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9" r:id="rId4"/>
  </p:sldMasterIdLst>
  <p:sldIdLst>
    <p:sldId id="266" r:id="rId5"/>
    <p:sldId id="267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6" d="100"/>
          <a:sy n="66" d="100"/>
        </p:scale>
        <p:origin x="6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256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32282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89812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203059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33024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22967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4334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73489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30956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71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55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5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298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568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73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514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68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7576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5930" y="885523"/>
            <a:ext cx="5902669" cy="2353214"/>
          </a:xfrm>
        </p:spPr>
        <p:txBody>
          <a:bodyPr>
            <a:normAutofit/>
          </a:bodyPr>
          <a:lstStyle/>
          <a:p>
            <a:r>
              <a:rPr lang="en-US" dirty="0">
                <a:highlight>
                  <a:srgbClr val="00FF00"/>
                </a:highlight>
              </a:rPr>
              <a:t>Hunting for</a:t>
            </a:r>
            <a:br>
              <a:rPr lang="en-US" dirty="0">
                <a:highlight>
                  <a:srgbClr val="00FF00"/>
                </a:highlight>
              </a:rPr>
            </a:br>
            <a:r>
              <a:rPr lang="en-US" dirty="0">
                <a:highlight>
                  <a:srgbClr val="00FF00"/>
                </a:highlight>
              </a:rPr>
              <a:t>Averages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5053" y="4980287"/>
            <a:ext cx="4829101" cy="123861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  <a:highlight>
                  <a:srgbClr val="00FF00"/>
                </a:highlight>
              </a:rPr>
              <a:t> By: </a:t>
            </a:r>
            <a:r>
              <a:rPr lang="en-US" sz="2800" dirty="0" err="1">
                <a:solidFill>
                  <a:schemeClr val="bg1"/>
                </a:solidFill>
                <a:highlight>
                  <a:srgbClr val="00FF00"/>
                </a:highlight>
              </a:rPr>
              <a:t>Prakul</a:t>
            </a:r>
            <a:r>
              <a:rPr lang="en-US" sz="2800" dirty="0">
                <a:solidFill>
                  <a:schemeClr val="bg1"/>
                </a:solidFill>
                <a:highlight>
                  <a:srgbClr val="00FF00"/>
                </a:highlight>
              </a:rPr>
              <a:t> Ramesh</a:t>
            </a:r>
          </a:p>
          <a:p>
            <a:r>
              <a:rPr lang="en-US" sz="2800" dirty="0" err="1">
                <a:solidFill>
                  <a:schemeClr val="bg1"/>
                </a:solidFill>
                <a:highlight>
                  <a:srgbClr val="00FF00"/>
                </a:highlight>
              </a:rPr>
              <a:t>School:Ganit</a:t>
            </a:r>
            <a:r>
              <a:rPr lang="en-US" sz="2800" dirty="0">
                <a:solidFill>
                  <a:schemeClr val="bg1"/>
                </a:solidFill>
                <a:highlight>
                  <a:srgbClr val="00FF00"/>
                </a:highlight>
              </a:rPr>
              <a:t> </a:t>
            </a:r>
            <a:r>
              <a:rPr lang="en-US" sz="2800" dirty="0" err="1">
                <a:solidFill>
                  <a:schemeClr val="bg1"/>
                </a:solidFill>
                <a:highlight>
                  <a:srgbClr val="00FF00"/>
                </a:highlight>
              </a:rPr>
              <a:t>kreeda</a:t>
            </a:r>
            <a:endParaRPr lang="en-US" sz="2800" dirty="0">
              <a:solidFill>
                <a:schemeClr val="bg1"/>
              </a:solidFill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CC8FB8-AAC1-468C-B52D-AC0B35792D42}"/>
              </a:ext>
            </a:extLst>
          </p:cNvPr>
          <p:cNvSpPr txBox="1"/>
          <p:nvPr/>
        </p:nvSpPr>
        <p:spPr>
          <a:xfrm>
            <a:off x="4677877" y="567890"/>
            <a:ext cx="25257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highlight>
                  <a:srgbClr val="00FF00"/>
                </a:highlight>
              </a:rPr>
              <a:t>1x1Grid</a:t>
            </a:r>
            <a:endParaRPr lang="en-IN" sz="4800" dirty="0">
              <a:highlight>
                <a:srgbClr val="00FF00"/>
              </a:highlight>
            </a:endParaRPr>
          </a:p>
          <a:p>
            <a:endParaRPr lang="en-IN" sz="4800" dirty="0">
              <a:highlight>
                <a:srgbClr val="00FF00"/>
              </a:highligh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3034C1-D292-4027-8BAA-72B6010CB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315" y="3553017"/>
            <a:ext cx="3729594" cy="27701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5E7AA7-4553-4328-BBED-E558CD2B25C0}"/>
              </a:ext>
            </a:extLst>
          </p:cNvPr>
          <p:cNvSpPr txBox="1"/>
          <p:nvPr/>
        </p:nvSpPr>
        <p:spPr>
          <a:xfrm>
            <a:off x="5681821" y="1584463"/>
            <a:ext cx="60677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/>
              <a:t>To find the mean, I add the numbers Surrounding the mean and divide the solution by four. Because the numbers surrounding the mean is four. </a:t>
            </a:r>
            <a:endParaRPr lang="en-IN" sz="2400" b="1" i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EB5E4A3-7BAD-42ED-99E7-E9C0D2B35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365" y="3553017"/>
            <a:ext cx="3457973" cy="251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05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199A46-764C-4373-A2CC-BDE67E66587B}"/>
              </a:ext>
            </a:extLst>
          </p:cNvPr>
          <p:cNvSpPr txBox="1"/>
          <p:nvPr/>
        </p:nvSpPr>
        <p:spPr>
          <a:xfrm>
            <a:off x="567891" y="635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D7BF10-5F30-4F57-B60D-AF2715CC5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6771" y="961164"/>
            <a:ext cx="4774136" cy="29378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77946A-1EF0-48C5-BAAD-8EAB41EF9CD1}"/>
              </a:ext>
            </a:extLst>
          </p:cNvPr>
          <p:cNvSpPr txBox="1"/>
          <p:nvPr/>
        </p:nvSpPr>
        <p:spPr>
          <a:xfrm>
            <a:off x="5421430" y="1179442"/>
            <a:ext cx="639598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/>
              <a:t>As I know that to find the mean, I add the numbers Surrounding the mean and divide the solution by four. Because the numbers surrounding the mean is four.</a:t>
            </a:r>
          </a:p>
          <a:p>
            <a:pPr algn="just"/>
            <a:r>
              <a:rPr lang="en-US" dirty="0"/>
              <a:t>To find the missing number I can multiply the mean by four as multiplication and division are reverse operations and then subtract the sum of the other three numbers. That is the solution.  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C34534-A32C-4F57-8B79-9A348B9BF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777" y="3450674"/>
            <a:ext cx="4031016" cy="266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46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D91D62C-BC40-42F3-93BD-62F80F0D29F8}"/>
              </a:ext>
            </a:extLst>
          </p:cNvPr>
          <p:cNvSpPr txBox="1"/>
          <p:nvPr/>
        </p:nvSpPr>
        <p:spPr>
          <a:xfrm>
            <a:off x="4685098" y="705671"/>
            <a:ext cx="26012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highlight>
                  <a:srgbClr val="00FF00"/>
                </a:highlight>
              </a:rPr>
              <a:t>1x2 Grid</a:t>
            </a:r>
            <a:endParaRPr lang="en-IN" sz="4800" dirty="0">
              <a:highlight>
                <a:srgbClr val="00FF0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8951A-D304-49C9-9194-62C9D4D32B4A}"/>
              </a:ext>
            </a:extLst>
          </p:cNvPr>
          <p:cNvSpPr txBox="1"/>
          <p:nvPr/>
        </p:nvSpPr>
        <p:spPr>
          <a:xfrm>
            <a:off x="476130" y="2204185"/>
            <a:ext cx="33303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In this grid there are two methods. In which is based on trial and error and the other method works all the time and it has a formula.</a:t>
            </a:r>
          </a:p>
          <a:p>
            <a:pPr algn="just"/>
            <a:r>
              <a:rPr lang="en-US" dirty="0"/>
              <a:t>But one thing is common in both the methods. We name all the squares . We name them as given in the picture in the right.</a:t>
            </a:r>
            <a:endParaRPr lang="en-IN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F9AA2D-D94E-4068-872E-B7B6C9F92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382" y="1945377"/>
            <a:ext cx="6458551" cy="39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0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E653FE-9478-4C8C-8DB9-CBD60B7CA674}"/>
              </a:ext>
            </a:extLst>
          </p:cNvPr>
          <p:cNvSpPr txBox="1"/>
          <p:nvPr/>
        </p:nvSpPr>
        <p:spPr>
          <a:xfrm>
            <a:off x="4090737" y="827772"/>
            <a:ext cx="3453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ighlight>
                  <a:srgbClr val="00FF00"/>
                </a:highlight>
              </a:rPr>
              <a:t>trial and error method</a:t>
            </a:r>
            <a:endParaRPr lang="en-IN" sz="2400" dirty="0">
              <a:highlight>
                <a:srgbClr val="00FF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CC5F34-EC0B-44A1-93F1-965F88691284}"/>
              </a:ext>
            </a:extLst>
          </p:cNvPr>
          <p:cNvSpPr txBox="1"/>
          <p:nvPr/>
        </p:nvSpPr>
        <p:spPr>
          <a:xfrm>
            <a:off x="1809549" y="258919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	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9CE6F4-AA51-458B-8B8E-28635BF34D2B}"/>
              </a:ext>
            </a:extLst>
          </p:cNvPr>
          <p:cNvSpPr txBox="1"/>
          <p:nvPr/>
        </p:nvSpPr>
        <p:spPr>
          <a:xfrm>
            <a:off x="413886" y="1466484"/>
            <a:ext cx="115738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This method is the easiest. This method is the method used to solve anything x 1 grid. But this method does provide the final answer, but you might have to change the identified final numbers to get the answer.</a:t>
            </a:r>
            <a:endParaRPr lang="en-I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F73776-3905-4F0B-BE6C-5398BD838997}"/>
              </a:ext>
            </a:extLst>
          </p:cNvPr>
          <p:cNvSpPr txBox="1"/>
          <p:nvPr/>
        </p:nvSpPr>
        <p:spPr>
          <a:xfrm>
            <a:off x="413886" y="2358363"/>
            <a:ext cx="11573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Now we can start solving the problem. The problem we are going to solve is given below.</a:t>
            </a:r>
            <a:endParaRPr lang="en-I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90C3BF-7F0B-4CF7-9DFF-47E9DF7856BA}"/>
              </a:ext>
            </a:extLst>
          </p:cNvPr>
          <p:cNvSpPr txBox="1"/>
          <p:nvPr/>
        </p:nvSpPr>
        <p:spPr>
          <a:xfrm>
            <a:off x="388817" y="2788577"/>
            <a:ext cx="114143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we have to solve the A side. But to find the A side we need to find the other side which is B. All we know about A side is that the sum of the NOS surrounding it is equal to 24. We know that A has to be divisible by 4 and the Nos surrounding B is equal to 24 </a:t>
            </a:r>
          </a:p>
          <a:p>
            <a:r>
              <a:rPr lang="en-US" dirty="0"/>
              <a:t>and B has to be also divisible by 4. Now we have to assume</a:t>
            </a:r>
          </a:p>
          <a:p>
            <a:r>
              <a:rPr lang="en-US" dirty="0"/>
              <a:t>that B is equal to the next closest multiple of 4. But to add 4 </a:t>
            </a:r>
          </a:p>
          <a:p>
            <a:r>
              <a:rPr lang="en-US" dirty="0"/>
              <a:t>we need to keep A as 4.</a:t>
            </a:r>
          </a:p>
          <a:p>
            <a:r>
              <a:rPr lang="en-US" dirty="0"/>
              <a:t>Then the numbers surrounding B will be 28. That is the only </a:t>
            </a:r>
          </a:p>
          <a:p>
            <a:r>
              <a:rPr lang="en-US" dirty="0"/>
              <a:t>way the sum of B can be equal to28 then B has to be 7.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8C1FF7-7B53-4D03-90B3-C49605962225}"/>
              </a:ext>
            </a:extLst>
          </p:cNvPr>
          <p:cNvSpPr txBox="1"/>
          <p:nvPr/>
        </p:nvSpPr>
        <p:spPr>
          <a:xfrm>
            <a:off x="388817" y="5096901"/>
            <a:ext cx="61857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But the sum around A is not proper so we go to the next multiple of 4  then  we must also change A by 4. the sum around B is equal to 32 then the average is  8 for B and A and the answer is correct. </a:t>
            </a:r>
            <a:endParaRPr lang="en-IN" dirty="0"/>
          </a:p>
          <a:p>
            <a:endParaRPr lang="en-IN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1E644D6-15C1-4DF5-B090-91E52DB5D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3677" y="3690926"/>
            <a:ext cx="4124901" cy="28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8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9"/>
    </mc:Choice>
    <mc:Fallback xmlns="">
      <p:transition spd="slow" advTm="364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DCE367-6CF9-4D31-A6A1-B76F08C18D0F}"/>
              </a:ext>
            </a:extLst>
          </p:cNvPr>
          <p:cNvSpPr txBox="1"/>
          <p:nvPr/>
        </p:nvSpPr>
        <p:spPr>
          <a:xfrm>
            <a:off x="4774692" y="603504"/>
            <a:ext cx="2642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highlight>
                  <a:srgbClr val="00FF00"/>
                </a:highlight>
              </a:rPr>
              <a:t>Formila</a:t>
            </a:r>
            <a:r>
              <a:rPr lang="en-US" sz="2400" dirty="0">
                <a:highlight>
                  <a:srgbClr val="00FF00"/>
                </a:highlight>
              </a:rPr>
              <a:t> method</a:t>
            </a:r>
            <a:endParaRPr lang="en-IN" sz="2400" dirty="0">
              <a:highlight>
                <a:srgbClr val="00FF00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A42FAA-B501-429E-A12E-451D391F70EA}"/>
              </a:ext>
            </a:extLst>
          </p:cNvPr>
          <p:cNvSpPr txBox="1"/>
          <p:nvPr/>
        </p:nvSpPr>
        <p:spPr>
          <a:xfrm flipH="1">
            <a:off x="941831" y="2039112"/>
            <a:ext cx="37216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There is a formula which will work every time . The formula is sum of A side x 4 + sum of B side/ by 15 = A. Then we can find B the same way we found in the 1x1 Grid. 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B46448-FCF4-451F-A365-D70187BCE225}"/>
              </a:ext>
            </a:extLst>
          </p:cNvPr>
          <p:cNvSpPr txBox="1"/>
          <p:nvPr/>
        </p:nvSpPr>
        <p:spPr>
          <a:xfrm>
            <a:off x="6729984" y="1746504"/>
            <a:ext cx="48097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works because we have to find the average of A. We multiply A side by 4 because A side /4 should be=A. Then we have to add B side because A is a number which surrounds B. Then we divide by 15 because it is the mean we are tying to find.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0ACA99-A9C8-4E68-B560-777AEC9473A8}"/>
              </a:ext>
            </a:extLst>
          </p:cNvPr>
          <p:cNvSpPr txBox="1"/>
          <p:nvPr/>
        </p:nvSpPr>
        <p:spPr>
          <a:xfrm>
            <a:off x="3108960" y="5184648"/>
            <a:ext cx="39597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highlight>
                  <a:srgbClr val="00FF00"/>
                </a:highlight>
              </a:rPr>
              <a:t>Thank you</a:t>
            </a:r>
            <a:endParaRPr lang="en-IN" sz="6000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63907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167</TotalTime>
  <Words>527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Hunting for Averages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Connecting Averages</dc:title>
  <dc:creator>Prakulramesh</dc:creator>
  <cp:lastModifiedBy>Prakulramesh</cp:lastModifiedBy>
  <cp:revision>27</cp:revision>
  <dcterms:created xsi:type="dcterms:W3CDTF">2026-07-09T12:19:45Z</dcterms:created>
  <dcterms:modified xsi:type="dcterms:W3CDTF">2026-07-13T15:47:34Z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