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936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0-24T20:30:21.89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0 232 24575,'7'-5'0,"-1"-1"0,0 1 0,1 0 0,0 1 0,1 0 0,-1 0 0,0 0 0,1 1 0,0 0 0,0 0 0,0 1 0,0 0 0,0 1 0,1-1 0,12 1 0,9 2 0,-1 0 0,1 3 0,31 6 0,-7-1 0,-43-7 0,0 0 0,0-1 0,0-1 0,0 0 0,0 0 0,0-1 0,15-3 0,-25 4 0,0-1 0,0 1 0,0-1 0,0 1 0,0-1 0,0 0 0,0 1 0,0-1 0,-1 0 0,1 0 0,0 1 0,-1-1 0,1 0 0,0 0 0,-1 0 0,1 0 0,-1 0 0,1 0 0,-1 0 0,0 0 0,1 0 0,-1 0 0,0 0 0,0 0 0,1-1 0,-8-31 0,-28-25 0,35 57 0,-28-31 0,22 27 0,1 0 0,0 0 0,0-1 0,1 1 0,-1-1 0,2 0 0,-8-13 0,15 28 0,0-1 0,0 0 0,1 0 0,8 12 0,16 27 0,-3 3 0,-19-39 0,-1 1 0,0 0 0,0 0 0,4 18 0,-9-25 0,0-1 0,0 0 0,-1 0 0,0 1 0,0-1 0,0 1 0,0-1 0,-1 0 0,1 1 0,-1-1 0,0 0 0,0 0 0,-1 0 0,1 1 0,-1-1 0,0-1 0,-4 8 0,-15 24-41,17-25-124,-1-1-1,-1 0 1,1-1-1,-1 1 1,-1-1-1,1 0 0,-13 10 1,13-13-6661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0-24T20:30:50.78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1 204 24575,'100'-10'0,"-26"2"0,-5 3 0,134 9 0,-198-3 0,1 0 0,-1-1 0,1 1 0,0-1 0,-1-1 0,1 1 0,-1-1 0,1 0 0,8-3 0,-13 3 0,1 0 0,-1 0 0,1 0 0,-1 0 0,0-1 0,1 1 0,-1-1 0,0 1 0,0-1 0,0 1 0,0-1 0,0 0 0,-1 1 0,1-1 0,0 0 0,-1 0 0,1 1 0,-1-1 0,0 0 0,1 0 0,-1 0 0,0 0 0,0 0 0,0 0 0,-1 1 0,1-1 0,0 0 0,-1 0 0,1 0 0,-1 0 0,0-1 0,-2-6 0,0 1 0,0 0 0,0 0 0,-1 0 0,-9-13 0,9 14 0,0 0 0,0 0 0,0-1 0,1 1 0,0 0 0,-3-14 0,45 53 0,-29-22 0,6 8 0,-1 1 0,18 27 0,-31-42 0,-1-1 0,1 0 0,-1 1 0,0 0 0,0-1 0,-1 1 0,1-1 0,-1 1 0,0 0 0,0-1 0,0 1 0,0 0 0,-1-1 0,1 1 0,-1 0 0,-2 5 0,-28 61 0,14-35 0,11-23-1365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0-24T20:31:00.34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0 24575,'0'0'-8191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C3BA8-1853-0FE6-84EC-DEF6D13DDB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7A76E0-B9AC-4654-20F1-DF9EFFE05D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AEC735-5356-16FD-FEEA-1282D12CC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52DC-524F-4115-9F5C-AFE8DA18C3D1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2CAC2-2D19-D397-DE1C-6A5ACC7C7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D0262-1E69-822A-67E6-2D7E761B7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E0F2-1D09-4A1D-82FE-BD8537D619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1666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B1050-FEEE-C6E6-0084-7D1DC7064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6168DC-FB33-3C07-9F06-CDA050E6A5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889F76-1EFC-DCC3-2942-C80DF5AA6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52DC-524F-4115-9F5C-AFE8DA18C3D1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EB852-3583-EA33-5ABD-76E062F99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CD3430-2432-88E9-05AD-EE762D20D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E0F2-1D09-4A1D-82FE-BD8537D619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517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7AB9A1-8AED-95F3-E7DA-B081D001DD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8C890-FF33-4FBC-3566-DF4A977791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F66A98-E284-EF0A-E7A4-1862CB5FD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52DC-524F-4115-9F5C-AFE8DA18C3D1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327203-5BBA-36D1-1386-C7A52C652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18AF7A-7157-A052-D8CD-782F508F7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E0F2-1D09-4A1D-82FE-BD8537D619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188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292D6-B332-6DBD-2A5C-856850A97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58F078-1EF3-41C1-8596-AC8D97BF0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853844-2DCE-C136-ABF6-F98EF40A0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52DC-524F-4115-9F5C-AFE8DA18C3D1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2E87B5-7710-C5B1-0784-5031277DA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12B09-016B-358B-6EBE-A37DF87EA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E0F2-1D09-4A1D-82FE-BD8537D619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25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078E0-9036-25D4-696A-0F496428A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D9ABBC-9F1E-E33C-ADB4-065583F82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196124-A3A3-D47D-039E-3BA426289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52DC-524F-4115-9F5C-AFE8DA18C3D1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15688-F7DB-538D-5401-B0A3A386A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B9B18-4935-59DD-372E-7138E53C5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E0F2-1D09-4A1D-82FE-BD8537D619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845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BB6E7-0D34-8284-F2DF-503023E5C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2D8B47-6945-0EEC-84B5-047B4C1D08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396958-5529-9A92-6855-F796D5F2C3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0271F8-E04E-295B-805B-C9C38D3CA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52DC-524F-4115-9F5C-AFE8DA18C3D1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DDED64-9168-07F1-1CCC-B065830BC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B8AC77-9AFF-7D72-6CD0-98148B9FD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E0F2-1D09-4A1D-82FE-BD8537D619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478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5B264-D7DA-1DF8-3482-C33FAD661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A143EA-753F-1A0B-7E66-D3E485C14D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E7D436-58EE-FF7C-B240-4A12136EF6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16339A-CBC7-74E8-F2A7-C6DBC284B3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C13D5-EB57-90DB-D3F3-50B65C2740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994A69-5815-D9ED-973C-CE4E4C028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52DC-524F-4115-9F5C-AFE8DA18C3D1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88B47D-8715-1314-F69A-704B028BC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B4A2FA-5DF6-1E59-12F0-EDCD8431D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E0F2-1D09-4A1D-82FE-BD8537D619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0435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A8DE4-1F1D-3FC7-FF8B-A11EB3DD8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8FE892-4902-BF60-E1BB-D7F70822C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52DC-524F-4115-9F5C-AFE8DA18C3D1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6F63B0-E35A-8388-FA1B-D57DF3907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5B481F-ED6C-3D1F-DA22-D14AC340D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E0F2-1D09-4A1D-82FE-BD8537D619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263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0E2546-EDA1-0E7B-5D34-28D644F4B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52DC-524F-4115-9F5C-AFE8DA18C3D1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FC1929-A011-AC9A-9A07-CFD053841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C14ACA-F0F3-A832-F395-533E6B10E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E0F2-1D09-4A1D-82FE-BD8537D619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9603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87383-5FA9-4961-CC1F-45F7215F2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3E6B95-1344-9671-2052-86D056BD9A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40307A-9BA9-E3F7-6FB7-5EF99591BA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9656AA-80D6-A747-9D4F-193F187EE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52DC-524F-4115-9F5C-AFE8DA18C3D1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F8D554-AA7D-FF28-EE15-83C787067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07BDF0-D612-BB29-9BD3-8655B4509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E0F2-1D09-4A1D-82FE-BD8537D619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633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CAB9C-5DA6-9E05-B0A3-7F0476B24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68E9FA-0C64-8278-5023-61426A9827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A36C42-E246-7A97-4597-EE99C9AE56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9547BE-3414-385B-8A6F-CBC47EDFD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52DC-524F-4115-9F5C-AFE8DA18C3D1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40FBC6-A43C-386F-30A5-F29F6AD36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48E941-9EF4-F516-EBD9-60DDCA7C6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E0F2-1D09-4A1D-82FE-BD8537D619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169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61DF7C-5C70-9C43-DF91-756F4397C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A9B428-5766-A514-0094-F138F9CADE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BBDF13-C61A-2249-6320-97397EA15F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9052DC-524F-4115-9F5C-AFE8DA18C3D1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F2B56-1604-C8CC-8DB7-E38B5DBB55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1E1B49-44D8-FA3E-EA80-75775E5823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8DE0F2-1D09-4A1D-82FE-BD8537D619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0067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5" Type="http://schemas.openxmlformats.org/officeDocument/2006/relationships/image" Target="../media/image2.png"/><Relationship Id="rId4" Type="http://schemas.openxmlformats.org/officeDocument/2006/relationships/customXml" Target="../ink/ink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355F0-30CE-066A-24BF-702ED8640E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3723" y="-2793144"/>
            <a:ext cx="9144000" cy="23876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5954F2-665C-0294-E077-00C0E790A8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7391399" cy="7005186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n-GB" b="1" i="1" u="sng" dirty="0" err="1"/>
              <a:t>Q.1</a:t>
            </a:r>
            <a:r>
              <a:rPr lang="en-GB" dirty="0"/>
              <a:t> S(of n)​=n&gt;2</a:t>
            </a:r>
          </a:p>
          <a:p>
            <a:pPr algn="l"/>
            <a:r>
              <a:rPr lang="en-GB" dirty="0"/>
              <a:t>S(of 30)=30&gt;2=900</a:t>
            </a:r>
          </a:p>
          <a:p>
            <a:pPr algn="l"/>
            <a:r>
              <a:rPr lang="en-GB" dirty="0"/>
              <a:t>Sum is 900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            </a:t>
            </a:r>
            <a:r>
              <a:rPr lang="en-GB" dirty="0" err="1"/>
              <a:t>Q.2</a:t>
            </a:r>
            <a:r>
              <a:rPr lang="en-GB" dirty="0"/>
              <a:t> S(of 60)=60&gt;2+3600</a:t>
            </a:r>
          </a:p>
          <a:p>
            <a:pPr algn="l"/>
            <a:r>
              <a:rPr lang="en-GB" dirty="0"/>
              <a:t>Sum is 3600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Method-- working them out most efficiently </a:t>
            </a:r>
          </a:p>
          <a:p>
            <a:pPr algn="l"/>
            <a:r>
              <a:rPr lang="en-GB" dirty="0"/>
              <a:t>1+3+5+…+(</a:t>
            </a:r>
            <a:r>
              <a:rPr lang="en-GB" dirty="0" err="1"/>
              <a:t>2n</a:t>
            </a:r>
            <a:r>
              <a:rPr lang="en-GB" dirty="0"/>
              <a:t>-1)=n&gt;2 </a:t>
            </a:r>
          </a:p>
          <a:p>
            <a:pPr algn="l"/>
            <a:r>
              <a:rPr lang="en-GB" dirty="0"/>
              <a:t>The pattern for odd numbers is straightforward: the sum </a:t>
            </a:r>
          </a:p>
          <a:p>
            <a:pPr algn="l"/>
            <a:r>
              <a:rPr lang="en-GB" dirty="0"/>
              <a:t>of the first </a:t>
            </a:r>
            <a:r>
              <a:rPr lang="en-GB" i="1" dirty="0"/>
              <a:t>n</a:t>
            </a:r>
            <a:r>
              <a:rPr lang="en-GB" dirty="0"/>
              <a:t> odd numbers is always the square of </a:t>
            </a:r>
            <a:r>
              <a:rPr lang="en-GB" i="1" dirty="0"/>
              <a:t>n</a:t>
            </a:r>
            <a:r>
              <a:rPr lang="en-GB" dirty="0"/>
              <a:t>. </a:t>
            </a:r>
          </a:p>
          <a:p>
            <a:pPr algn="l"/>
            <a:endParaRPr lang="en-GB" dirty="0"/>
          </a:p>
          <a:p>
            <a:pPr algn="l"/>
            <a:r>
              <a:rPr lang="en-GB" dirty="0" err="1"/>
              <a:t>Q.3</a:t>
            </a:r>
            <a:r>
              <a:rPr lang="en-GB" dirty="0"/>
              <a:t>) Creating 3249 with odd numbers</a:t>
            </a:r>
          </a:p>
          <a:p>
            <a:pPr algn="l"/>
            <a:r>
              <a:rPr lang="en-GB" dirty="0"/>
              <a:t>n&gt;2=3249</a:t>
            </a:r>
          </a:p>
          <a:p>
            <a:pPr algn="l"/>
            <a:r>
              <a:rPr lang="en-GB" dirty="0"/>
              <a:t>n=</a:t>
            </a:r>
            <a:r>
              <a:rPr lang="en-GB" dirty="0" err="1"/>
              <a:t>sq.root3249</a:t>
            </a:r>
            <a:endParaRPr lang="en-GB" dirty="0"/>
          </a:p>
          <a:p>
            <a:pPr algn="l"/>
            <a:r>
              <a:rPr lang="en-GB" dirty="0"/>
              <a:t>=57. Yes, it can be made by summing up the first 57 odd integers</a:t>
            </a:r>
          </a:p>
          <a:p>
            <a:pPr algn="l"/>
            <a:endParaRPr lang="en-GB" dirty="0"/>
          </a:p>
          <a:p>
            <a:pPr marL="457200" indent="-457200" algn="l">
              <a:buAutoNum type="alphaLcParenBoth"/>
            </a:pPr>
            <a:r>
              <a:rPr lang="en-GB" dirty="0"/>
              <a:t>1+3…+149+151+153</a:t>
            </a:r>
          </a:p>
          <a:p>
            <a:pPr algn="l"/>
            <a:r>
              <a:rPr lang="en-GB" dirty="0"/>
              <a:t>N= (153 +1 )/2 =77</a:t>
            </a:r>
          </a:p>
          <a:p>
            <a:pPr algn="l"/>
            <a:r>
              <a:rPr lang="en-GB" dirty="0"/>
              <a:t>Sum of first 77 odd numbers is 5929 because s(of 77) = 77&gt;2=5929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Sum is 5929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b) 83+81+…+5+3+1</a:t>
            </a:r>
          </a:p>
          <a:p>
            <a:pPr algn="l"/>
            <a:r>
              <a:rPr lang="en-GB" dirty="0"/>
              <a:t>83 down to 1 sum of odd </a:t>
            </a:r>
            <a:r>
              <a:rPr lang="en-GB" dirty="0" err="1"/>
              <a:t>nums</a:t>
            </a:r>
            <a:r>
              <a:rPr lang="en-GB" dirty="0"/>
              <a:t>. Total of terms</a:t>
            </a:r>
          </a:p>
          <a:p>
            <a:pPr algn="l"/>
            <a:r>
              <a:rPr lang="en-GB" dirty="0"/>
              <a:t>N=(83+1)/2 =42</a:t>
            </a:r>
          </a:p>
          <a:p>
            <a:pPr algn="l"/>
            <a:endParaRPr lang="en-GB" dirty="0"/>
          </a:p>
          <a:p>
            <a:pPr algn="l"/>
            <a:endParaRPr lang="en-GB" dirty="0"/>
          </a:p>
          <a:p>
            <a:pPr algn="l"/>
            <a:endParaRPr lang="en-GB" dirty="0"/>
          </a:p>
          <a:p>
            <a:pPr algn="l"/>
            <a:endParaRPr lang="en-GB" dirty="0"/>
          </a:p>
          <a:p>
            <a:pPr algn="l"/>
            <a:endParaRPr lang="en-GB" dirty="0"/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15C9F2-CC9C-6F01-A8D0-4A8E69732CD6}"/>
              </a:ext>
            </a:extLst>
          </p:cNvPr>
          <p:cNvSpPr txBox="1"/>
          <p:nvPr/>
        </p:nvSpPr>
        <p:spPr>
          <a:xfrm>
            <a:off x="5786203" y="134911"/>
            <a:ext cx="6535711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S(</a:t>
            </a:r>
            <a:r>
              <a:rPr lang="en-GB" dirty="0" err="1"/>
              <a:t>of42</a:t>
            </a:r>
            <a:r>
              <a:rPr lang="en-GB" dirty="0"/>
              <a:t>) =42&gt;2 = 1764</a:t>
            </a:r>
          </a:p>
          <a:p>
            <a:endParaRPr lang="en-GB" dirty="0"/>
          </a:p>
          <a:p>
            <a:r>
              <a:rPr lang="en-GB" dirty="0"/>
              <a:t>Sum is 1764</a:t>
            </a:r>
          </a:p>
          <a:p>
            <a:endParaRPr lang="en-GB" dirty="0"/>
          </a:p>
          <a:p>
            <a:r>
              <a:rPr lang="en-GB" dirty="0"/>
              <a:t>(c) 51+53+55+…+149+151+153</a:t>
            </a:r>
          </a:p>
          <a:p>
            <a:r>
              <a:rPr lang="en-GB" dirty="0"/>
              <a:t>The sequence starts at 51 and ends at 153.</a:t>
            </a:r>
          </a:p>
          <a:p>
            <a:endParaRPr lang="en-GB" dirty="0"/>
          </a:p>
          <a:p>
            <a:r>
              <a:rPr lang="en-GB" dirty="0"/>
              <a:t>Meaning n is n=(153-51)/2+1=52</a:t>
            </a:r>
          </a:p>
          <a:p>
            <a:r>
              <a:rPr lang="en-GB" dirty="0"/>
              <a:t>sum of the first 52 odd numbers starting from 51 is equivalent to calculating the sum of odd numbers from 51 to 153. First, sum the odd numbers from 1 to 153:</a:t>
            </a:r>
          </a:p>
          <a:p>
            <a:r>
              <a:rPr lang="en-GB" dirty="0"/>
              <a:t>S(of 77)=5929</a:t>
            </a:r>
          </a:p>
          <a:p>
            <a:endParaRPr lang="en-GB" dirty="0"/>
          </a:p>
          <a:p>
            <a:r>
              <a:rPr lang="en-GB" dirty="0" err="1"/>
              <a:t>Subtr</a:t>
            </a:r>
            <a:r>
              <a:rPr lang="en-GB" dirty="0"/>
              <a:t>. Sum of odd from 1-49</a:t>
            </a:r>
          </a:p>
          <a:p>
            <a:r>
              <a:rPr lang="en-GB" dirty="0"/>
              <a:t>S(</a:t>
            </a:r>
            <a:r>
              <a:rPr lang="en-GB" dirty="0" err="1"/>
              <a:t>of25</a:t>
            </a:r>
            <a:r>
              <a:rPr lang="en-GB" dirty="0"/>
              <a:t>) =25&gt;2=625</a:t>
            </a:r>
          </a:p>
          <a:p>
            <a:endParaRPr lang="en-GB" dirty="0"/>
          </a:p>
          <a:p>
            <a:r>
              <a:rPr lang="en-GB" dirty="0"/>
              <a:t>Total sum is 5929-625=5304</a:t>
            </a:r>
          </a:p>
          <a:p>
            <a:endParaRPr lang="en-GB" dirty="0"/>
          </a:p>
          <a:p>
            <a:r>
              <a:rPr lang="en-GB" dirty="0"/>
              <a:t>Sum is 5304</a:t>
            </a:r>
          </a:p>
          <a:p>
            <a:endParaRPr lang="en-GB" dirty="0"/>
          </a:p>
          <a:p>
            <a:r>
              <a:rPr lang="en-GB" dirty="0"/>
              <a:t>d)2+4+…+150+152+154</a:t>
            </a:r>
          </a:p>
          <a:p>
            <a:r>
              <a:rPr lang="en-GB" dirty="0"/>
              <a:t>Sum of even </a:t>
            </a:r>
            <a:r>
              <a:rPr lang="en-GB" dirty="0" err="1"/>
              <a:t>nums</a:t>
            </a:r>
            <a:r>
              <a:rPr lang="en-GB" dirty="0"/>
              <a:t> from 2 to 154 </a:t>
            </a:r>
          </a:p>
          <a:p>
            <a:r>
              <a:rPr lang="en-GB" dirty="0"/>
              <a:t>So formula for the fist of n numbers is</a:t>
            </a:r>
          </a:p>
          <a:p>
            <a:r>
              <a:rPr lang="en-GB" dirty="0"/>
              <a:t>S(of n)=n(</a:t>
            </a:r>
            <a:r>
              <a:rPr lang="en-GB" dirty="0" err="1"/>
              <a:t>n+1</a:t>
            </a:r>
            <a:r>
              <a:rPr lang="en-GB" dirty="0"/>
              <a:t>)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075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F0EBE-173E-6910-DC73-9D7BE3168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053" y="-1325563"/>
            <a:ext cx="10515600" cy="1325563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F61D14-16C5-DBA0-494D-17E7B730C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7586272" cy="3252865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GB" dirty="0"/>
              <a:t>152/2=77 even numbers, so the sum is</a:t>
            </a:r>
          </a:p>
          <a:p>
            <a:pPr marL="0" indent="0">
              <a:buNone/>
            </a:pPr>
            <a:r>
              <a:rPr lang="en-GB" dirty="0"/>
              <a:t>s(of 77)=77 x 78=6006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Sum is 6006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(e)</a:t>
            </a:r>
          </a:p>
          <a:p>
            <a:pPr marL="0" indent="0">
              <a:buNone/>
            </a:pPr>
            <a:r>
              <a:rPr lang="en-GB" dirty="0"/>
              <a:t>2+6+…+298+302+306 </a:t>
            </a:r>
          </a:p>
          <a:p>
            <a:pPr marL="0" indent="0">
              <a:buNone/>
            </a:pPr>
            <a:r>
              <a:rPr lang="en-GB" dirty="0"/>
              <a:t>This sequence consists of even </a:t>
            </a:r>
            <a:r>
              <a:rPr lang="en-GB" dirty="0" err="1"/>
              <a:t>nums</a:t>
            </a:r>
            <a:r>
              <a:rPr lang="en-GB" dirty="0"/>
              <a:t>, starting from 2, increasing by 4 and ending at 306. the general term for this sequence is</a:t>
            </a:r>
          </a:p>
          <a:p>
            <a:pPr marL="0" indent="0">
              <a:buNone/>
            </a:pPr>
            <a:r>
              <a:rPr lang="en-GB" dirty="0"/>
              <a:t> a(of N) = 2 + (n-1) x 4</a:t>
            </a:r>
          </a:p>
          <a:p>
            <a:pPr marL="0" indent="0">
              <a:buNone/>
            </a:pPr>
            <a:r>
              <a:rPr lang="en-GB" dirty="0"/>
              <a:t>Solving a(of N)=306</a:t>
            </a:r>
          </a:p>
          <a:p>
            <a:pPr marL="0" indent="0">
              <a:buNone/>
            </a:pPr>
            <a:r>
              <a:rPr lang="en-GB" dirty="0"/>
              <a:t>2+(n−1)</a:t>
            </a:r>
            <a:r>
              <a:rPr lang="en-GB" dirty="0" err="1"/>
              <a:t>x4</a:t>
            </a:r>
            <a:r>
              <a:rPr lang="en-GB" dirty="0"/>
              <a:t>=306</a:t>
            </a:r>
          </a:p>
          <a:p>
            <a:pPr marL="0" indent="0">
              <a:buNone/>
            </a:pPr>
            <a:r>
              <a:rPr lang="en-GB" dirty="0"/>
              <a:t>(n−1)×4=304          n-1=76           n is 77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48E9469B-9326-8AA6-1F3E-64AF59342226}"/>
                  </a:ext>
                </a:extLst>
              </p14:cNvPr>
              <p14:cNvContentPartPr/>
              <p14:nvPr/>
            </p14:nvContentPartPr>
            <p14:xfrm>
              <a:off x="914220" y="2806509"/>
              <a:ext cx="168120" cy="15480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48E9469B-9326-8AA6-1F3E-64AF5934222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08100" y="2800389"/>
                <a:ext cx="180360" cy="167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0442731B-1257-7ABC-C428-CA66B33C453B}"/>
                  </a:ext>
                </a:extLst>
              </p14:cNvPr>
              <p14:cNvContentPartPr/>
              <p14:nvPr/>
            </p14:nvContentPartPr>
            <p14:xfrm>
              <a:off x="1612980" y="2810109"/>
              <a:ext cx="213120" cy="11160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0442731B-1257-7ABC-C428-CA66B33C453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606860" y="2803989"/>
                <a:ext cx="225360" cy="123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7E331E1B-92C3-E2C0-9237-0CF1B94DD0BA}"/>
                  </a:ext>
                </a:extLst>
              </p14:cNvPr>
              <p14:cNvContentPartPr/>
              <p14:nvPr/>
            </p14:nvContentPartPr>
            <p14:xfrm>
              <a:off x="1831860" y="2877069"/>
              <a:ext cx="360" cy="36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7E331E1B-92C3-E2C0-9237-0CF1B94DD0B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825740" y="2870949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83A8CDA4-9F83-6FC0-92E9-7FA6DEC58CE7}"/>
              </a:ext>
            </a:extLst>
          </p:cNvPr>
          <p:cNvSpPr txBox="1"/>
          <p:nvPr/>
        </p:nvSpPr>
        <p:spPr>
          <a:xfrm>
            <a:off x="76200" y="3108395"/>
            <a:ext cx="444817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So, use the sum formula for an arithmetic sequence.</a:t>
            </a:r>
          </a:p>
          <a:p>
            <a:r>
              <a:rPr lang="en-GB" dirty="0"/>
              <a:t>S(of N)=n/2 x (a(of 1) + a(of n))</a:t>
            </a:r>
          </a:p>
          <a:p>
            <a:endParaRPr lang="en-GB" dirty="0"/>
          </a:p>
          <a:p>
            <a:r>
              <a:rPr lang="en-GB" dirty="0"/>
              <a:t>Substitute values</a:t>
            </a:r>
          </a:p>
          <a:p>
            <a:r>
              <a:rPr lang="en-GB" dirty="0"/>
              <a:t>S(of 77)=77/2 x (2+306) = 77/2 x 308 = 77 x 154 = 11858</a:t>
            </a:r>
          </a:p>
          <a:p>
            <a:endParaRPr lang="en-GB" dirty="0"/>
          </a:p>
          <a:p>
            <a:r>
              <a:rPr lang="en-GB" dirty="0"/>
              <a:t>Sum is 11858</a:t>
            </a:r>
          </a:p>
        </p:txBody>
      </p:sp>
    </p:spTree>
    <p:extLst>
      <p:ext uri="{BB962C8B-B14F-4D97-AF65-F5344CB8AC3E}">
        <p14:creationId xmlns:p14="http://schemas.microsoft.com/office/powerpoint/2010/main" val="390693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437</Words>
  <Application>Microsoft Office PowerPoint</Application>
  <PresentationFormat>Widescreen</PresentationFormat>
  <Paragraphs>73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Salaar Syed</dc:creator>
  <cp:lastModifiedBy>Huma Aslam</cp:lastModifiedBy>
  <cp:revision>1</cp:revision>
  <dcterms:created xsi:type="dcterms:W3CDTF">2024-10-24T19:59:25Z</dcterms:created>
  <dcterms:modified xsi:type="dcterms:W3CDTF">2024-10-24T20:45:49Z</dcterms:modified>
</cp:coreProperties>
</file>