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92" r:id="rId2"/>
  </p:sldIdLst>
  <p:sldSz cx="9144000" cy="6858000" type="screen4x3"/>
  <p:notesSz cx="6796088" cy="992505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u="sng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u="sng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u="sng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u="sng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u="sng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u="sng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u="sng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u="sng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u="sng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6FFFF"/>
    <a:srgbClr val="003C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36"/>
    <p:restoredTop sz="75522"/>
  </p:normalViewPr>
  <p:slideViewPr>
    <p:cSldViewPr>
      <p:cViewPr varScale="1">
        <p:scale>
          <a:sx n="86" d="100"/>
          <a:sy n="86" d="100"/>
        </p:scale>
        <p:origin x="3200" y="19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144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2800" y="2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481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4812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A989EE-CE9A-AA4B-BD6E-E8ED2A1E798B}" type="slidenum">
              <a:rPr lang="en-US" u="none" smtClean="0"/>
              <a:t>‹#›</a:t>
            </a:fld>
            <a:endParaRPr lang="en-US" u="none" dirty="0"/>
          </a:p>
        </p:txBody>
      </p:sp>
    </p:spTree>
    <p:extLst>
      <p:ext uri="{BB962C8B-B14F-4D97-AF65-F5344CB8AC3E}">
        <p14:creationId xmlns:p14="http://schemas.microsoft.com/office/powerpoint/2010/main" val="571186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AutoShape 1"/>
          <p:cNvSpPr>
            <a:spLocks noChangeArrowheads="1"/>
          </p:cNvSpPr>
          <p:nvPr/>
        </p:nvSpPr>
        <p:spPr bwMode="auto">
          <a:xfrm>
            <a:off x="0" y="0"/>
            <a:ext cx="6796088" cy="99250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0" y="0"/>
            <a:ext cx="6796088" cy="99250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49" name="Rectangle 5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17575" y="744538"/>
            <a:ext cx="4959350" cy="3719512"/>
          </a:xfrm>
          <a:prstGeom prst="rect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6150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679450" y="4714875"/>
            <a:ext cx="5435600" cy="446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/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3849688" y="9428163"/>
            <a:ext cx="2943225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cs typeface="Arial" panose="020B0604020202020204" pitchFamily="34" charset="0"/>
              </a:defRPr>
            </a:lvl1pPr>
          </a:lstStyle>
          <a:p>
            <a:fld id="{60CA9950-BA5E-4950-8F9C-6CE0961AEE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35473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Slide Image Placeholder 1">
            <a:extLst>
              <a:ext uri="{FF2B5EF4-FFF2-40B4-BE49-F238E27FC236}">
                <a16:creationId xmlns:a16="http://schemas.microsoft.com/office/drawing/2014/main" id="{E1998749-0165-E841-8F20-06DC7001FAA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4" name="Notes Placeholder 2">
            <a:extLst>
              <a:ext uri="{FF2B5EF4-FFF2-40B4-BE49-F238E27FC236}">
                <a16:creationId xmlns:a16="http://schemas.microsoft.com/office/drawing/2014/main" id="{7263D1D5-562E-8C44-9DF1-EAB2F33F4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8195" name="Slide Number Placeholder 3">
            <a:extLst>
              <a:ext uri="{FF2B5EF4-FFF2-40B4-BE49-F238E27FC236}">
                <a16:creationId xmlns:a16="http://schemas.microsoft.com/office/drawing/2014/main" id="{F2293AFB-8181-C846-8D1A-0681259E7F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84FFD1A-94C9-3444-84A6-A966F964B53D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4231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639887" y="980728"/>
            <a:ext cx="5812433" cy="767902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475656" y="6237312"/>
            <a:ext cx="7584703" cy="4560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rgbClr val="003C71"/>
                </a:solidFill>
                <a:latin typeface="+mn-lt"/>
              </a:defRPr>
            </a:lvl1pPr>
          </a:lstStyle>
          <a:p>
            <a:pPr algn="r"/>
            <a:r>
              <a:rPr lang="en-GB" dirty="0" err="1"/>
              <a:t>nrich.maths.org</a:t>
            </a:r>
            <a:r>
              <a:rPr lang="en-GB" dirty="0"/>
              <a:t>/6589</a:t>
            </a:r>
          </a:p>
        </p:txBody>
      </p:sp>
      <p:pic>
        <p:nvPicPr>
          <p:cNvPr id="8" name="Picture 4">
            <a:extLst>
              <a:ext uri="{FF2B5EF4-FFF2-40B4-BE49-F238E27FC236}">
                <a16:creationId xmlns:a16="http://schemas.microsoft.com/office/drawing/2014/main" id="{FB20FBCE-249B-F543-8A1F-57D9920D8F1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883" y="6197913"/>
            <a:ext cx="375033" cy="495475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025242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7000">
              <a:srgbClr val="003C71"/>
            </a:gs>
            <a:gs pos="87000">
              <a:srgbClr val="003C71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851272" y="913488"/>
            <a:ext cx="5445524" cy="7573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905562"/>
            <a:ext cx="8215064" cy="3730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edit the outline text format</a:t>
            </a:r>
          </a:p>
          <a:p>
            <a:pPr lvl="1"/>
            <a:r>
              <a:rPr lang="en-GB" altLang="en-US" dirty="0"/>
              <a:t>Second Outline Level</a:t>
            </a:r>
          </a:p>
          <a:p>
            <a:pPr lvl="2"/>
            <a:r>
              <a:rPr lang="en-GB" altLang="en-US" dirty="0"/>
              <a:t>Third Outline Level</a:t>
            </a:r>
          </a:p>
          <a:p>
            <a:pPr lvl="3"/>
            <a:r>
              <a:rPr lang="en-GB" altLang="en-US" dirty="0"/>
              <a:t>Fourth Outline Level</a:t>
            </a:r>
          </a:p>
          <a:p>
            <a:pPr lvl="4"/>
            <a:r>
              <a:rPr lang="en-GB" altLang="en-US" dirty="0"/>
              <a:t>Fifth Outline Level</a:t>
            </a:r>
          </a:p>
          <a:p>
            <a:pPr lvl="4"/>
            <a:r>
              <a:rPr lang="en-GB" altLang="en-US" dirty="0"/>
              <a:t>Sixth Outline Level</a:t>
            </a:r>
          </a:p>
          <a:p>
            <a:pPr lvl="4"/>
            <a:r>
              <a:rPr lang="en-GB" altLang="en-US" dirty="0"/>
              <a:t>Seventh Outline Level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527" y="6226000"/>
            <a:ext cx="375033" cy="49547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255588" y="5949490"/>
            <a:ext cx="8636892" cy="7719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u="none">
                <a:solidFill>
                  <a:srgbClr val="003C71"/>
                </a:solidFill>
                <a:latin typeface="+mn-lt"/>
              </a:defRPr>
            </a:lvl1pPr>
          </a:lstStyle>
          <a:p>
            <a:pPr algn="ctr"/>
            <a:r>
              <a:rPr lang="en-GB" dirty="0"/>
              <a:t>nrich.maths.org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hf sldNum="0" hdr="0" dt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  <a:lvl2pPr marL="742950" indent="-28575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99"/>
          </a:solidFill>
          <a:latin typeface="Arial" panose="020B0604020202020204" pitchFamily="34" charset="0"/>
          <a:ea typeface="ＭＳ Ｐゴシック" panose="020B0600070205080204" pitchFamily="34" charset="-128"/>
        </a:defRPr>
      </a:lvl2pPr>
      <a:lvl3pPr marL="1143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99"/>
          </a:solidFill>
          <a:latin typeface="Arial" panose="020B0604020202020204" pitchFamily="34" charset="0"/>
          <a:ea typeface="ＭＳ Ｐゴシック" panose="020B0600070205080204" pitchFamily="34" charset="-128"/>
        </a:defRPr>
      </a:lvl3pPr>
      <a:lvl4pPr marL="1600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99"/>
          </a:solidFill>
          <a:latin typeface="Arial" panose="020B0604020202020204" pitchFamily="34" charset="0"/>
          <a:ea typeface="ＭＳ Ｐゴシック" panose="020B0600070205080204" pitchFamily="34" charset="-128"/>
        </a:defRPr>
      </a:lvl4pPr>
      <a:lvl5pPr marL="20574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99"/>
          </a:solidFill>
          <a:latin typeface="Arial" panose="020B0604020202020204" pitchFamily="34" charset="0"/>
          <a:ea typeface="ＭＳ Ｐゴシック" panose="020B0600070205080204" pitchFamily="34" charset="-128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99"/>
          </a:solidFill>
          <a:latin typeface="Arial" panose="020B0604020202020204" pitchFamily="34" charset="0"/>
          <a:ea typeface="ＭＳ Ｐゴシック" panose="020B0600070205080204" pitchFamily="34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99"/>
          </a:solidFill>
          <a:latin typeface="Arial" panose="020B0604020202020204" pitchFamily="34" charset="0"/>
          <a:ea typeface="ＭＳ Ｐゴシック" panose="020B0600070205080204" pitchFamily="34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99"/>
          </a:solidFill>
          <a:latin typeface="Arial" panose="020B0604020202020204" pitchFamily="34" charset="0"/>
          <a:ea typeface="ＭＳ Ｐゴシック" panose="020B0600070205080204" pitchFamily="34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99"/>
          </a:solidFill>
          <a:latin typeface="Arial" panose="020B0604020202020204" pitchFamily="34" charset="0"/>
          <a:ea typeface="ＭＳ Ｐゴシック" panose="020B0600070205080204" pitchFamily="34" charset="-128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Picture 2">
            <a:extLst>
              <a:ext uri="{FF2B5EF4-FFF2-40B4-BE49-F238E27FC236}">
                <a16:creationId xmlns:a16="http://schemas.microsoft.com/office/drawing/2014/main" id="{6BDAB862-57D4-A64D-94ED-C9BE1D6F24EE}"/>
              </a:ext>
            </a:extLst>
          </p:cNvPr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981075"/>
            <a:ext cx="9180513" cy="677863"/>
          </a:xfrm>
          <a:noFill/>
        </p:spPr>
      </p:pic>
      <p:sp>
        <p:nvSpPr>
          <p:cNvPr id="97283" name="Text Box 3">
            <a:extLst>
              <a:ext uri="{FF2B5EF4-FFF2-40B4-BE49-F238E27FC236}">
                <a16:creationId xmlns:a16="http://schemas.microsoft.com/office/drawing/2014/main" id="{93545666-875F-2540-9062-B569785EEA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1773238"/>
            <a:ext cx="7273925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Times" pitchFamily="2" charset="0"/>
              <a:buChar char="•"/>
              <a:defRPr sz="32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Times" pitchFamily="2" charset="0"/>
              <a:buChar char="•"/>
              <a:defRPr sz="28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Times" pitchFamily="2" charset="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en-US" sz="2800" u="none" dirty="0">
                <a:solidFill>
                  <a:srgbClr val="FF0000"/>
                </a:solidFill>
              </a:rPr>
              <a:t>6 + 4 = 10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GB" altLang="en-US" sz="2800" u="none" dirty="0">
                <a:solidFill>
                  <a:srgbClr val="00C900"/>
                </a:solidFill>
              </a:rPr>
              <a:t>10 take away 9 makes 1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GB" altLang="en-US" sz="2800" u="none" dirty="0">
                <a:solidFill>
                  <a:srgbClr val="FF0000"/>
                </a:solidFill>
              </a:rPr>
              <a:t>1 add 17 is 18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GB" altLang="en-US" sz="2800" u="none" dirty="0">
                <a:solidFill>
                  <a:srgbClr val="00C900"/>
                </a:solidFill>
              </a:rPr>
              <a:t>18…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GB" altLang="en-US" sz="2800" u="none" dirty="0">
                <a:solidFill>
                  <a:schemeClr val="bg1"/>
                </a:solidFill>
              </a:rPr>
              <a:t>Competitive aim – stop your partner from going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GB" altLang="en-US" sz="2800" u="none" dirty="0">
                <a:solidFill>
                  <a:schemeClr val="bg1"/>
                </a:solidFill>
              </a:rPr>
              <a:t>Collaborative aim – cross off as many numbers as possible from the number line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GB" altLang="en-US" sz="2800" u="none" dirty="0">
              <a:solidFill>
                <a:schemeClr val="accent2"/>
              </a:solidFill>
            </a:endParaRPr>
          </a:p>
        </p:txBody>
      </p:sp>
      <p:sp>
        <p:nvSpPr>
          <p:cNvPr id="97284" name="Oval 4">
            <a:extLst>
              <a:ext uri="{FF2B5EF4-FFF2-40B4-BE49-F238E27FC236}">
                <a16:creationId xmlns:a16="http://schemas.microsoft.com/office/drawing/2014/main" id="{6245D487-B68D-A24B-B26C-F00D9E8391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6100" y="1125538"/>
            <a:ext cx="360363" cy="35877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Times" pitchFamily="2" charset="0"/>
              <a:buChar char="•"/>
              <a:defRPr sz="32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Times" pitchFamily="2" charset="0"/>
              <a:buChar char="•"/>
              <a:defRPr sz="28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Times" pitchFamily="2" charset="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97285" name="Line 5">
            <a:extLst>
              <a:ext uri="{FF2B5EF4-FFF2-40B4-BE49-F238E27FC236}">
                <a16:creationId xmlns:a16="http://schemas.microsoft.com/office/drawing/2014/main" id="{4C7BB33F-ED6B-6C46-ACBB-60340E71B2FB}"/>
              </a:ext>
            </a:extLst>
          </p:cNvPr>
          <p:cNvSpPr>
            <a:spLocks noChangeShapeType="1"/>
          </p:cNvSpPr>
          <p:nvPr/>
        </p:nvSpPr>
        <p:spPr bwMode="auto">
          <a:xfrm>
            <a:off x="2700338" y="1052513"/>
            <a:ext cx="215900" cy="5762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286" name="Line 6">
            <a:extLst>
              <a:ext uri="{FF2B5EF4-FFF2-40B4-BE49-F238E27FC236}">
                <a16:creationId xmlns:a16="http://schemas.microsoft.com/office/drawing/2014/main" id="{C1D01ADB-FAE5-1D4F-BA30-3FD1057047B3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3713" y="1125538"/>
            <a:ext cx="215900" cy="431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287" name="Line 7">
            <a:extLst>
              <a:ext uri="{FF2B5EF4-FFF2-40B4-BE49-F238E27FC236}">
                <a16:creationId xmlns:a16="http://schemas.microsoft.com/office/drawing/2014/main" id="{885E2B55-FC2A-C84F-BEB9-626048256115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6100" y="981075"/>
            <a:ext cx="360363" cy="503238"/>
          </a:xfrm>
          <a:prstGeom prst="line">
            <a:avLst/>
          </a:prstGeom>
          <a:noFill/>
          <a:ln w="38100">
            <a:solidFill>
              <a:srgbClr val="00C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288" name="Line 8">
            <a:extLst>
              <a:ext uri="{FF2B5EF4-FFF2-40B4-BE49-F238E27FC236}">
                <a16:creationId xmlns:a16="http://schemas.microsoft.com/office/drawing/2014/main" id="{C92209EA-0963-9545-8E0F-48F635BC2147}"/>
              </a:ext>
            </a:extLst>
          </p:cNvPr>
          <p:cNvSpPr>
            <a:spLocks noChangeShapeType="1"/>
          </p:cNvSpPr>
          <p:nvPr/>
        </p:nvSpPr>
        <p:spPr bwMode="auto">
          <a:xfrm>
            <a:off x="3995738" y="981075"/>
            <a:ext cx="215900" cy="503238"/>
          </a:xfrm>
          <a:prstGeom prst="line">
            <a:avLst/>
          </a:prstGeom>
          <a:noFill/>
          <a:ln w="28575">
            <a:solidFill>
              <a:srgbClr val="00C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289" name="Oval 9">
            <a:extLst>
              <a:ext uri="{FF2B5EF4-FFF2-40B4-BE49-F238E27FC236}">
                <a16:creationId xmlns:a16="http://schemas.microsoft.com/office/drawing/2014/main" id="{CA7B6905-9333-6043-9035-524BE7FC84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504825" cy="5048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Times" pitchFamily="2" charset="0"/>
              <a:buChar char="•"/>
              <a:defRPr sz="32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Times" pitchFamily="2" charset="0"/>
              <a:buChar char="•"/>
              <a:defRPr sz="28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Times" pitchFamily="2" charset="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97290" name="Line 10">
            <a:extLst>
              <a:ext uri="{FF2B5EF4-FFF2-40B4-BE49-F238E27FC236}">
                <a16:creationId xmlns:a16="http://schemas.microsoft.com/office/drawing/2014/main" id="{16385EA0-DF34-E142-87DD-C7E045AF9D59}"/>
              </a:ext>
            </a:extLst>
          </p:cNvPr>
          <p:cNvSpPr>
            <a:spLocks noChangeShapeType="1"/>
          </p:cNvSpPr>
          <p:nvPr/>
        </p:nvSpPr>
        <p:spPr bwMode="auto">
          <a:xfrm>
            <a:off x="395288" y="981075"/>
            <a:ext cx="215900" cy="57626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291" name="Line 11">
            <a:extLst>
              <a:ext uri="{FF2B5EF4-FFF2-40B4-BE49-F238E27FC236}">
                <a16:creationId xmlns:a16="http://schemas.microsoft.com/office/drawing/2014/main" id="{951E3247-9F7D-0943-AD3F-260BEF5F7B02}"/>
              </a:ext>
            </a:extLst>
          </p:cNvPr>
          <p:cNvSpPr>
            <a:spLocks noChangeShapeType="1"/>
          </p:cNvSpPr>
          <p:nvPr/>
        </p:nvSpPr>
        <p:spPr bwMode="auto">
          <a:xfrm>
            <a:off x="7451725" y="981075"/>
            <a:ext cx="215900" cy="57626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292" name="Oval 12">
            <a:extLst>
              <a:ext uri="{FF2B5EF4-FFF2-40B4-BE49-F238E27FC236}">
                <a16:creationId xmlns:a16="http://schemas.microsoft.com/office/drawing/2014/main" id="{ABD9C1C5-36AF-804D-A003-6CEA3C4B12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5113" y="1196975"/>
            <a:ext cx="360362" cy="35877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Times" pitchFamily="2" charset="0"/>
              <a:buChar char="•"/>
              <a:defRPr sz="32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Times" pitchFamily="2" charset="0"/>
              <a:buChar char="•"/>
              <a:defRPr sz="28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Times" pitchFamily="2" charset="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7180" name="TextBox 13">
            <a:extLst>
              <a:ext uri="{FF2B5EF4-FFF2-40B4-BE49-F238E27FC236}">
                <a16:creationId xmlns:a16="http://schemas.microsoft.com/office/drawing/2014/main" id="{3123BE5E-E41C-384D-B87E-3E71036CB3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8616" y="92075"/>
            <a:ext cx="36576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Times" pitchFamily="2" charset="0"/>
              <a:buChar char="•"/>
              <a:defRPr sz="32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Times" pitchFamily="2" charset="0"/>
              <a:buChar char="•"/>
              <a:defRPr sz="28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Times" pitchFamily="2" charset="0"/>
              <a:buChar char="•"/>
              <a:defRPr sz="24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itchFamily="2" charset="0"/>
              <a:buChar char="•"/>
              <a:defRPr sz="2000">
                <a:solidFill>
                  <a:srgbClr val="000099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b="1" u="none" dirty="0">
                <a:solidFill>
                  <a:schemeClr val="bg1"/>
                </a:solidFill>
              </a:rPr>
              <a:t>Strike it Out</a:t>
            </a:r>
          </a:p>
        </p:txBody>
      </p:sp>
      <p:pic>
        <p:nvPicPr>
          <p:cNvPr id="7181" name="Picture 1">
            <a:extLst>
              <a:ext uri="{FF2B5EF4-FFF2-40B4-BE49-F238E27FC236}">
                <a16:creationId xmlns:a16="http://schemas.microsoft.com/office/drawing/2014/main" id="{2990CC51-4745-3045-BF90-F53FA47F80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6116638"/>
            <a:ext cx="3505200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6220935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4" grpId="0" animBg="1"/>
      <p:bldP spid="97289" grpId="0" animBg="1"/>
      <p:bldP spid="97292" grpId="0" animBg="1"/>
      <p:bldP spid="97292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NRICH">
      <a:majorFont>
        <a:latin typeface="Georgi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2400" b="0" i="0" u="sng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2400" b="0" i="0" u="sng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73094</TotalTime>
  <Words>44</Words>
  <Application>Microsoft Macintosh PowerPoint</Application>
  <PresentationFormat>On-screen Show (4:3)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Verdana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Engaging Mathematics For All Learners</dc:title>
  <dc:subject/>
  <dc:creator>Jennifer Piggott</dc:creator>
  <cp:keywords/>
  <dc:description/>
  <cp:lastModifiedBy>Frances Watson</cp:lastModifiedBy>
  <cp:revision>618</cp:revision>
  <cp:lastPrinted>2018-11-12T14:58:50Z</cp:lastPrinted>
  <dcterms:created xsi:type="dcterms:W3CDTF">2011-06-14T20:43:57Z</dcterms:created>
  <dcterms:modified xsi:type="dcterms:W3CDTF">2020-06-01T16:17:50Z</dcterms:modified>
</cp:coreProperties>
</file>