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650" r:id="rId2"/>
    <p:sldMasterId id="2147483651" r:id="rId3"/>
    <p:sldMasterId id="2147483652" r:id="rId4"/>
    <p:sldMasterId id="2147483653" r:id="rId5"/>
  </p:sldMasterIdLst>
  <p:notesMasterIdLst>
    <p:notesMasterId r:id="rId17"/>
  </p:notesMasterIdLst>
  <p:sldIdLst>
    <p:sldId id="261" r:id="rId6"/>
    <p:sldId id="265" r:id="rId7"/>
    <p:sldId id="259" r:id="rId8"/>
    <p:sldId id="260" r:id="rId9"/>
    <p:sldId id="363" r:id="rId10"/>
    <p:sldId id="375" r:id="rId11"/>
    <p:sldId id="268" r:id="rId12"/>
    <p:sldId id="262" r:id="rId13"/>
    <p:sldId id="264" r:id="rId14"/>
    <p:sldId id="374" r:id="rId15"/>
    <p:sldId id="352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47"/>
    <p:restoredTop sz="94640"/>
  </p:normalViewPr>
  <p:slideViewPr>
    <p:cSldViewPr>
      <p:cViewPr varScale="1">
        <p:scale>
          <a:sx n="107" d="100"/>
          <a:sy n="107" d="100"/>
        </p:scale>
        <p:origin x="197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759A64-E020-38F9-22B5-B9D7CE9824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123347-9863-D1FF-0A06-9F87588A9F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2444EE5-E607-A244-A418-EC48666F4555}" type="datetimeFigureOut">
              <a:rPr lang="en-US" altLang="en-US"/>
              <a:pPr>
                <a:defRPr/>
              </a:pPr>
              <a:t>2/22/24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9E7D926-8721-E066-F8B1-E03DAF9422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99939BA-9AFD-D34F-AAEF-030FAD6D2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B74C0-E6F4-F372-A5D4-BAB8908BEC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BC402-94BA-E8B5-3CC8-82EE76CE81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71E91A2-E45F-FA41-ABB5-79280EF513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B9256773-81CE-7E26-5BAF-FC6E39710B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01C8FBB4-9379-ECE7-354D-A1541025ED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EC725453-EC27-11BB-963D-4AFD3BC0B1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B45B86E7-337D-5E49-C9E6-795EB5C353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679EB00C-2735-E4CF-592B-77B86E0C4B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3F6E4C2-4268-8D4C-96B9-677906E4B342}" type="slidenum">
              <a:rPr lang="en-GB" altLang="en-US" sz="1200"/>
              <a:pPr eaLnBrk="1" hangingPunct="1"/>
              <a:t>7</a:t>
            </a:fld>
            <a:endParaRPr lang="en-GB" altLang="en-US" sz="12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D4177058-B729-E000-56D5-128520C4CB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9738F34-B239-E71E-8D40-F850A259D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DDD791A0-8770-614D-D0CA-7ABF5EA6DC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C130CA-BAF4-9B4C-8645-2007260E3FED}" type="slidenum">
              <a:rPr lang="en-GB" altLang="en-US" sz="1200"/>
              <a:pPr eaLnBrk="1" hangingPunct="1"/>
              <a:t>8</a:t>
            </a:fld>
            <a:endParaRPr lang="en-GB" altLang="en-US" sz="12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6C736E6A-4DF9-0DD4-236E-E55BF5C5C1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803F39F-77D0-E619-C899-36CFDE14B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>
                <a:ea typeface="ＭＳ Ｐゴシック" panose="020B0600070205080204" pitchFamily="34" charset="-128"/>
              </a:rPr>
              <a:t>Low Threshold, High Ceiling tasks:Offer students genuine choice Give all students the chance to work mathematically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>
                <a:ea typeface="ＭＳ Ｐゴシック" panose="020B0600070205080204" pitchFamily="34" charset="-128"/>
              </a:rPr>
              <a:t>Creativity in English – reading others</a:t>
            </a:r>
            <a:r>
              <a:rPr lang="ja-JP" altLang="en-GB">
                <a:ea typeface="ＭＳ Ｐゴシック" panose="020B0600070205080204" pitchFamily="34" charset="-128"/>
              </a:rPr>
              <a:t>’</a:t>
            </a:r>
            <a:r>
              <a:rPr lang="en-GB" altLang="ja-JP">
                <a:ea typeface="ＭＳ Ｐゴシック" panose="020B0600070205080204" pitchFamily="34" charset="-128"/>
              </a:rPr>
              <a:t> work and writing work of your own. Creativity in maths – as well as being exposed to important mathematical results, creating mathematics of your own. LTHC – everyone has the right to get stuck and make mistakes in a safe environment, everyone has an entitlement to work mathematically.</a:t>
            </a:r>
          </a:p>
          <a:p>
            <a:pPr eaLnBrk="1" hangingPunct="1">
              <a:spcBef>
                <a:spcPct val="0"/>
              </a:spcBef>
            </a:pPr>
            <a:endParaRPr lang="en-GB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F63D2006-009E-A131-E257-6479B7586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DC9D8F6-8A7E-1648-900D-AB4B892F33B5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29698" name="Rectangle 1026">
            <a:extLst>
              <a:ext uri="{FF2B5EF4-FFF2-40B4-BE49-F238E27FC236}">
                <a16:creationId xmlns:a16="http://schemas.microsoft.com/office/drawing/2014/main" id="{3B372DAB-F089-0D54-28BE-9286028E1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1027">
            <a:extLst>
              <a:ext uri="{FF2B5EF4-FFF2-40B4-BE49-F238E27FC236}">
                <a16:creationId xmlns:a16="http://schemas.microsoft.com/office/drawing/2014/main" id="{B63CCCB7-132F-1C4D-9422-246486038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>
            <a:extLst>
              <a:ext uri="{FF2B5EF4-FFF2-40B4-BE49-F238E27FC236}">
                <a16:creationId xmlns:a16="http://schemas.microsoft.com/office/drawing/2014/main" id="{883D8899-5BD1-36F2-6219-4CE6DF84C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EEED0A-8264-D045-805F-2D63C0FD5882}" type="slidenum"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83124F03-2DD4-2E9B-7A23-F28A3E286B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D5790B17-5517-7BEB-8C1F-92BF2AD7B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07433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97168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148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0486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55871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0646946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04113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91920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3266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0741055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354886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85498"/>
      </p:ext>
    </p:extLst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1831716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3898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97085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7076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4753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1034937"/>
      </p:ext>
    </p:extLst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557338"/>
            <a:ext cx="402748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557338"/>
            <a:ext cx="4029075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92111"/>
      </p:ext>
    </p:extLst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45725"/>
      </p:ext>
    </p:extLst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35949"/>
      </p:ext>
    </p:extLst>
  </p:cSld>
  <p:clrMapOvr>
    <a:masterClrMapping/>
  </p:clrMapOvr>
  <p:transition advClick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878896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0492247"/>
      </p:ext>
    </p:extLst>
  </p:cSld>
  <p:clrMapOvr>
    <a:masterClrMapping/>
  </p:clrMapOvr>
  <p:transition advClick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2336535"/>
      </p:ext>
    </p:extLst>
  </p:cSld>
  <p:clrMapOvr>
    <a:masterClrMapping/>
  </p:clrMapOvr>
  <p:transition advClick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4087942"/>
      </p:ext>
    </p:extLst>
  </p:cSld>
  <p:clrMapOvr>
    <a:masterClrMapping/>
  </p:clrMapOvr>
  <p:transition advClick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59538"/>
      </p:ext>
    </p:extLst>
  </p:cSld>
  <p:clrMapOvr>
    <a:masterClrMapping/>
  </p:clrMapOvr>
  <p:transition advClick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67531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67531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07401"/>
      </p:ext>
    </p:extLst>
  </p:cSld>
  <p:clrMapOvr>
    <a:masterClrMapping/>
  </p:clrMapOvr>
  <p:transition advClick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05669"/>
      </p:ext>
    </p:extLst>
  </p:cSld>
  <p:clrMapOvr>
    <a:masterClrMapping/>
  </p:clrMapOvr>
  <p:transition advClick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39032"/>
      </p:ext>
    </p:extLst>
  </p:cSld>
  <p:clrMapOvr>
    <a:masterClrMapping/>
  </p:clrMapOvr>
  <p:transition advClick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231383"/>
      </p:ext>
    </p:extLst>
  </p:cSld>
  <p:clrMapOvr>
    <a:masterClrMapping/>
  </p:clrMapOvr>
  <p:transition advClick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46413"/>
      </p:ext>
    </p:extLst>
  </p:cSld>
  <p:clrMapOvr>
    <a:masterClrMapping/>
  </p:clrMapOvr>
  <p:transition advClick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48175"/>
      </p:ext>
    </p:extLst>
  </p:cSld>
  <p:clrMapOvr>
    <a:masterClrMapping/>
  </p:clrMapOvr>
  <p:transition advClick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84014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81273"/>
      </p:ext>
    </p:extLst>
  </p:cSld>
  <p:clrMapOvr>
    <a:masterClrMapping/>
  </p:clrMapOvr>
  <p:transition advClick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535378"/>
      </p:ext>
    </p:extLst>
  </p:cSld>
  <p:clrMapOvr>
    <a:masterClrMapping/>
  </p:clrMapOvr>
  <p:transition advClick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9959663"/>
      </p:ext>
    </p:extLst>
  </p:cSld>
  <p:clrMapOvr>
    <a:masterClrMapping/>
  </p:clrMapOvr>
  <p:transition advClick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1256352"/>
      </p:ext>
    </p:extLst>
  </p:cSld>
  <p:clrMapOvr>
    <a:masterClrMapping/>
  </p:clrMapOvr>
  <p:transition advClick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18447"/>
      </p:ext>
    </p:extLst>
  </p:cSld>
  <p:clrMapOvr>
    <a:masterClrMapping/>
  </p:clrMapOvr>
  <p:transition advClick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26431"/>
      </p:ext>
    </p:extLst>
  </p:cSld>
  <p:clrMapOvr>
    <a:masterClrMapping/>
  </p:clrMapOvr>
  <p:transition advClick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21205C-82D1-A694-894B-936282A16DC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69597"/>
      </p:ext>
    </p:extLst>
  </p:cSld>
  <p:clrMapOvr>
    <a:masterClrMapping/>
  </p:clrMapOvr>
  <p:transition advClick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201DB0-C53B-CEDC-ED9A-71ED5850B5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36495"/>
      </p:ext>
    </p:extLst>
  </p:cSld>
  <p:clrMapOvr>
    <a:masterClrMapping/>
  </p:clrMapOvr>
  <p:transition advClick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5AC24C-36D9-EE17-9359-F8ACB4863F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32571"/>
      </p:ext>
    </p:extLst>
  </p:cSld>
  <p:clrMapOvr>
    <a:masterClrMapping/>
  </p:clrMapOvr>
  <p:transition advClick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79CE8C-93B9-CA94-25DE-97B1D09B8A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426"/>
      </p:ext>
    </p:extLst>
  </p:cSld>
  <p:clrMapOvr>
    <a:masterClrMapping/>
  </p:clrMapOvr>
  <p:transition advClick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B44334-E085-3815-2F5F-AF86A2BD87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0869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56194"/>
      </p:ext>
    </p:extLst>
  </p:cSld>
  <p:clrMapOvr>
    <a:masterClrMapping/>
  </p:clrMapOvr>
  <p:transition advClick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3AFDFA-026E-01DD-994F-72477CCC77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0765"/>
      </p:ext>
    </p:extLst>
  </p:cSld>
  <p:clrMapOvr>
    <a:masterClrMapping/>
  </p:clrMapOvr>
  <p:transition advClick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2F40870-9716-BBF9-12FA-51EB7EB5A9A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61262"/>
      </p:ext>
    </p:extLst>
  </p:cSld>
  <p:clrMapOvr>
    <a:masterClrMapping/>
  </p:clrMapOvr>
  <p:transition advClick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6FE222-ADD1-FB3C-665B-85295E3DE55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15627"/>
      </p:ext>
    </p:extLst>
  </p:cSld>
  <p:clrMapOvr>
    <a:masterClrMapping/>
  </p:clrMapOvr>
  <p:transition advClick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502F42-104E-34D5-7D28-ED03629FF8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57558"/>
      </p:ext>
    </p:extLst>
  </p:cSld>
  <p:clrMapOvr>
    <a:masterClrMapping/>
  </p:clrMapOvr>
  <p:transition advClick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B1A7A3-1CAF-1BD3-A7E5-C0D3AC0AB0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09470"/>
      </p:ext>
    </p:extLst>
  </p:cSld>
  <p:clrMapOvr>
    <a:masterClrMapping/>
  </p:clrMapOvr>
  <p:transition advClick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A51181-9972-C5DB-B06C-10C0431272E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30859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1973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7865954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359759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1558782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nrich.maths.org/enrichi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CCCC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A369C-59F5-399E-6B0D-5FFC12838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B53580-B648-7267-1464-C2F77ED8C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2089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6">
            <a:extLst>
              <a:ext uri="{FF2B5EF4-FFF2-40B4-BE49-F238E27FC236}">
                <a16:creationId xmlns:a16="http://schemas.microsoft.com/office/drawing/2014/main" id="{B4CEC902-30B0-22BC-BB96-4824324CF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6165850"/>
            <a:ext cx="3416320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u="none" dirty="0">
                <a:solidFill>
                  <a:schemeClr val="accent2"/>
                </a:solidFill>
                <a:hlinkClick r:id="rId13"/>
              </a:rPr>
              <a:t>http://nrich.maths.org/enriching</a:t>
            </a:r>
            <a:r>
              <a:rPr lang="en-GB" altLang="en-US" sz="1800" u="none" dirty="0">
                <a:solidFill>
                  <a:schemeClr val="accent2"/>
                </a:solidFill>
              </a:rPr>
              <a:t> </a:t>
            </a:r>
            <a:endParaRPr lang="en-US" altLang="en-US" sz="1800" u="none" dirty="0">
              <a:solidFill>
                <a:schemeClr val="accent2"/>
              </a:solidFill>
            </a:endParaRPr>
          </a:p>
        </p:txBody>
      </p:sp>
      <p:pic>
        <p:nvPicPr>
          <p:cNvPr id="1029" name="Picture 7" descr="spiral">
            <a:extLst>
              <a:ext uri="{FF2B5EF4-FFF2-40B4-BE49-F238E27FC236}">
                <a16:creationId xmlns:a16="http://schemas.microsoft.com/office/drawing/2014/main" id="{599EC4B2-8731-3291-8C88-52E59930E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5973763"/>
            <a:ext cx="12588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00099"/>
          </a:solidFill>
          <a:latin typeface="+mn-lt"/>
          <a:ea typeface="+mn-ea"/>
          <a:cs typeface="ＭＳ Ｐゴシック" charset="0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+mn-ea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+mn-ea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5pPr>
      <a:lvl6pPr marL="28797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6pPr>
      <a:lvl7pPr marL="33369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7pPr>
      <a:lvl8pPr marL="37941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8pPr>
      <a:lvl9pPr marL="42513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CCCC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>
            <a:extLst>
              <a:ext uri="{FF2B5EF4-FFF2-40B4-BE49-F238E27FC236}">
                <a16:creationId xmlns:a16="http://schemas.microsoft.com/office/drawing/2014/main" id="{EE83F5E4-A8BF-3E9E-E015-3E67F272A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133600"/>
            <a:ext cx="4935538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CB3F2A1B-2C9F-A43B-76AC-D80DCC5A7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08BB39D4-A733-45C0-0C48-A1A50206B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2089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2053" name="Picture 6" descr="Copy of cuarms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8AA6A0C-3FCB-F204-4249-434885B4F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65850"/>
            <a:ext cx="369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8">
            <a:extLst>
              <a:ext uri="{FF2B5EF4-FFF2-40B4-BE49-F238E27FC236}">
                <a16:creationId xmlns:a16="http://schemas.microsoft.com/office/drawing/2014/main" id="{4EF999FA-0AA2-9C39-D82D-9CBFC066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u="none">
                <a:solidFill>
                  <a:schemeClr val="accent2"/>
                </a:solidFill>
              </a:rPr>
              <a:t>http://nrich.maths.org</a:t>
            </a:r>
            <a:endParaRPr lang="en-US" altLang="en-US" sz="1800" u="none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00099"/>
          </a:solidFill>
          <a:latin typeface="+mn-lt"/>
          <a:ea typeface="+mn-ea"/>
          <a:cs typeface="ＭＳ Ｐゴシック" charset="0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+mn-ea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+mn-ea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5pPr>
      <a:lvl6pPr marL="28797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6pPr>
      <a:lvl7pPr marL="33369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7pPr>
      <a:lvl8pPr marL="37941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8pPr>
      <a:lvl9pPr marL="42513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CCCC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1E6CCF9-DAD4-95CE-F619-72842FF80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8EFC180-167D-E59A-8891-512037059B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557338"/>
            <a:ext cx="82089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3542BD7A-B84C-F14B-42A6-DD33D648AB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341438"/>
            <a:ext cx="9144000" cy="0"/>
          </a:xfrm>
          <a:prstGeom prst="line">
            <a:avLst/>
          </a:prstGeom>
          <a:noFill/>
          <a:ln w="76200" cmpd="tri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7" name="Picture 7" descr="Copy of cuarms">
            <a:extLst>
              <a:ext uri="{FF2B5EF4-FFF2-40B4-BE49-F238E27FC236}">
                <a16:creationId xmlns:a16="http://schemas.microsoft.com/office/drawing/2014/main" id="{CAA9B010-5323-A47D-D29B-0A7272B22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65850"/>
            <a:ext cx="369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9">
            <a:extLst>
              <a:ext uri="{FF2B5EF4-FFF2-40B4-BE49-F238E27FC236}">
                <a16:creationId xmlns:a16="http://schemas.microsoft.com/office/drawing/2014/main" id="{2EDC0C4C-7CB5-65D5-70A3-4FE6AB7CB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u="none">
                <a:solidFill>
                  <a:schemeClr val="accent2"/>
                </a:solidFill>
              </a:rPr>
              <a:t>http://nrich.maths.org</a:t>
            </a:r>
            <a:endParaRPr lang="en-US" altLang="en-US" sz="1800" u="none">
              <a:solidFill>
                <a:schemeClr val="accent2"/>
              </a:solidFill>
            </a:endParaRPr>
          </a:p>
        </p:txBody>
      </p:sp>
      <p:pic>
        <p:nvPicPr>
          <p:cNvPr id="3079" name="Picture 10" descr="spiral">
            <a:extLst>
              <a:ext uri="{FF2B5EF4-FFF2-40B4-BE49-F238E27FC236}">
                <a16:creationId xmlns:a16="http://schemas.microsoft.com/office/drawing/2014/main" id="{DFA29B64-662D-77C1-C669-AA92EB963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5986463"/>
            <a:ext cx="12588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9pPr>
    </p:titleStyle>
    <p:bodyStyle>
      <a:lvl1pPr marL="441325" indent="-44132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+mn-ea"/>
          <a:cs typeface="ＭＳ Ｐゴシック" charset="0"/>
        </a:defRPr>
      </a:lvl1pPr>
      <a:lvl2pPr marL="977900" indent="-357188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+mn-ea"/>
        </a:defRPr>
      </a:lvl2pPr>
      <a:lvl3pPr marL="1427163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+mn-ea"/>
        </a:defRPr>
      </a:lvl3pPr>
      <a:lvl4pPr marL="1973263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4pPr>
      <a:lvl5pPr marL="2422525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5pPr>
      <a:lvl6pPr marL="2879725" indent="-269875" algn="l" rtl="0" eaLnBrk="0" fontAlgn="base" hangingPunct="0">
        <a:spcBef>
          <a:spcPct val="20000"/>
        </a:spcBef>
        <a:spcAft>
          <a:spcPct val="1000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6pPr>
      <a:lvl7pPr marL="3336925" indent="-269875" algn="l" rtl="0" eaLnBrk="0" fontAlgn="base" hangingPunct="0">
        <a:spcBef>
          <a:spcPct val="20000"/>
        </a:spcBef>
        <a:spcAft>
          <a:spcPct val="1000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7pPr>
      <a:lvl8pPr marL="3794125" indent="-269875" algn="l" rtl="0" eaLnBrk="0" fontAlgn="base" hangingPunct="0">
        <a:spcBef>
          <a:spcPct val="20000"/>
        </a:spcBef>
        <a:spcAft>
          <a:spcPct val="1000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8pPr>
      <a:lvl9pPr marL="4251325" indent="-269875" algn="l" rtl="0" eaLnBrk="0" fontAlgn="base" hangingPunct="0">
        <a:spcBef>
          <a:spcPct val="20000"/>
        </a:spcBef>
        <a:spcAft>
          <a:spcPct val="1000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CCCC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Copy of cuarms">
            <a:extLst>
              <a:ext uri="{FF2B5EF4-FFF2-40B4-BE49-F238E27FC236}">
                <a16:creationId xmlns:a16="http://schemas.microsoft.com/office/drawing/2014/main" id="{7E1B1AE8-284B-67DC-3D9A-84F435E80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65850"/>
            <a:ext cx="369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8">
            <a:extLst>
              <a:ext uri="{FF2B5EF4-FFF2-40B4-BE49-F238E27FC236}">
                <a16:creationId xmlns:a16="http://schemas.microsoft.com/office/drawing/2014/main" id="{C814A657-5DC3-0D17-2774-B90907832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u="none">
                <a:solidFill>
                  <a:schemeClr val="accent2"/>
                </a:solidFill>
              </a:rPr>
              <a:t>http://nrich.maths.org</a:t>
            </a:r>
            <a:endParaRPr lang="en-US" altLang="en-US" sz="1800" u="none">
              <a:solidFill>
                <a:schemeClr val="accent2"/>
              </a:solidFill>
            </a:endParaRPr>
          </a:p>
        </p:txBody>
      </p:sp>
      <p:pic>
        <p:nvPicPr>
          <p:cNvPr id="4100" name="Picture 9" descr="spiral">
            <a:extLst>
              <a:ext uri="{FF2B5EF4-FFF2-40B4-BE49-F238E27FC236}">
                <a16:creationId xmlns:a16="http://schemas.microsoft.com/office/drawing/2014/main" id="{7D543E3C-1DA0-E98A-AEA3-0C7BAF771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5984875"/>
            <a:ext cx="12588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charset="0"/>
          <a:ea typeface="ＭＳ Ｐゴシック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333399"/>
          </a:solidFill>
          <a:latin typeface="+mn-lt"/>
          <a:ea typeface="+mn-ea"/>
          <a:cs typeface="ＭＳ Ｐゴシック" charset="0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333399"/>
          </a:solidFill>
          <a:latin typeface="+mn-lt"/>
          <a:ea typeface="+mn-ea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333399"/>
          </a:solidFill>
          <a:latin typeface="+mn-lt"/>
          <a:ea typeface="+mn-ea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  <a:ea typeface="+mn-ea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  <a:ea typeface="+mn-ea"/>
        </a:defRPr>
      </a:lvl5pPr>
      <a:lvl6pPr marL="28797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333399"/>
          </a:solidFill>
          <a:latin typeface="+mn-lt"/>
          <a:ea typeface="+mn-ea"/>
        </a:defRPr>
      </a:lvl6pPr>
      <a:lvl7pPr marL="33369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333399"/>
          </a:solidFill>
          <a:latin typeface="+mn-lt"/>
          <a:ea typeface="+mn-ea"/>
        </a:defRPr>
      </a:lvl7pPr>
      <a:lvl8pPr marL="37941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333399"/>
          </a:solidFill>
          <a:latin typeface="+mn-lt"/>
          <a:ea typeface="+mn-ea"/>
        </a:defRPr>
      </a:lvl8pPr>
      <a:lvl9pPr marL="42513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CCCC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A93E67-1526-91B8-F251-E1A27B7581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2F85D22-B6BC-E63F-417E-5603D3526B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2089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5636" name="Rectangle 4">
            <a:extLst>
              <a:ext uri="{FF2B5EF4-FFF2-40B4-BE49-F238E27FC236}">
                <a16:creationId xmlns:a16="http://schemas.microsoft.com/office/drawing/2014/main" id="{95ADD156-1736-B906-5C04-C717403033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11BD2143-C7FB-FECF-7B1C-07FAA61F2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133600"/>
            <a:ext cx="4935538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7">
            <a:extLst>
              <a:ext uri="{FF2B5EF4-FFF2-40B4-BE49-F238E27FC236}">
                <a16:creationId xmlns:a16="http://schemas.microsoft.com/office/drawing/2014/main" id="{6E67292D-9203-2858-3500-B295492D8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u="none">
                <a:solidFill>
                  <a:schemeClr val="accent2"/>
                </a:solidFill>
              </a:rPr>
              <a:t>http://nrich.maths.org</a:t>
            </a:r>
            <a:endParaRPr lang="en-US" altLang="en-US" sz="1800" u="none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00099"/>
          </a:solidFill>
          <a:latin typeface="+mn-lt"/>
          <a:ea typeface="+mn-ea"/>
          <a:cs typeface="ＭＳ Ｐゴシック" charset="0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+mn-ea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+mn-ea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+mn-ea"/>
        </a:defRPr>
      </a:lvl5pPr>
      <a:lvl6pPr marL="28797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6pPr>
      <a:lvl7pPr marL="33369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7pPr>
      <a:lvl8pPr marL="37941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8pPr>
      <a:lvl9pPr marL="4251325" indent="-269875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Ø"/>
        <a:defRPr sz="2000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rich.maths.org/problem-solving-schoo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econdary.nrich@maths.or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rich.maths.org/1514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rich.maths.org/pixl20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18AB-CB74-9FCE-7B26-F0B58C0D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81" y="718596"/>
            <a:ext cx="8229600" cy="1143000"/>
          </a:xfrm>
        </p:spPr>
        <p:txBody>
          <a:bodyPr/>
          <a:lstStyle/>
          <a:p>
            <a:r>
              <a:rPr lang="en-US" sz="4000" b="0" dirty="0"/>
              <a:t>Problem Solving with NRICH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A1232-B244-E7EC-A776-98625F7FD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2204864"/>
            <a:ext cx="8208962" cy="3921299"/>
          </a:xfrm>
        </p:spPr>
        <p:txBody>
          <a:bodyPr/>
          <a:lstStyle/>
          <a:p>
            <a:pPr marL="0" indent="0" algn="ctr">
              <a:buNone/>
            </a:pPr>
            <a:br>
              <a:rPr lang="en-US" dirty="0"/>
            </a:br>
            <a:r>
              <a:rPr lang="en-US" sz="2800" dirty="0" err="1"/>
              <a:t>PiXL</a:t>
            </a:r>
            <a:r>
              <a:rPr lang="en-US" sz="2800" dirty="0"/>
              <a:t> 2024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Charlie Gilderdale</a:t>
            </a:r>
            <a:br>
              <a:rPr lang="en-US" sz="2800" dirty="0"/>
            </a:br>
            <a:r>
              <a:rPr lang="en-US" sz="2800" dirty="0"/>
              <a:t>NRICH Mathematics Project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5927621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756D1C65-7ED8-3B5A-7AF7-60284D731D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6694" y="659977"/>
            <a:ext cx="8710612" cy="115212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3200" b="0" dirty="0">
                <a:solidFill>
                  <a:schemeClr val="accent2"/>
                </a:solidFill>
              </a:rPr>
              <a:t>When you return to school…</a:t>
            </a:r>
          </a:p>
        </p:txBody>
      </p:sp>
      <p:sp>
        <p:nvSpPr>
          <p:cNvPr id="63490" name="Rectangle 3">
            <a:extLst>
              <a:ext uri="{FF2B5EF4-FFF2-40B4-BE49-F238E27FC236}">
                <a16:creationId xmlns:a16="http://schemas.microsoft.com/office/drawing/2014/main" id="{BEC1DA50-D7B2-51BB-38A1-4805ABDCD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5947" y="1788206"/>
            <a:ext cx="6858855" cy="2772308"/>
          </a:xfrm>
        </p:spPr>
        <p:txBody>
          <a:bodyPr/>
          <a:lstStyle/>
          <a:p>
            <a:pPr algn="r">
              <a:buFontTx/>
              <a:buNone/>
            </a:pPr>
            <a:endParaRPr lang="en-GB" altLang="en-US" sz="1600" dirty="0"/>
          </a:p>
          <a:p>
            <a:pPr algn="r">
              <a:buFontTx/>
              <a:buNone/>
            </a:pPr>
            <a:endParaRPr lang="en-GB" altLang="en-US" sz="1600" dirty="0"/>
          </a:p>
          <a:p>
            <a:pPr algn="r">
              <a:buFontTx/>
              <a:buNone/>
            </a:pPr>
            <a:endParaRPr lang="en-GB" altLang="en-US" sz="1600" dirty="0"/>
          </a:p>
          <a:p>
            <a:pPr algn="r">
              <a:buFontTx/>
              <a:buNone/>
            </a:pPr>
            <a:endParaRPr lang="en-GB" altLang="en-US" sz="1600" dirty="0"/>
          </a:p>
          <a:p>
            <a:pPr algn="r">
              <a:buFontTx/>
              <a:buNone/>
            </a:pPr>
            <a:br>
              <a:rPr lang="en-GB" altLang="en-US" sz="2400" dirty="0">
                <a:solidFill>
                  <a:schemeClr val="accent2"/>
                </a:solidFill>
              </a:rPr>
            </a:br>
            <a:endParaRPr lang="en-GB" altLang="en-US" dirty="0">
              <a:solidFill>
                <a:srgbClr val="0000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GB" altLang="en-US" dirty="0">
                <a:solidFill>
                  <a:srgbClr val="000000"/>
                </a:solidFill>
              </a:rPr>
              <a:t>    </a:t>
            </a:r>
          </a:p>
          <a:p>
            <a:pPr algn="ctr">
              <a:buFont typeface="Wingdings" pitchFamily="2" charset="2"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B2FC75-E01F-3CBC-D1EC-0D9934206853}"/>
              </a:ext>
            </a:extLst>
          </p:cNvPr>
          <p:cNvSpPr txBox="1"/>
          <p:nvPr/>
        </p:nvSpPr>
        <p:spPr>
          <a:xfrm>
            <a:off x="1187623" y="2459504"/>
            <a:ext cx="72355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2400" u="none" dirty="0">
                <a:solidFill>
                  <a:schemeClr val="accent2"/>
                </a:solidFill>
              </a:rPr>
              <a:t>… consider becoming a Problem-solving School</a:t>
            </a:r>
            <a:br>
              <a:rPr lang="en-US" u="none" dirty="0"/>
            </a:br>
            <a:br>
              <a:rPr lang="en-US" u="none" dirty="0"/>
            </a:br>
            <a:r>
              <a:rPr lang="en-GB" altLang="en-US" sz="2400" dirty="0">
                <a:solidFill>
                  <a:schemeClr val="accent2"/>
                </a:solidFill>
                <a:hlinkClick r:id="rId3"/>
              </a:rPr>
              <a:t>nrich.maths.org/problem-solving-schools</a:t>
            </a:r>
            <a:endParaRPr lang="en-GB" altLang="en-US" sz="2400" dirty="0">
              <a:solidFill>
                <a:schemeClr val="accent2"/>
              </a:solidFill>
            </a:endParaRPr>
          </a:p>
          <a:p>
            <a:endParaRPr lang="en-US" u="none" dirty="0"/>
          </a:p>
          <a:p>
            <a:endParaRPr lang="en-US" u="none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23E67A49-2549-7777-8380-15340B5F5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0" dirty="0">
                <a:ea typeface="ＭＳ Ｐゴシック" panose="020B0600070205080204" pitchFamily="34" charset="-128"/>
              </a:rPr>
              <a:t>Thank you</a:t>
            </a:r>
          </a:p>
        </p:txBody>
      </p:sp>
      <p:pic>
        <p:nvPicPr>
          <p:cNvPr id="26626" name="Picture 1" descr="NRICH Logo.png">
            <a:extLst>
              <a:ext uri="{FF2B5EF4-FFF2-40B4-BE49-F238E27FC236}">
                <a16:creationId xmlns:a16="http://schemas.microsoft.com/office/drawing/2014/main" id="{AF9AA762-5A73-DB9A-2A32-D3B89D300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960" y="1711761"/>
            <a:ext cx="2090985" cy="2763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B5B54F-9BB4-CAEC-E9BB-821222D62891}"/>
              </a:ext>
            </a:extLst>
          </p:cNvPr>
          <p:cNvSpPr txBox="1"/>
          <p:nvPr/>
        </p:nvSpPr>
        <p:spPr>
          <a:xfrm>
            <a:off x="4554187" y="3429000"/>
            <a:ext cx="4018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0" i="0" u="none" strike="noStrike" dirty="0">
                <a:solidFill>
                  <a:schemeClr val="accent2"/>
                </a:solidFill>
                <a:effectLst/>
                <a:latin typeface="+mn-lt"/>
              </a:rPr>
              <a:t>Charlie Gilderdale</a:t>
            </a:r>
            <a:br>
              <a:rPr lang="en-GB" sz="2400" b="0" i="0" u="none" strike="noStrike" dirty="0">
                <a:solidFill>
                  <a:srgbClr val="99CC00"/>
                </a:solidFill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GB" sz="2400" b="0" i="0" u="none" strike="noStrike" dirty="0">
                <a:solidFill>
                  <a:schemeClr val="accent2"/>
                </a:solidFill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secondary.nrich@maths.org</a:t>
            </a:r>
            <a:endParaRPr lang="en-US" sz="2400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A615A-08AB-C6DD-108A-FD38C3357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2060848"/>
            <a:ext cx="8208962" cy="4065315"/>
          </a:xfrm>
        </p:spPr>
        <p:txBody>
          <a:bodyPr/>
          <a:lstStyle/>
          <a:p>
            <a:pPr marL="112713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u="none" strike="noStrike" dirty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Think about a personal goal or ambition</a:t>
            </a:r>
            <a:endParaRPr lang="en-GB" b="0" dirty="0">
              <a:solidFill>
                <a:schemeClr val="accent2"/>
              </a:solidFill>
              <a:effectLst/>
            </a:endParaRPr>
          </a:p>
          <a:p>
            <a:pPr marL="112713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GB" b="0" i="0" u="none" strike="noStrike" dirty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that you succeeded in achieving … </a:t>
            </a:r>
            <a:endParaRPr lang="en-GB" b="0" dirty="0">
              <a:solidFill>
                <a:schemeClr val="accent2"/>
              </a:solidFill>
              <a:effectLst/>
            </a:endParaRPr>
          </a:p>
          <a:p>
            <a:pPr marL="112713" indent="0" algn="ctr" rtl="0">
              <a:spcBef>
                <a:spcPts val="640"/>
              </a:spcBef>
              <a:spcAft>
                <a:spcPts val="0"/>
              </a:spcAft>
              <a:buNone/>
            </a:pPr>
            <a:br>
              <a:rPr lang="en-GB" b="0" dirty="0">
                <a:solidFill>
                  <a:schemeClr val="accent2"/>
                </a:solidFill>
                <a:effectLst/>
              </a:rPr>
            </a:br>
            <a:r>
              <a:rPr lang="en-GB" b="0" i="0" u="none" strike="noStrike" dirty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How did you achieve it? </a:t>
            </a:r>
            <a:endParaRPr lang="en-GB" b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70753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>
            <a:extLst>
              <a:ext uri="{FF2B5EF4-FFF2-40B4-BE49-F238E27FC236}">
                <a16:creationId xmlns:a16="http://schemas.microsoft.com/office/drawing/2014/main" id="{5E7E77FA-9654-DAA0-D84D-06C9163E08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3263" y="900113"/>
            <a:ext cx="3894137" cy="5057775"/>
          </a:xfrm>
        </p:spPr>
      </p:pic>
      <p:sp>
        <p:nvSpPr>
          <p:cNvPr id="18434" name="Rectangle 2">
            <a:extLst>
              <a:ext uri="{FF2B5EF4-FFF2-40B4-BE49-F238E27FC236}">
                <a16:creationId xmlns:a16="http://schemas.microsoft.com/office/drawing/2014/main" id="{8D1BC02A-6075-12B7-1D0B-0B7CEACFE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836" y="900113"/>
            <a:ext cx="2819400" cy="2400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Wingdings" pitchFamily="2" charset="2"/>
              <a:buChar char="Ø"/>
              <a:defRPr sz="32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8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Ø"/>
              <a:defRPr sz="20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Wingdings" pitchFamily="2" charset="2"/>
              <a:buChar char="Ø"/>
              <a:defRPr sz="20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u="none" dirty="0">
                <a:solidFill>
                  <a:srgbClr val="333399"/>
                </a:solidFill>
              </a:rPr>
              <a:t>NRICH tasks aim to strengthen these </a:t>
            </a:r>
            <a:br>
              <a:rPr lang="en-US" altLang="en-US" sz="2400" u="none" dirty="0">
                <a:solidFill>
                  <a:srgbClr val="333399"/>
                </a:solidFill>
              </a:rPr>
            </a:br>
            <a:r>
              <a:rPr lang="en-US" altLang="en-US" sz="2400" u="none" dirty="0">
                <a:solidFill>
                  <a:srgbClr val="333399"/>
                </a:solidFill>
              </a:rPr>
              <a:t>five strands of mathematical proficiency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DE14045-5C24-27B9-096F-9EB91EDD4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7815" y="4149080"/>
            <a:ext cx="171767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u="none" dirty="0">
                <a:solidFill>
                  <a:srgbClr val="333399"/>
                </a:solidFill>
                <a:latin typeface="Tahoma" panose="020B0604030504040204" pitchFamily="34" charset="0"/>
              </a:rPr>
              <a:t>Kilpatrick et al</a:t>
            </a:r>
            <a:br>
              <a:rPr lang="en-US" altLang="en-US" sz="1400" u="none" dirty="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1400" u="none" dirty="0">
                <a:solidFill>
                  <a:srgbClr val="333399"/>
                </a:solidFill>
                <a:latin typeface="Tahoma" panose="020B0604030504040204" pitchFamily="34" charset="0"/>
              </a:rPr>
              <a:t>NRC (2001) </a:t>
            </a:r>
            <a:br>
              <a:rPr lang="en-US" altLang="en-US" sz="1400" u="none" dirty="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1400" i="1" u="none" dirty="0">
                <a:solidFill>
                  <a:srgbClr val="333399"/>
                </a:solidFill>
              </a:rPr>
              <a:t>Adding it up: </a:t>
            </a:r>
            <a:br>
              <a:rPr lang="en-US" altLang="en-US" sz="1400" i="1" u="none" dirty="0">
                <a:solidFill>
                  <a:srgbClr val="333399"/>
                </a:solidFill>
              </a:rPr>
            </a:br>
            <a:r>
              <a:rPr lang="en-US" altLang="en-US" sz="1400" i="1" u="none" dirty="0">
                <a:solidFill>
                  <a:srgbClr val="333399"/>
                </a:solidFill>
              </a:rPr>
              <a:t>Helping children learn mathematics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9563DA-26C8-0731-57CB-536316C1C985}"/>
              </a:ext>
            </a:extLst>
          </p:cNvPr>
          <p:cNvSpPr txBox="1"/>
          <p:nvPr/>
        </p:nvSpPr>
        <p:spPr>
          <a:xfrm>
            <a:off x="4793580" y="393305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u="none" dirty="0">
                <a:solidFill>
                  <a:srgbClr val="333399"/>
                </a:solidFill>
              </a:rPr>
              <a:t>Nurturing Successful Mathematicians</a:t>
            </a:r>
            <a:br>
              <a:rPr lang="en-US" altLang="en-US" sz="1800" u="none" dirty="0">
                <a:solidFill>
                  <a:srgbClr val="333399"/>
                </a:solidFill>
              </a:rPr>
            </a:br>
            <a:r>
              <a:rPr lang="en-US" altLang="en-US" sz="1800" u="none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https://nrich.maths.org/ropemodel</a:t>
            </a:r>
            <a:endParaRPr lang="en-US" altLang="en-US" sz="1800" u="none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90AD796E-2E12-5946-073A-2C60BCC892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549275"/>
            <a:ext cx="7632700" cy="5111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en-US" sz="1000" dirty="0">
              <a:solidFill>
                <a:srgbClr val="3333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333399"/>
                </a:solidFill>
              </a:rPr>
              <a:t>Conceptual understanding</a:t>
            </a:r>
            <a:r>
              <a:rPr lang="en-US" altLang="en-US" sz="1800" dirty="0">
                <a:solidFill>
                  <a:srgbClr val="333399"/>
                </a:solidFill>
              </a:rPr>
              <a:t> - </a:t>
            </a:r>
            <a:br>
              <a:rPr lang="en-US" altLang="en-US" sz="1800" dirty="0">
                <a:solidFill>
                  <a:srgbClr val="333399"/>
                </a:solidFill>
              </a:rPr>
            </a:br>
            <a:r>
              <a:rPr lang="en-US" altLang="en-US" sz="1800" dirty="0">
                <a:solidFill>
                  <a:srgbClr val="333399"/>
                </a:solidFill>
              </a:rPr>
              <a:t>comprehension of mathematical concepts, operations, and relations</a:t>
            </a:r>
            <a:br>
              <a:rPr lang="en-US" altLang="en-US" sz="1800" dirty="0">
                <a:solidFill>
                  <a:srgbClr val="333399"/>
                </a:solidFill>
              </a:rPr>
            </a:br>
            <a:endParaRPr lang="en-US" altLang="en-US" sz="1800" dirty="0">
              <a:solidFill>
                <a:srgbClr val="3333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333399"/>
                </a:solidFill>
              </a:rPr>
              <a:t>Procedural fluency</a:t>
            </a:r>
            <a:r>
              <a:rPr lang="en-US" altLang="en-US" sz="1800" dirty="0">
                <a:solidFill>
                  <a:srgbClr val="333399"/>
                </a:solidFill>
              </a:rPr>
              <a:t> - </a:t>
            </a:r>
            <a:br>
              <a:rPr lang="en-US" altLang="en-US" sz="1800" dirty="0">
                <a:solidFill>
                  <a:srgbClr val="333399"/>
                </a:solidFill>
              </a:rPr>
            </a:br>
            <a:r>
              <a:rPr lang="en-US" altLang="en-US" sz="1800" dirty="0">
                <a:solidFill>
                  <a:srgbClr val="333399"/>
                </a:solidFill>
              </a:rPr>
              <a:t>skill in carrying out procedures flexibly, accurately, efficiently, and appropriately</a:t>
            </a:r>
            <a:br>
              <a:rPr lang="en-US" altLang="en-US" sz="1800" dirty="0">
                <a:solidFill>
                  <a:srgbClr val="333399"/>
                </a:solidFill>
              </a:rPr>
            </a:br>
            <a:endParaRPr lang="en-US" altLang="en-US" sz="1800" dirty="0">
              <a:solidFill>
                <a:srgbClr val="3333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333399"/>
                </a:solidFill>
              </a:rPr>
              <a:t>Strategic competence</a:t>
            </a:r>
            <a:r>
              <a:rPr lang="en-US" altLang="en-US" sz="1800" dirty="0">
                <a:solidFill>
                  <a:srgbClr val="333399"/>
                </a:solidFill>
              </a:rPr>
              <a:t> - </a:t>
            </a:r>
            <a:br>
              <a:rPr lang="en-US" altLang="en-US" sz="1800" dirty="0">
                <a:solidFill>
                  <a:srgbClr val="333399"/>
                </a:solidFill>
              </a:rPr>
            </a:br>
            <a:r>
              <a:rPr lang="en-US" altLang="en-US" sz="1800" dirty="0">
                <a:solidFill>
                  <a:srgbClr val="333399"/>
                </a:solidFill>
              </a:rPr>
              <a:t>ability to formulate, represent, and solve mathematical problems</a:t>
            </a:r>
            <a:br>
              <a:rPr lang="en-US" altLang="en-US" sz="1800" dirty="0">
                <a:solidFill>
                  <a:srgbClr val="333399"/>
                </a:solidFill>
              </a:rPr>
            </a:br>
            <a:endParaRPr lang="en-US" altLang="en-US" sz="1800" dirty="0">
              <a:solidFill>
                <a:srgbClr val="3333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333399"/>
                </a:solidFill>
              </a:rPr>
              <a:t>Adaptive reasoning</a:t>
            </a:r>
            <a:r>
              <a:rPr lang="en-US" altLang="en-US" sz="1800" dirty="0">
                <a:solidFill>
                  <a:srgbClr val="333399"/>
                </a:solidFill>
              </a:rPr>
              <a:t> - </a:t>
            </a:r>
            <a:br>
              <a:rPr lang="en-US" altLang="en-US" sz="1800" dirty="0">
                <a:solidFill>
                  <a:srgbClr val="333399"/>
                </a:solidFill>
              </a:rPr>
            </a:br>
            <a:r>
              <a:rPr lang="en-US" altLang="en-US" sz="1800" dirty="0">
                <a:solidFill>
                  <a:srgbClr val="333399"/>
                </a:solidFill>
              </a:rPr>
              <a:t>capacity for logical thought, reflection, explanation, and justification</a:t>
            </a:r>
            <a:br>
              <a:rPr lang="en-US" altLang="en-US" sz="1800" dirty="0">
                <a:solidFill>
                  <a:srgbClr val="333399"/>
                </a:solidFill>
              </a:rPr>
            </a:br>
            <a:endParaRPr lang="en-US" altLang="en-US" sz="1800" dirty="0">
              <a:solidFill>
                <a:srgbClr val="3333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333399"/>
                </a:solidFill>
              </a:rPr>
              <a:t>Productive disposition</a:t>
            </a:r>
            <a:r>
              <a:rPr lang="en-US" altLang="en-US" sz="1800" dirty="0">
                <a:solidFill>
                  <a:srgbClr val="333399"/>
                </a:solidFill>
              </a:rPr>
              <a:t> - </a:t>
            </a:r>
            <a:br>
              <a:rPr lang="en-US" altLang="en-US" sz="1800" dirty="0">
                <a:solidFill>
                  <a:srgbClr val="333399"/>
                </a:solidFill>
              </a:rPr>
            </a:br>
            <a:r>
              <a:rPr lang="en-US" altLang="en-US" sz="1800" dirty="0">
                <a:solidFill>
                  <a:srgbClr val="333399"/>
                </a:solidFill>
              </a:rPr>
              <a:t>habitual inclination to see mathematics as sensible, useful, and worthwhile, coupled with a belief in diligence and one’s own efficacy.</a:t>
            </a:r>
            <a:endParaRPr lang="en-US" altLang="en-US" sz="10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2">
            <a:extLst>
              <a:ext uri="{FF2B5EF4-FFF2-40B4-BE49-F238E27FC236}">
                <a16:creationId xmlns:a16="http://schemas.microsoft.com/office/drawing/2014/main" id="{AA67161D-5120-87DF-4453-4FCC5FD72E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565400"/>
            <a:ext cx="8208963" cy="1223640"/>
          </a:xfrm>
        </p:spPr>
        <p:txBody>
          <a:bodyPr/>
          <a:lstStyle/>
          <a:p>
            <a:pPr marL="0" indent="0" algn="ctr">
              <a:buFont typeface="Times" pitchFamily="2" charset="0"/>
              <a:buNone/>
            </a:pPr>
            <a:r>
              <a:rPr lang="en-GB" altLang="en-US" sz="3600" dirty="0">
                <a:solidFill>
                  <a:schemeClr val="accent2"/>
                </a:solidFill>
                <a:ea typeface="ＭＳ Ｐゴシック" panose="020B0600070205080204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nrich.maths.org/pixl2024</a:t>
            </a:r>
            <a:endParaRPr lang="en-US" altLang="en-US" sz="3600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90714-A8DC-7FD1-6999-91334F561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19" y="2564904"/>
            <a:ext cx="8208962" cy="290892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… some take-away messages…</a:t>
            </a:r>
          </a:p>
        </p:txBody>
      </p:sp>
    </p:spTree>
    <p:extLst>
      <p:ext uri="{BB962C8B-B14F-4D97-AF65-F5344CB8AC3E}">
        <p14:creationId xmlns:p14="http://schemas.microsoft.com/office/powerpoint/2010/main" val="4144609845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BC9E06EB-2A2A-0FD7-7A28-306B33706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413000"/>
            <a:ext cx="7315200" cy="3035300"/>
          </a:xfrm>
        </p:spPr>
        <p:txBody>
          <a:bodyPr/>
          <a:lstStyle/>
          <a:p>
            <a:r>
              <a:rPr lang="en-US" altLang="en-US" sz="2400" b="0" dirty="0">
                <a:solidFill>
                  <a:srgbClr val="333399"/>
                </a:solidFill>
              </a:rPr>
              <a:t>The most exciting phrase to hear in science, </a:t>
            </a:r>
            <a:br>
              <a:rPr lang="en-US" altLang="en-US" sz="2400" b="0" dirty="0">
                <a:solidFill>
                  <a:srgbClr val="333399"/>
                </a:solidFill>
              </a:rPr>
            </a:br>
            <a:r>
              <a:rPr lang="en-US" altLang="en-US" sz="2400" b="0" dirty="0">
                <a:solidFill>
                  <a:srgbClr val="333399"/>
                </a:solidFill>
              </a:rPr>
              <a:t>the one that heralds new discoveries, </a:t>
            </a:r>
            <a:br>
              <a:rPr lang="en-US" altLang="en-US" sz="2400" b="0" dirty="0">
                <a:solidFill>
                  <a:srgbClr val="333399"/>
                </a:solidFill>
              </a:rPr>
            </a:br>
            <a:r>
              <a:rPr lang="en-US" altLang="en-US" sz="2400" b="0" dirty="0">
                <a:solidFill>
                  <a:srgbClr val="333399"/>
                </a:solidFill>
              </a:rPr>
              <a:t>is not Eureka!, but rather, </a:t>
            </a:r>
            <a:br>
              <a:rPr lang="en-US" altLang="en-US" sz="2400" b="0" dirty="0">
                <a:solidFill>
                  <a:srgbClr val="333399"/>
                </a:solidFill>
              </a:rPr>
            </a:br>
            <a:r>
              <a:rPr lang="en-US" altLang="en-US" sz="2400" b="0" dirty="0">
                <a:solidFill>
                  <a:srgbClr val="333399"/>
                </a:solidFill>
              </a:rPr>
              <a:t>“hmmm… that’s funny…”</a:t>
            </a:r>
            <a:br>
              <a:rPr lang="en-US" altLang="en-US" sz="2400" b="0" dirty="0">
                <a:solidFill>
                  <a:srgbClr val="333399"/>
                </a:solidFill>
              </a:rPr>
            </a:br>
            <a:br>
              <a:rPr lang="en-US" altLang="en-US" sz="2400" b="0" dirty="0">
                <a:solidFill>
                  <a:srgbClr val="333399"/>
                </a:solidFill>
              </a:rPr>
            </a:br>
            <a:r>
              <a:rPr lang="en-US" altLang="en-US" sz="2400" b="0" dirty="0">
                <a:solidFill>
                  <a:srgbClr val="333399"/>
                </a:solidFill>
              </a:rPr>
              <a:t>				Isaac Asimov</a:t>
            </a:r>
            <a:br>
              <a:rPr lang="en-US" altLang="en-US" sz="2400" b="0" dirty="0">
                <a:solidFill>
                  <a:srgbClr val="333399"/>
                </a:solidFill>
              </a:rPr>
            </a:br>
            <a:endParaRPr lang="en-US" altLang="en-US" sz="2400" b="0" dirty="0">
              <a:solidFill>
                <a:srgbClr val="333399"/>
              </a:solidFill>
            </a:endParaRPr>
          </a:p>
        </p:txBody>
      </p:sp>
      <p:grpSp>
        <p:nvGrpSpPr>
          <p:cNvPr id="22530" name="Group 3">
            <a:extLst>
              <a:ext uri="{FF2B5EF4-FFF2-40B4-BE49-F238E27FC236}">
                <a16:creationId xmlns:a16="http://schemas.microsoft.com/office/drawing/2014/main" id="{DC137E8F-5F7C-F08F-AA9A-8E8D77E24D78}"/>
              </a:ext>
            </a:extLst>
          </p:cNvPr>
          <p:cNvGrpSpPr>
            <a:grpSpLocks/>
          </p:cNvGrpSpPr>
          <p:nvPr/>
        </p:nvGrpSpPr>
        <p:grpSpPr bwMode="auto">
          <a:xfrm>
            <a:off x="6011863" y="2636838"/>
            <a:ext cx="1143000" cy="533400"/>
            <a:chOff x="3861" y="4504"/>
            <a:chExt cx="2160" cy="1080"/>
          </a:xfrm>
        </p:grpSpPr>
        <p:sp>
          <p:nvSpPr>
            <p:cNvPr id="22533" name="Line 4">
              <a:extLst>
                <a:ext uri="{FF2B5EF4-FFF2-40B4-BE49-F238E27FC236}">
                  <a16:creationId xmlns:a16="http://schemas.microsoft.com/office/drawing/2014/main" id="{4C08E603-C430-8297-0597-0067AB1A9A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1" y="4504"/>
              <a:ext cx="1800" cy="10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Line 5">
              <a:extLst>
                <a:ext uri="{FF2B5EF4-FFF2-40B4-BE49-F238E27FC236}">
                  <a16:creationId xmlns:a16="http://schemas.microsoft.com/office/drawing/2014/main" id="{9D09D50C-CFAA-42DD-DFBA-DB93007AF1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61" y="4504"/>
              <a:ext cx="2160" cy="10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4" name="Text Box 6">
            <a:extLst>
              <a:ext uri="{FF2B5EF4-FFF2-40B4-BE49-F238E27FC236}">
                <a16:creationId xmlns:a16="http://schemas.microsoft.com/office/drawing/2014/main" id="{6B18B0D2-A477-F4CC-092A-99E62661AADC}"/>
              </a:ext>
            </a:extLst>
          </p:cNvPr>
          <p:cNvSpPr txBox="1">
            <a:spLocks noChangeArrowheads="1"/>
          </p:cNvSpPr>
          <p:nvPr/>
        </p:nvSpPr>
        <p:spPr bwMode="auto">
          <a:xfrm rot="-669241">
            <a:off x="5738813" y="2128838"/>
            <a:ext cx="22272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u="none" dirty="0">
                <a:solidFill>
                  <a:srgbClr val="FF0514"/>
                </a:solidFill>
                <a:cs typeface="Arial" charset="0"/>
              </a:rPr>
              <a:t>mathematics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0855E9-C345-7251-8EBA-AE66EB067A92}"/>
              </a:ext>
            </a:extLst>
          </p:cNvPr>
          <p:cNvSpPr txBox="1"/>
          <p:nvPr/>
        </p:nvSpPr>
        <p:spPr>
          <a:xfrm>
            <a:off x="2494870" y="915551"/>
            <a:ext cx="35147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3200" u="none" dirty="0">
                <a:solidFill>
                  <a:srgbClr val="333399"/>
                </a:solidFill>
                <a:latin typeface="+mn-lt"/>
                <a:ea typeface="+mn-ea"/>
              </a:rPr>
              <a:t>Engaging learners </a:t>
            </a:r>
            <a:endParaRPr lang="en-US" sz="3200" u="none" dirty="0">
              <a:solidFill>
                <a:srgbClr val="333399"/>
              </a:solidFill>
              <a:latin typeface="+mn-lt"/>
              <a:ea typeface="+mn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9B843C-0EA6-7AAC-7B1A-1F3642425BC9}"/>
              </a:ext>
            </a:extLst>
          </p:cNvPr>
          <p:cNvSpPr txBox="1"/>
          <p:nvPr/>
        </p:nvSpPr>
        <p:spPr>
          <a:xfrm>
            <a:off x="2286000" y="324730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effectLst/>
              </a:rPr>
              <a:t> 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1133C82F-2209-36FB-0FC8-29EA80B18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7575" y="387350"/>
            <a:ext cx="6951663" cy="1554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b="0" kern="1200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  <a:t>Mathematics is not </a:t>
            </a:r>
            <a:br>
              <a:rPr lang="en-GB" sz="3200" b="0" kern="1200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</a:br>
            <a:r>
              <a:rPr lang="en-GB" sz="3200" b="0" kern="1200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  <a:t>a spectator sport</a:t>
            </a:r>
          </a:p>
        </p:txBody>
      </p:sp>
      <p:sp>
        <p:nvSpPr>
          <p:cNvPr id="84994" name="Rectangle 3">
            <a:extLst>
              <a:ext uri="{FF2B5EF4-FFF2-40B4-BE49-F238E27FC236}">
                <a16:creationId xmlns:a16="http://schemas.microsoft.com/office/drawing/2014/main" id="{D01C1421-84EF-2C07-0B75-73684AE3D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8137525" cy="374491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  </a:t>
            </a:r>
            <a:r>
              <a:rPr lang="en-GB" sz="2400" dirty="0">
                <a:solidFill>
                  <a:srgbClr val="333399"/>
                </a:solidFill>
                <a:cs typeface="+mn-cs"/>
              </a:rPr>
              <a:t>Exploring </a:t>
            </a:r>
            <a:br>
              <a:rPr lang="en-GB" sz="2400" dirty="0">
                <a:solidFill>
                  <a:srgbClr val="333399"/>
                </a:solidFill>
                <a:cs typeface="+mn-cs"/>
              </a:rPr>
            </a:br>
            <a:r>
              <a:rPr lang="en-GB" sz="2400" dirty="0">
                <a:solidFill>
                  <a:srgbClr val="333399"/>
                </a:solidFill>
                <a:cs typeface="+mn-cs"/>
              </a:rPr>
              <a:t>	→ Noticing Patterns</a:t>
            </a:r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GB" sz="2400" dirty="0">
                <a:solidFill>
                  <a:srgbClr val="333399"/>
                </a:solidFill>
                <a:cs typeface="+mn-cs"/>
              </a:rPr>
              <a:t>		→ Conjecturing </a:t>
            </a:r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GB" sz="2400" dirty="0">
                <a:solidFill>
                  <a:srgbClr val="333399"/>
                </a:solidFill>
                <a:cs typeface="+mn-cs"/>
              </a:rPr>
              <a:t>			→ Generalising </a:t>
            </a:r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GB" sz="2400" dirty="0">
                <a:solidFill>
                  <a:srgbClr val="333399"/>
                </a:solidFill>
                <a:cs typeface="+mn-cs"/>
              </a:rPr>
              <a:t>				→ Explaining</a:t>
            </a:r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GB" sz="2400" dirty="0">
                <a:solidFill>
                  <a:srgbClr val="333399"/>
                </a:solidFill>
                <a:cs typeface="+mn-cs"/>
              </a:rPr>
              <a:t>					→ Justifying </a:t>
            </a:r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GB" sz="2400" dirty="0">
                <a:solidFill>
                  <a:srgbClr val="333399"/>
                </a:solidFill>
                <a:cs typeface="+mn-cs"/>
              </a:rPr>
              <a:t>						→ Proving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02DDCEE-7AD8-FE71-ADE9-4DD9348BA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777875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b="0" kern="1200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  <a:t>What can we offer students?</a:t>
            </a:r>
            <a:endParaRPr lang="en-US" altLang="en-US" sz="3200" b="0" kern="1200" dirty="0">
              <a:solidFill>
                <a:srgbClr val="33339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88D9CF9-C1EB-8703-07F4-7DA8895E4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2132856"/>
            <a:ext cx="8640316" cy="3240360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Low Threshold, High Ceiling tasks</a:t>
            </a:r>
          </a:p>
          <a:p>
            <a:pPr>
              <a:buFont typeface="Arial"/>
              <a:buChar char="•"/>
              <a:defRPr/>
            </a:pP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A conjecturing culture where it is OK to make mistakes</a:t>
            </a:r>
          </a:p>
          <a:p>
            <a:pPr>
              <a:buFont typeface="Arial"/>
              <a:buChar char="•"/>
              <a:defRPr/>
            </a:pP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Opportunities to exhibit and refine their understanding</a:t>
            </a:r>
          </a:p>
          <a:p>
            <a:pPr>
              <a:buFont typeface="Arial"/>
              <a:buChar char="•"/>
              <a:defRPr/>
            </a:pP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Opportunities to discuss mathematical ideas</a:t>
            </a:r>
          </a:p>
          <a:p>
            <a:pPr>
              <a:buFont typeface="Arial"/>
              <a:buChar char="•"/>
              <a:defRPr/>
            </a:pP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A careful use of guiding questions and prompts</a:t>
            </a:r>
          </a:p>
          <a:p>
            <a:pPr>
              <a:buFont typeface="Arial"/>
              <a:buChar char="•"/>
              <a:defRPr/>
            </a:pP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Opportunities </a:t>
            </a:r>
            <a:r>
              <a:rPr lang="en-US" altLang="en-US" sz="2000" dirty="0">
                <a:solidFill>
                  <a:srgbClr val="333399"/>
                </a:solidFill>
                <a:cs typeface="+mn-cs"/>
              </a:rPr>
              <a:t>to practice skills in an engaging way: </a:t>
            </a: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purposeful practice</a:t>
            </a:r>
          </a:p>
          <a:p>
            <a:pPr>
              <a:buFont typeface="Arial"/>
              <a:buChar char="•"/>
              <a:defRPr/>
            </a:pPr>
            <a:r>
              <a:rPr lang="en-GB" altLang="en-US" sz="2000" dirty="0">
                <a:solidFill>
                  <a:srgbClr val="333399"/>
                </a:solidFill>
                <a:cs typeface="+mn-cs"/>
              </a:rPr>
              <a:t>Teachers who model and value mathematical behaviours</a:t>
            </a:r>
            <a:endParaRPr lang="en-US" altLang="en-US" dirty="0"/>
          </a:p>
          <a:p>
            <a:pPr eaLnBrk="1" hangingPunct="1">
              <a:lnSpc>
                <a:spcPct val="80000"/>
              </a:lnSpc>
              <a:buFont typeface="Webdings" charset="0"/>
              <a:buChar char="4"/>
              <a:defRPr/>
            </a:pPr>
            <a:endParaRPr lang="en-US" altLang="en-US" sz="16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NRICH">
  <a:themeElements>
    <a:clrScheme name="NRI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ICH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NRI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RICH1">
  <a:themeElements>
    <a:clrScheme name="1_NRIC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NRICH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1_NRIC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NRICH1">
  <a:themeElements>
    <a:clrScheme name="NRIC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ICH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NRIC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UKMT</Template>
  <TotalTime>1687</TotalTime>
  <Words>448</Words>
  <Application>Microsoft Macintosh PowerPoint</Application>
  <PresentationFormat>On-screen Show (4:3)</PresentationFormat>
  <Paragraphs>55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ＭＳ Ｐゴシック</vt:lpstr>
      <vt:lpstr>Arial</vt:lpstr>
      <vt:lpstr>Calibri</vt:lpstr>
      <vt:lpstr>Tahoma</vt:lpstr>
      <vt:lpstr>Times</vt:lpstr>
      <vt:lpstr>Times New Roman</vt:lpstr>
      <vt:lpstr>Webdings</vt:lpstr>
      <vt:lpstr>Wingdings</vt:lpstr>
      <vt:lpstr>NRICH</vt:lpstr>
      <vt:lpstr>1_NRICH1</vt:lpstr>
      <vt:lpstr>2_Default Design</vt:lpstr>
      <vt:lpstr>5_Default Design</vt:lpstr>
      <vt:lpstr>NRICH1</vt:lpstr>
      <vt:lpstr>Problem Solving with NRICH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most exciting phrase to hear in science,  the one that heralds new discoveries,  is not Eureka!, but rather,  “hmmm… that’s funny…”      Isaac Asimov </vt:lpstr>
      <vt:lpstr>Mathematics is not  a spectator sport</vt:lpstr>
      <vt:lpstr>What can we offer students?</vt:lpstr>
      <vt:lpstr>When you return to school…</vt:lpstr>
      <vt:lpstr>Thank you</vt:lpstr>
    </vt:vector>
  </TitlesOfParts>
  <Company>nrich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it Worth?</dc:title>
  <dc:creator>Alison Kiddle</dc:creator>
  <cp:lastModifiedBy>Charlie Gilderdale</cp:lastModifiedBy>
  <cp:revision>28</cp:revision>
  <dcterms:created xsi:type="dcterms:W3CDTF">2011-09-09T13:09:02Z</dcterms:created>
  <dcterms:modified xsi:type="dcterms:W3CDTF">2024-02-22T07:16:54Z</dcterms:modified>
</cp:coreProperties>
</file>