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434" r:id="rId2"/>
    <p:sldId id="257" r:id="rId3"/>
    <p:sldId id="312" r:id="rId4"/>
    <p:sldId id="379" r:id="rId5"/>
    <p:sldId id="353" r:id="rId6"/>
    <p:sldId id="281" r:id="rId7"/>
    <p:sldId id="433" r:id="rId8"/>
    <p:sldId id="316" r:id="rId9"/>
    <p:sldId id="399" r:id="rId10"/>
    <p:sldId id="351" r:id="rId11"/>
    <p:sldId id="333"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449" autoAdjust="0"/>
    <p:restoredTop sz="88146" autoAdjust="0"/>
  </p:normalViewPr>
  <p:slideViewPr>
    <p:cSldViewPr>
      <p:cViewPr varScale="1">
        <p:scale>
          <a:sx n="100" d="100"/>
          <a:sy n="100" d="100"/>
        </p:scale>
        <p:origin x="936" y="1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31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EEB2E90-5526-3055-DD07-0BCEE52D27D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7107" name="Rectangle 3">
            <a:extLst>
              <a:ext uri="{FF2B5EF4-FFF2-40B4-BE49-F238E27FC236}">
                <a16:creationId xmlns:a16="http://schemas.microsoft.com/office/drawing/2014/main" id="{ED967510-928B-2B10-85A9-7393FE3E90CF}"/>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7108" name="Rectangle 4">
            <a:extLst>
              <a:ext uri="{FF2B5EF4-FFF2-40B4-BE49-F238E27FC236}">
                <a16:creationId xmlns:a16="http://schemas.microsoft.com/office/drawing/2014/main" id="{2EA7C896-21FC-EF72-A045-84ADD8F25C7D}"/>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7109" name="Rectangle 5">
            <a:extLst>
              <a:ext uri="{FF2B5EF4-FFF2-40B4-BE49-F238E27FC236}">
                <a16:creationId xmlns:a16="http://schemas.microsoft.com/office/drawing/2014/main" id="{DCD6A90D-F23B-47CF-934B-28218A80A4D9}"/>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306AC79-CF61-A049-A1BA-9740BB0B44F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C03F189-3545-841C-B4C2-15D4E7DE477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a:extLst>
              <a:ext uri="{FF2B5EF4-FFF2-40B4-BE49-F238E27FC236}">
                <a16:creationId xmlns:a16="http://schemas.microsoft.com/office/drawing/2014/main" id="{0E12EBF4-17AA-B8AE-A9B5-ED93297181E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a:extLst>
              <a:ext uri="{FF2B5EF4-FFF2-40B4-BE49-F238E27FC236}">
                <a16:creationId xmlns:a16="http://schemas.microsoft.com/office/drawing/2014/main" id="{59FE5299-7FB3-5861-1E84-E88301EF7B0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BF0ADF20-9362-AB65-BD44-9DE188E5237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86E47C69-B977-06CF-BA48-E0E7AE77A03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a:extLst>
              <a:ext uri="{FF2B5EF4-FFF2-40B4-BE49-F238E27FC236}">
                <a16:creationId xmlns:a16="http://schemas.microsoft.com/office/drawing/2014/main" id="{3B4A8443-BBE9-AAA2-606C-36D2473271F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A0A5C4-9A3D-6C4F-9F54-ABF6C651E53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3173AF-E55C-DE6A-D266-2D995029800A}"/>
              </a:ext>
            </a:extLst>
          </p:cNvPr>
          <p:cNvSpPr>
            <a:spLocks noGrp="1" noChangeArrowheads="1"/>
          </p:cNvSpPr>
          <p:nvPr>
            <p:ph type="sldNum" sz="quarter" idx="5"/>
          </p:nvPr>
        </p:nvSpPr>
        <p:spPr>
          <a:ln/>
        </p:spPr>
        <p:txBody>
          <a:bodyPr/>
          <a:lstStyle/>
          <a:p>
            <a:fld id="{60257688-E699-B547-8242-8675D5972BB0}" type="slidenum">
              <a:rPr lang="en-US" altLang="en-US"/>
              <a:pPr/>
              <a:t>2</a:t>
            </a:fld>
            <a:endParaRPr lang="en-US" altLang="en-US"/>
          </a:p>
        </p:txBody>
      </p:sp>
      <p:sp>
        <p:nvSpPr>
          <p:cNvPr id="5122" name="Rectangle 2">
            <a:extLst>
              <a:ext uri="{FF2B5EF4-FFF2-40B4-BE49-F238E27FC236}">
                <a16:creationId xmlns:a16="http://schemas.microsoft.com/office/drawing/2014/main" id="{A90049AB-06EA-26C5-E7AF-412F63E9BFBA}"/>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09FA5184-EDB3-DDCF-6AEC-C9680A2271B9}"/>
              </a:ext>
            </a:extLst>
          </p:cNvPr>
          <p:cNvSpPr>
            <a:spLocks noGrp="1" noChangeArrowheads="1"/>
          </p:cNvSpPr>
          <p:nvPr>
            <p:ph type="body" idx="1"/>
          </p:nvPr>
        </p:nvSpPr>
        <p:spPr>
          <a:xfrm>
            <a:off x="914400" y="4343400"/>
            <a:ext cx="5029200" cy="4114800"/>
          </a:xfrm>
        </p:spPr>
        <p:txBody>
          <a:bodyPr/>
          <a:lstStyle/>
          <a:p>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94CA90-76E1-7977-7723-1255FB71937F}"/>
              </a:ext>
            </a:extLst>
          </p:cNvPr>
          <p:cNvSpPr>
            <a:spLocks noGrp="1" noChangeArrowheads="1"/>
          </p:cNvSpPr>
          <p:nvPr>
            <p:ph type="sldNum" sz="quarter" idx="5"/>
          </p:nvPr>
        </p:nvSpPr>
        <p:spPr>
          <a:ln/>
        </p:spPr>
        <p:txBody>
          <a:bodyPr/>
          <a:lstStyle/>
          <a:p>
            <a:fld id="{C2DD0C05-DC74-DE49-A9AC-C0037618FB5C}" type="slidenum">
              <a:rPr lang="en-US" altLang="en-US"/>
              <a:pPr/>
              <a:t>3</a:t>
            </a:fld>
            <a:endParaRPr lang="en-US" altLang="en-US"/>
          </a:p>
        </p:txBody>
      </p:sp>
      <p:sp>
        <p:nvSpPr>
          <p:cNvPr id="70658" name="Rectangle 2">
            <a:extLst>
              <a:ext uri="{FF2B5EF4-FFF2-40B4-BE49-F238E27FC236}">
                <a16:creationId xmlns:a16="http://schemas.microsoft.com/office/drawing/2014/main" id="{92F3C3E4-52E9-34C5-7A20-11039C48B2F3}"/>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1AF09AAD-59BC-FEE9-9F86-90B8900F8188}"/>
              </a:ext>
            </a:extLst>
          </p:cNvPr>
          <p:cNvSpPr>
            <a:spLocks noGrp="1" noChangeArrowheads="1"/>
          </p:cNvSpPr>
          <p:nvPr>
            <p:ph type="body" idx="1"/>
          </p:nvPr>
        </p:nvSpPr>
        <p:spPr/>
        <p:txBody>
          <a:bodyPr/>
          <a:lstStyle/>
          <a:p>
            <a:r>
              <a:rPr lang="en-GB" altLang="en-US"/>
              <a:t>Discuss advantages / disadvantages of each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AF8F30-6CF9-3B47-A75D-8DCE354DD351}" type="slidenum">
              <a:rPr lang="en-GB" sz="1200">
                <a:cs typeface="Arial" charset="0"/>
              </a:rPr>
              <a:pPr eaLnBrk="1" hangingPunct="1"/>
              <a:t>4</a:t>
            </a:fld>
            <a:endParaRPr lang="en-GB" sz="1200">
              <a:cs typeface="Arial" charset="0"/>
            </a:endParaRPr>
          </a:p>
        </p:txBody>
      </p:sp>
      <p:sp>
        <p:nvSpPr>
          <p:cNvPr id="8601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8601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dirty="0">
                <a:latin typeface="Calibri" charset="0"/>
              </a:rPr>
              <a:t>Low</a:t>
            </a:r>
          </a:p>
          <a:p>
            <a:pPr eaLnBrk="1" hangingPunct="1">
              <a:spcBef>
                <a:spcPct val="0"/>
              </a:spcBef>
            </a:pPr>
            <a:endParaRPr lang="en-GB" dirty="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EF4DCAA-01FA-A244-BBB4-5EA6B5E1FEAB}"/>
              </a:ext>
            </a:extLst>
          </p:cNvPr>
          <p:cNvSpPr>
            <a:spLocks noGrp="1" noChangeArrowheads="1"/>
          </p:cNvSpPr>
          <p:nvPr>
            <p:ph type="sldNum" sz="quarter" idx="5"/>
          </p:nvPr>
        </p:nvSpPr>
        <p:spPr>
          <a:ln/>
        </p:spPr>
        <p:txBody>
          <a:bodyPr/>
          <a:lstStyle/>
          <a:p>
            <a:fld id="{27D5ACA2-3592-8A46-93B9-B24DAFD5722E}" type="slidenum">
              <a:rPr lang="en-US" altLang="en-US"/>
              <a:pPr/>
              <a:t>5</a:t>
            </a:fld>
            <a:endParaRPr lang="en-US" altLang="en-US"/>
          </a:p>
        </p:txBody>
      </p:sp>
      <p:sp>
        <p:nvSpPr>
          <p:cNvPr id="141314" name="Rectangle 2">
            <a:extLst>
              <a:ext uri="{FF2B5EF4-FFF2-40B4-BE49-F238E27FC236}">
                <a16:creationId xmlns:a16="http://schemas.microsoft.com/office/drawing/2014/main" id="{3EC215E0-A2FF-C9A0-94D0-2EB9DA9ECFC2}"/>
              </a:ext>
            </a:extLst>
          </p:cNvPr>
          <p:cNvSpPr>
            <a:spLocks noGrp="1" noRot="1" noChangeAspect="1" noChangeArrowheads="1" noTextEdit="1"/>
          </p:cNvSpPr>
          <p:nvPr>
            <p:ph type="sldImg"/>
          </p:nvPr>
        </p:nvSpPr>
        <p:spPr>
          <a:ln/>
        </p:spPr>
      </p:sp>
      <p:sp>
        <p:nvSpPr>
          <p:cNvPr id="141315" name="Rectangle 3">
            <a:extLst>
              <a:ext uri="{FF2B5EF4-FFF2-40B4-BE49-F238E27FC236}">
                <a16:creationId xmlns:a16="http://schemas.microsoft.com/office/drawing/2014/main" id="{7CF9F7F7-30A4-3695-BA31-89E9189950B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523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B47974-EF3B-AFBB-20CD-9842B89E8D4B}"/>
              </a:ext>
            </a:extLst>
          </p:cNvPr>
          <p:cNvSpPr>
            <a:spLocks noGrp="1" noChangeArrowheads="1"/>
          </p:cNvSpPr>
          <p:nvPr>
            <p:ph type="sldNum" sz="quarter" idx="5"/>
          </p:nvPr>
        </p:nvSpPr>
        <p:spPr>
          <a:ln/>
        </p:spPr>
        <p:txBody>
          <a:bodyPr/>
          <a:lstStyle/>
          <a:p>
            <a:fld id="{5B65A422-2BCB-8F40-B4B4-A5120D14D007}" type="slidenum">
              <a:rPr lang="en-US" altLang="en-US"/>
              <a:pPr/>
              <a:t>8</a:t>
            </a:fld>
            <a:endParaRPr lang="en-US" altLang="en-US"/>
          </a:p>
        </p:txBody>
      </p:sp>
      <p:sp>
        <p:nvSpPr>
          <p:cNvPr id="143362" name="Rectangle 2">
            <a:extLst>
              <a:ext uri="{FF2B5EF4-FFF2-40B4-BE49-F238E27FC236}">
                <a16:creationId xmlns:a16="http://schemas.microsoft.com/office/drawing/2014/main" id="{8B9C56A3-DB4B-D541-8819-F2E9D5827FC3}"/>
              </a:ext>
            </a:extLst>
          </p:cNvPr>
          <p:cNvSpPr>
            <a:spLocks noGrp="1" noRot="1" noChangeAspect="1" noChangeArrowheads="1" noTextEdit="1"/>
          </p:cNvSpPr>
          <p:nvPr>
            <p:ph type="sldImg"/>
          </p:nvPr>
        </p:nvSpPr>
        <p:spPr>
          <a:ln/>
        </p:spPr>
      </p:sp>
      <p:sp>
        <p:nvSpPr>
          <p:cNvPr id="143363" name="Rectangle 3">
            <a:extLst>
              <a:ext uri="{FF2B5EF4-FFF2-40B4-BE49-F238E27FC236}">
                <a16:creationId xmlns:a16="http://schemas.microsoft.com/office/drawing/2014/main" id="{7B8E62E3-27D4-5C31-4877-601715CD273B}"/>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214842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F41EC6-29D3-7DF8-9D4B-0DEF8FFF77B6}"/>
              </a:ext>
            </a:extLst>
          </p:cNvPr>
          <p:cNvSpPr>
            <a:spLocks noGrp="1" noChangeArrowheads="1"/>
          </p:cNvSpPr>
          <p:nvPr>
            <p:ph type="sldNum" sz="quarter" idx="5"/>
          </p:nvPr>
        </p:nvSpPr>
        <p:spPr>
          <a:ln/>
        </p:spPr>
        <p:txBody>
          <a:bodyPr/>
          <a:lstStyle/>
          <a:p>
            <a:fld id="{11137793-1A05-E04E-9EAC-3DAA2367DEF6}" type="slidenum">
              <a:rPr lang="en-US" altLang="en-US"/>
              <a:pPr/>
              <a:t>9</a:t>
            </a:fld>
            <a:endParaRPr lang="en-US" altLang="en-US"/>
          </a:p>
        </p:txBody>
      </p:sp>
      <p:sp>
        <p:nvSpPr>
          <p:cNvPr id="275458" name="Rectangle 2">
            <a:extLst>
              <a:ext uri="{FF2B5EF4-FFF2-40B4-BE49-F238E27FC236}">
                <a16:creationId xmlns:a16="http://schemas.microsoft.com/office/drawing/2014/main" id="{2BEEB359-F995-511C-AC71-73B8A861EE20}"/>
              </a:ext>
            </a:extLst>
          </p:cNvPr>
          <p:cNvSpPr>
            <a:spLocks noGrp="1" noRot="1" noChangeAspect="1" noChangeArrowheads="1" noTextEdit="1"/>
          </p:cNvSpPr>
          <p:nvPr>
            <p:ph type="sldImg"/>
          </p:nvPr>
        </p:nvSpPr>
        <p:spPr>
          <a:ln/>
        </p:spPr>
      </p:sp>
      <p:sp>
        <p:nvSpPr>
          <p:cNvPr id="275459" name="Rectangle 3">
            <a:extLst>
              <a:ext uri="{FF2B5EF4-FFF2-40B4-BE49-F238E27FC236}">
                <a16:creationId xmlns:a16="http://schemas.microsoft.com/office/drawing/2014/main" id="{38490BCB-E88D-D68A-AD34-8C9159C0420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7511DF-FCB4-BCE2-7137-0E615CB2F92F}"/>
              </a:ext>
            </a:extLst>
          </p:cNvPr>
          <p:cNvSpPr>
            <a:spLocks noGrp="1" noChangeArrowheads="1"/>
          </p:cNvSpPr>
          <p:nvPr>
            <p:ph type="sldNum" sz="quarter" idx="5"/>
          </p:nvPr>
        </p:nvSpPr>
        <p:spPr>
          <a:ln/>
        </p:spPr>
        <p:txBody>
          <a:bodyPr/>
          <a:lstStyle/>
          <a:p>
            <a:fld id="{0AA5AC31-9E17-F24C-8AFA-5AC48B5921B3}" type="slidenum">
              <a:rPr lang="en-US" altLang="en-US"/>
              <a:pPr/>
              <a:t>10</a:t>
            </a:fld>
            <a:endParaRPr lang="en-US" altLang="en-US"/>
          </a:p>
        </p:txBody>
      </p:sp>
      <p:sp>
        <p:nvSpPr>
          <p:cNvPr id="166914" name="Rectangle 2">
            <a:extLst>
              <a:ext uri="{FF2B5EF4-FFF2-40B4-BE49-F238E27FC236}">
                <a16:creationId xmlns:a16="http://schemas.microsoft.com/office/drawing/2014/main" id="{943BB79A-C7A3-96D7-0C3C-0C92911FA500}"/>
              </a:ext>
            </a:extLst>
          </p:cNvPr>
          <p:cNvSpPr>
            <a:spLocks noGrp="1" noRot="1" noChangeAspect="1" noChangeArrowheads="1" noTextEdit="1"/>
          </p:cNvSpPr>
          <p:nvPr>
            <p:ph type="sldImg"/>
          </p:nvPr>
        </p:nvSpPr>
        <p:spPr>
          <a:ln/>
        </p:spPr>
      </p:sp>
      <p:sp>
        <p:nvSpPr>
          <p:cNvPr id="166915" name="Rectangle 3">
            <a:extLst>
              <a:ext uri="{FF2B5EF4-FFF2-40B4-BE49-F238E27FC236}">
                <a16:creationId xmlns:a16="http://schemas.microsoft.com/office/drawing/2014/main" id="{2B6C0E02-059E-2AB4-08E4-E41B1D66A2CE}"/>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66524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35A2DA-2256-7F61-9D08-0500952F3831}"/>
              </a:ext>
            </a:extLst>
          </p:cNvPr>
          <p:cNvSpPr>
            <a:spLocks noGrp="1" noChangeArrowheads="1"/>
          </p:cNvSpPr>
          <p:nvPr>
            <p:ph type="sldNum" sz="quarter" idx="5"/>
          </p:nvPr>
        </p:nvSpPr>
        <p:spPr>
          <a:ln/>
        </p:spPr>
        <p:txBody>
          <a:bodyPr/>
          <a:lstStyle/>
          <a:p>
            <a:fld id="{72B816FC-1088-BB41-8A64-4C1707D0B296}" type="slidenum">
              <a:rPr lang="en-US" altLang="en-US"/>
              <a:pPr/>
              <a:t>11</a:t>
            </a:fld>
            <a:endParaRPr lang="en-US" altLang="en-US"/>
          </a:p>
        </p:txBody>
      </p:sp>
      <p:sp>
        <p:nvSpPr>
          <p:cNvPr id="171010" name="Rectangle 2">
            <a:extLst>
              <a:ext uri="{FF2B5EF4-FFF2-40B4-BE49-F238E27FC236}">
                <a16:creationId xmlns:a16="http://schemas.microsoft.com/office/drawing/2014/main" id="{0F409693-8179-0B60-4AAC-E27E3B42D233}"/>
              </a:ext>
            </a:extLst>
          </p:cNvPr>
          <p:cNvSpPr>
            <a:spLocks noGrp="1" noRot="1" noChangeAspect="1" noChangeArrowheads="1" noTextEdit="1"/>
          </p:cNvSpPr>
          <p:nvPr>
            <p:ph type="sldImg"/>
          </p:nvPr>
        </p:nvSpPr>
        <p:spPr>
          <a:ln/>
        </p:spPr>
      </p:sp>
      <p:sp>
        <p:nvSpPr>
          <p:cNvPr id="171011" name="Rectangle 3">
            <a:extLst>
              <a:ext uri="{FF2B5EF4-FFF2-40B4-BE49-F238E27FC236}">
                <a16:creationId xmlns:a16="http://schemas.microsoft.com/office/drawing/2014/main" id="{24E75D65-C3AE-C76E-3428-C1406114A45C}"/>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7593A-F4FB-73C1-FEEC-596B4E7EBEF2}"/>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7FC5D65-638A-57DC-5405-F0B1849BEEE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B552F8D-3A29-89F2-EB6F-D269E777243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1DA2D6-633C-3739-5232-832B856F21B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8219C93-25D8-8D85-11EE-FD377E1657AF}"/>
              </a:ext>
            </a:extLst>
          </p:cNvPr>
          <p:cNvSpPr>
            <a:spLocks noGrp="1"/>
          </p:cNvSpPr>
          <p:nvPr>
            <p:ph type="sldNum" sz="quarter" idx="12"/>
          </p:nvPr>
        </p:nvSpPr>
        <p:spPr/>
        <p:txBody>
          <a:bodyPr/>
          <a:lstStyle>
            <a:lvl1pPr>
              <a:defRPr/>
            </a:lvl1pPr>
          </a:lstStyle>
          <a:p>
            <a:fld id="{1156A9A4-1304-334E-9471-B81885604786}" type="slidenum">
              <a:rPr lang="en-US" altLang="en-US"/>
              <a:pPr/>
              <a:t>‹#›</a:t>
            </a:fld>
            <a:endParaRPr lang="en-US" altLang="en-US"/>
          </a:p>
        </p:txBody>
      </p:sp>
    </p:spTree>
    <p:extLst>
      <p:ext uri="{BB962C8B-B14F-4D97-AF65-F5344CB8AC3E}">
        <p14:creationId xmlns:p14="http://schemas.microsoft.com/office/powerpoint/2010/main" val="127324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9430-725F-BB58-CA18-DEDF59336DA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126994B-DEB7-6E6B-DE58-0498EEE5BCF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E6FB31-3281-AB64-5A84-73186BA3C69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1C5DB0E-B104-B7A1-DDA5-F7C8A340305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A211681-49FF-A50F-A0F0-C5A8A8110AA1}"/>
              </a:ext>
            </a:extLst>
          </p:cNvPr>
          <p:cNvSpPr>
            <a:spLocks noGrp="1"/>
          </p:cNvSpPr>
          <p:nvPr>
            <p:ph type="sldNum" sz="quarter" idx="12"/>
          </p:nvPr>
        </p:nvSpPr>
        <p:spPr/>
        <p:txBody>
          <a:bodyPr/>
          <a:lstStyle>
            <a:lvl1pPr>
              <a:defRPr/>
            </a:lvl1pPr>
          </a:lstStyle>
          <a:p>
            <a:fld id="{4A92176D-28F3-E74E-A229-5B029DD6DD19}" type="slidenum">
              <a:rPr lang="en-US" altLang="en-US"/>
              <a:pPr/>
              <a:t>‹#›</a:t>
            </a:fld>
            <a:endParaRPr lang="en-US" altLang="en-US"/>
          </a:p>
        </p:txBody>
      </p:sp>
    </p:spTree>
    <p:extLst>
      <p:ext uri="{BB962C8B-B14F-4D97-AF65-F5344CB8AC3E}">
        <p14:creationId xmlns:p14="http://schemas.microsoft.com/office/powerpoint/2010/main" val="213089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EEED3-B4F3-CCC7-EFA5-72A3929F4AFF}"/>
              </a:ext>
            </a:extLst>
          </p:cNvPr>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B1B4C5-4446-EFB3-B7B1-0E0B471E4773}"/>
              </a:ext>
            </a:extLst>
          </p:cNvPr>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5F5D62-FA61-4FDD-2387-C48DFD0AB8A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790A7A0-5A0D-54BA-1AD1-88332C0FA28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3575434-8877-B174-F1D6-C2BA47E389EB}"/>
              </a:ext>
            </a:extLst>
          </p:cNvPr>
          <p:cNvSpPr>
            <a:spLocks noGrp="1"/>
          </p:cNvSpPr>
          <p:nvPr>
            <p:ph type="sldNum" sz="quarter" idx="12"/>
          </p:nvPr>
        </p:nvSpPr>
        <p:spPr/>
        <p:txBody>
          <a:bodyPr/>
          <a:lstStyle>
            <a:lvl1pPr>
              <a:defRPr/>
            </a:lvl1pPr>
          </a:lstStyle>
          <a:p>
            <a:fld id="{0717ACD9-ECFA-5D43-9DE6-9199C9CFF28E}" type="slidenum">
              <a:rPr lang="en-US" altLang="en-US"/>
              <a:pPr/>
              <a:t>‹#›</a:t>
            </a:fld>
            <a:endParaRPr lang="en-US" altLang="en-US"/>
          </a:p>
        </p:txBody>
      </p:sp>
    </p:spTree>
    <p:extLst>
      <p:ext uri="{BB962C8B-B14F-4D97-AF65-F5344CB8AC3E}">
        <p14:creationId xmlns:p14="http://schemas.microsoft.com/office/powerpoint/2010/main" val="3028660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FE3F-654C-DBF0-A7C8-916FEA2A2C88}"/>
              </a:ext>
            </a:extLst>
          </p:cNvPr>
          <p:cNvSpPr>
            <a:spLocks noGrp="1"/>
          </p:cNvSpPr>
          <p:nvPr>
            <p:ph type="title"/>
          </p:nvPr>
        </p:nvSpPr>
        <p:spPr>
          <a:xfrm>
            <a:off x="457200" y="274638"/>
            <a:ext cx="8229600" cy="1143000"/>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F2FEA6A-D103-A7AE-B7C4-DB89E13BE9EF}"/>
              </a:ext>
            </a:extLst>
          </p:cNvPr>
          <p:cNvSpPr>
            <a:spLocks noGrp="1"/>
          </p:cNvSpPr>
          <p:nvPr>
            <p:ph type="body" sz="half" idx="1"/>
          </p:nvPr>
        </p:nvSpPr>
        <p:spPr>
          <a:xfrm>
            <a:off x="457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978DE02-B2E5-AFD1-172C-435B14E71230}"/>
              </a:ext>
            </a:extLst>
          </p:cNvPr>
          <p:cNvSpPr>
            <a:spLocks noGrp="1"/>
          </p:cNvSpPr>
          <p:nvPr>
            <p:ph sz="half" idx="2"/>
          </p:nvPr>
        </p:nvSpPr>
        <p:spPr>
          <a:xfrm>
            <a:off x="4648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F9D1526-B0AA-452F-BEB8-E8B04E188060}"/>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DEDA797-D49D-7E0D-E702-7E3577F0BC04}"/>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21868F-422C-FF61-497F-B0BE58C7C81B}"/>
              </a:ext>
            </a:extLst>
          </p:cNvPr>
          <p:cNvSpPr>
            <a:spLocks noGrp="1"/>
          </p:cNvSpPr>
          <p:nvPr>
            <p:ph type="sldNum" sz="quarter" idx="12"/>
          </p:nvPr>
        </p:nvSpPr>
        <p:spPr>
          <a:xfrm>
            <a:off x="6553200" y="6245225"/>
            <a:ext cx="2133600" cy="476250"/>
          </a:xfrm>
        </p:spPr>
        <p:txBody>
          <a:bodyPr/>
          <a:lstStyle>
            <a:lvl1pPr>
              <a:defRPr/>
            </a:lvl1pPr>
          </a:lstStyle>
          <a:p>
            <a:fld id="{932305D0-D5C7-4C44-935E-C0B074B9AAEE}" type="slidenum">
              <a:rPr lang="en-US" altLang="en-US"/>
              <a:pPr/>
              <a:t>‹#›</a:t>
            </a:fld>
            <a:endParaRPr lang="en-US" altLang="en-US"/>
          </a:p>
        </p:txBody>
      </p:sp>
    </p:spTree>
    <p:extLst>
      <p:ext uri="{BB962C8B-B14F-4D97-AF65-F5344CB8AC3E}">
        <p14:creationId xmlns:p14="http://schemas.microsoft.com/office/powerpoint/2010/main" val="355837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5F9FF-0E94-DF7D-0134-E36DDA1E7F5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32BB1C-3DE6-CA00-C2D9-675AF119BB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B9D362-7CA4-E7B1-6B8B-DACAEE3BD0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6EEC476-2DC1-C8EC-193D-26EEC1E5BA9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0CAD19B-C7A1-6651-B412-8D02278CDAD6}"/>
              </a:ext>
            </a:extLst>
          </p:cNvPr>
          <p:cNvSpPr>
            <a:spLocks noGrp="1"/>
          </p:cNvSpPr>
          <p:nvPr>
            <p:ph type="sldNum" sz="quarter" idx="12"/>
          </p:nvPr>
        </p:nvSpPr>
        <p:spPr/>
        <p:txBody>
          <a:bodyPr/>
          <a:lstStyle>
            <a:lvl1pPr>
              <a:defRPr/>
            </a:lvl1pPr>
          </a:lstStyle>
          <a:p>
            <a:fld id="{ABB24C8B-D53C-6D4D-8A6A-BC512E03549B}" type="slidenum">
              <a:rPr lang="en-US" altLang="en-US"/>
              <a:pPr/>
              <a:t>‹#›</a:t>
            </a:fld>
            <a:endParaRPr lang="en-US" altLang="en-US"/>
          </a:p>
        </p:txBody>
      </p:sp>
    </p:spTree>
    <p:extLst>
      <p:ext uri="{BB962C8B-B14F-4D97-AF65-F5344CB8AC3E}">
        <p14:creationId xmlns:p14="http://schemas.microsoft.com/office/powerpoint/2010/main" val="35676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647C0-1E4A-B7BE-C12A-A1D9718721D0}"/>
              </a:ext>
            </a:extLst>
          </p:cNvPr>
          <p:cNvSpPr>
            <a:spLocks noGrp="1"/>
          </p:cNvSpPr>
          <p:nvPr>
            <p:ph type="title"/>
          </p:nvPr>
        </p:nvSpPr>
        <p:spPr>
          <a:xfrm>
            <a:off x="623888" y="1709738"/>
            <a:ext cx="78867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E4EA3EF-79C8-11B9-39FE-2EB13540CC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GB"/>
              <a:t>Click to edit Master text styles</a:t>
            </a:r>
          </a:p>
        </p:txBody>
      </p:sp>
      <p:sp>
        <p:nvSpPr>
          <p:cNvPr id="4" name="Date Placeholder 3">
            <a:extLst>
              <a:ext uri="{FF2B5EF4-FFF2-40B4-BE49-F238E27FC236}">
                <a16:creationId xmlns:a16="http://schemas.microsoft.com/office/drawing/2014/main" id="{E11D146D-C179-A95E-1616-78D025746C9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4406DDD-3C17-FDF9-5B0F-5C73646124A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DBE5F07-1292-5FB2-A7D6-3EF131A917CC}"/>
              </a:ext>
            </a:extLst>
          </p:cNvPr>
          <p:cNvSpPr>
            <a:spLocks noGrp="1"/>
          </p:cNvSpPr>
          <p:nvPr>
            <p:ph type="sldNum" sz="quarter" idx="12"/>
          </p:nvPr>
        </p:nvSpPr>
        <p:spPr/>
        <p:txBody>
          <a:bodyPr/>
          <a:lstStyle>
            <a:lvl1pPr>
              <a:defRPr/>
            </a:lvl1pPr>
          </a:lstStyle>
          <a:p>
            <a:fld id="{53CFB652-FA09-1A41-BAC4-43759B70D75D}" type="slidenum">
              <a:rPr lang="en-US" altLang="en-US"/>
              <a:pPr/>
              <a:t>‹#›</a:t>
            </a:fld>
            <a:endParaRPr lang="en-US" altLang="en-US"/>
          </a:p>
        </p:txBody>
      </p:sp>
    </p:spTree>
    <p:extLst>
      <p:ext uri="{BB962C8B-B14F-4D97-AF65-F5344CB8AC3E}">
        <p14:creationId xmlns:p14="http://schemas.microsoft.com/office/powerpoint/2010/main" val="384681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1A876-1ADD-879E-4E9C-5AAFA495A3B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521ABA7-A423-F9E8-66E1-354883E763D3}"/>
              </a:ext>
            </a:extLst>
          </p:cNvPr>
          <p:cNvSpPr>
            <a:spLocks noGrp="1"/>
          </p:cNvSpPr>
          <p:nvPr>
            <p:ph sz="half" idx="1"/>
          </p:nvPr>
        </p:nvSpPr>
        <p:spPr>
          <a:xfrm>
            <a:off x="457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731FC6D-4F57-8182-A856-0D33611F4F75}"/>
              </a:ext>
            </a:extLst>
          </p:cNvPr>
          <p:cNvSpPr>
            <a:spLocks noGrp="1"/>
          </p:cNvSpPr>
          <p:nvPr>
            <p:ph sz="half" idx="2"/>
          </p:nvPr>
        </p:nvSpPr>
        <p:spPr>
          <a:xfrm>
            <a:off x="4648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84BC50C-1803-F24E-88D1-9019A5DE455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CE83EF-2095-EBFE-F505-D030C7CA1B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8B94B56-DD4A-3F38-51FE-86DAB8EB4FE6}"/>
              </a:ext>
            </a:extLst>
          </p:cNvPr>
          <p:cNvSpPr>
            <a:spLocks noGrp="1"/>
          </p:cNvSpPr>
          <p:nvPr>
            <p:ph type="sldNum" sz="quarter" idx="12"/>
          </p:nvPr>
        </p:nvSpPr>
        <p:spPr/>
        <p:txBody>
          <a:bodyPr/>
          <a:lstStyle>
            <a:lvl1pPr>
              <a:defRPr/>
            </a:lvl1pPr>
          </a:lstStyle>
          <a:p>
            <a:fld id="{8F9140A9-DCF9-D54C-AEC9-2A200C8D9BD3}" type="slidenum">
              <a:rPr lang="en-US" altLang="en-US"/>
              <a:pPr/>
              <a:t>‹#›</a:t>
            </a:fld>
            <a:endParaRPr lang="en-US" altLang="en-US"/>
          </a:p>
        </p:txBody>
      </p:sp>
    </p:spTree>
    <p:extLst>
      <p:ext uri="{BB962C8B-B14F-4D97-AF65-F5344CB8AC3E}">
        <p14:creationId xmlns:p14="http://schemas.microsoft.com/office/powerpoint/2010/main" val="387431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590E5-36EA-218F-CE66-D2FF7A9B80F8}"/>
              </a:ext>
            </a:extLst>
          </p:cNvPr>
          <p:cNvSpPr>
            <a:spLocks noGrp="1"/>
          </p:cNvSpPr>
          <p:nvPr>
            <p:ph type="title"/>
          </p:nvPr>
        </p:nvSpPr>
        <p:spPr>
          <a:xfrm>
            <a:off x="630238" y="365125"/>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9599F3-3526-94CC-1050-F39E3D0A636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6D77B88-2A4B-7A6F-DAE8-DF3919135672}"/>
              </a:ext>
            </a:extLst>
          </p:cNvPr>
          <p:cNvSpPr>
            <a:spLocks noGrp="1"/>
          </p:cNvSpPr>
          <p:nvPr>
            <p:ph sz="half" idx="2"/>
          </p:nvPr>
        </p:nvSpPr>
        <p:spPr>
          <a:xfrm>
            <a:off x="630238"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5029E78-5C15-BD6E-A173-F93AD37A629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E2C489-75FC-4E0E-DB61-746CEBEDB95F}"/>
              </a:ext>
            </a:extLst>
          </p:cNvPr>
          <p:cNvSpPr>
            <a:spLocks noGrp="1"/>
          </p:cNvSpPr>
          <p:nvPr>
            <p:ph sz="quarter" idx="4"/>
          </p:nvPr>
        </p:nvSpPr>
        <p:spPr>
          <a:xfrm>
            <a:off x="4629150"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216D2EF-5B63-817B-AD4B-2AC59B4C27E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0717220-1234-15E7-4EB1-21E1ABBE7A8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E431074-BEB2-98C4-C249-3E62D2274A94}"/>
              </a:ext>
            </a:extLst>
          </p:cNvPr>
          <p:cNvSpPr>
            <a:spLocks noGrp="1"/>
          </p:cNvSpPr>
          <p:nvPr>
            <p:ph type="sldNum" sz="quarter" idx="12"/>
          </p:nvPr>
        </p:nvSpPr>
        <p:spPr/>
        <p:txBody>
          <a:bodyPr/>
          <a:lstStyle>
            <a:lvl1pPr>
              <a:defRPr/>
            </a:lvl1pPr>
          </a:lstStyle>
          <a:p>
            <a:fld id="{BD2966F5-2B64-DC43-B89F-181011A5FB79}" type="slidenum">
              <a:rPr lang="en-US" altLang="en-US"/>
              <a:pPr/>
              <a:t>‹#›</a:t>
            </a:fld>
            <a:endParaRPr lang="en-US" altLang="en-US"/>
          </a:p>
        </p:txBody>
      </p:sp>
    </p:spTree>
    <p:extLst>
      <p:ext uri="{BB962C8B-B14F-4D97-AF65-F5344CB8AC3E}">
        <p14:creationId xmlns:p14="http://schemas.microsoft.com/office/powerpoint/2010/main" val="201866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496F-CB8B-06D6-DAEC-2B2E04EE937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3ED618-9CDB-5532-F14F-CF5D44556F6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9706EDB-6225-C5B6-D34A-FB88B43635B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C9ACDC7-8EA4-25F9-D81C-5C3B26AE9DDB}"/>
              </a:ext>
            </a:extLst>
          </p:cNvPr>
          <p:cNvSpPr>
            <a:spLocks noGrp="1"/>
          </p:cNvSpPr>
          <p:nvPr>
            <p:ph type="sldNum" sz="quarter" idx="12"/>
          </p:nvPr>
        </p:nvSpPr>
        <p:spPr/>
        <p:txBody>
          <a:bodyPr/>
          <a:lstStyle>
            <a:lvl1pPr>
              <a:defRPr/>
            </a:lvl1pPr>
          </a:lstStyle>
          <a:p>
            <a:fld id="{D7534D3C-E74B-5D42-B292-396EFE8A4891}" type="slidenum">
              <a:rPr lang="en-US" altLang="en-US"/>
              <a:pPr/>
              <a:t>‹#›</a:t>
            </a:fld>
            <a:endParaRPr lang="en-US" altLang="en-US"/>
          </a:p>
        </p:txBody>
      </p:sp>
    </p:spTree>
    <p:extLst>
      <p:ext uri="{BB962C8B-B14F-4D97-AF65-F5344CB8AC3E}">
        <p14:creationId xmlns:p14="http://schemas.microsoft.com/office/powerpoint/2010/main" val="98336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37D710-754C-EE09-271C-50E40E8DC33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DB242E3-396C-FD1A-7438-13C3E38C9626}"/>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4E3EED3-5A45-2AEB-877C-0CEA198C6F2D}"/>
              </a:ext>
            </a:extLst>
          </p:cNvPr>
          <p:cNvSpPr>
            <a:spLocks noGrp="1"/>
          </p:cNvSpPr>
          <p:nvPr>
            <p:ph type="sldNum" sz="quarter" idx="12"/>
          </p:nvPr>
        </p:nvSpPr>
        <p:spPr/>
        <p:txBody>
          <a:bodyPr/>
          <a:lstStyle>
            <a:lvl1pPr>
              <a:defRPr/>
            </a:lvl1pPr>
          </a:lstStyle>
          <a:p>
            <a:fld id="{FCC4E5FC-E683-774C-801A-93EE89DD5D0C}" type="slidenum">
              <a:rPr lang="en-US" altLang="en-US"/>
              <a:pPr/>
              <a:t>‹#›</a:t>
            </a:fld>
            <a:endParaRPr lang="en-US" altLang="en-US"/>
          </a:p>
        </p:txBody>
      </p:sp>
    </p:spTree>
    <p:extLst>
      <p:ext uri="{BB962C8B-B14F-4D97-AF65-F5344CB8AC3E}">
        <p14:creationId xmlns:p14="http://schemas.microsoft.com/office/powerpoint/2010/main" val="239418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2C6B-D3D3-E2DD-D3DF-868B0EB2B09D}"/>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B469B46-07E9-6C03-CFBA-4A0D100D423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6A45770-FE78-1F34-8F75-7A9D1BF3002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AFD7C-7173-8727-2224-C71D61507B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D11850D-916C-F583-5309-CB2F98EE28D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96AD137-8353-7475-705F-93B53C6D52FD}"/>
              </a:ext>
            </a:extLst>
          </p:cNvPr>
          <p:cNvSpPr>
            <a:spLocks noGrp="1"/>
          </p:cNvSpPr>
          <p:nvPr>
            <p:ph type="sldNum" sz="quarter" idx="12"/>
          </p:nvPr>
        </p:nvSpPr>
        <p:spPr/>
        <p:txBody>
          <a:bodyPr/>
          <a:lstStyle>
            <a:lvl1pPr>
              <a:defRPr/>
            </a:lvl1pPr>
          </a:lstStyle>
          <a:p>
            <a:fld id="{DF524729-88E1-1143-8D58-4BC3C998D785}" type="slidenum">
              <a:rPr lang="en-US" altLang="en-US"/>
              <a:pPr/>
              <a:t>‹#›</a:t>
            </a:fld>
            <a:endParaRPr lang="en-US" altLang="en-US"/>
          </a:p>
        </p:txBody>
      </p:sp>
    </p:spTree>
    <p:extLst>
      <p:ext uri="{BB962C8B-B14F-4D97-AF65-F5344CB8AC3E}">
        <p14:creationId xmlns:p14="http://schemas.microsoft.com/office/powerpoint/2010/main" val="77958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D808D-A3BF-0BB9-3CCE-4C6838B5986B}"/>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EFE3084-E1E0-08B3-F12A-D8B2BAF9C7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CDBEFB-778F-A05F-2FF0-7C081C43845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A8FBB1-26E5-DC6A-2CCE-CAEB28B204A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1D904C-075E-99E7-D8BF-1B7B43DBBD5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871ACD1-90FA-5635-8FF4-B09F9D8BE9BA}"/>
              </a:ext>
            </a:extLst>
          </p:cNvPr>
          <p:cNvSpPr>
            <a:spLocks noGrp="1"/>
          </p:cNvSpPr>
          <p:nvPr>
            <p:ph type="sldNum" sz="quarter" idx="12"/>
          </p:nvPr>
        </p:nvSpPr>
        <p:spPr/>
        <p:txBody>
          <a:bodyPr/>
          <a:lstStyle>
            <a:lvl1pPr>
              <a:defRPr/>
            </a:lvl1pPr>
          </a:lstStyle>
          <a:p>
            <a:fld id="{4F4F5E8A-FD5F-CC41-A3DE-27BD32EF982C}" type="slidenum">
              <a:rPr lang="en-US" altLang="en-US"/>
              <a:pPr/>
              <a:t>‹#›</a:t>
            </a:fld>
            <a:endParaRPr lang="en-US" altLang="en-US"/>
          </a:p>
        </p:txBody>
      </p:sp>
    </p:spTree>
    <p:extLst>
      <p:ext uri="{BB962C8B-B14F-4D97-AF65-F5344CB8AC3E}">
        <p14:creationId xmlns:p14="http://schemas.microsoft.com/office/powerpoint/2010/main" val="227528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BD2A0DB-C62C-084E-AC8C-DAA0D61C91B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6568836-4506-B2AA-1105-462EE0B1C2E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2AFED1B-C6A7-AD73-249E-A7131645314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396D5F0C-2608-CDB3-B241-38DE051D139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747DB725-C57F-A4BB-151C-68F38BB20F7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EA26210-A739-5E44-972B-D25AEFE0052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cfg21@cam.ac.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nrich.maths.org/enrichi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uildingthinkingclassrooms.com/14-practi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B3930-5605-6535-DCCC-B06EA638CEA9}"/>
              </a:ext>
            </a:extLst>
          </p:cNvPr>
          <p:cNvSpPr txBox="1"/>
          <p:nvPr/>
        </p:nvSpPr>
        <p:spPr>
          <a:xfrm>
            <a:off x="467544" y="1556792"/>
            <a:ext cx="8352928" cy="3416320"/>
          </a:xfrm>
          <a:prstGeom prst="rect">
            <a:avLst/>
          </a:prstGeom>
          <a:noFill/>
        </p:spPr>
        <p:txBody>
          <a:bodyPr wrap="square">
            <a:spAutoFit/>
          </a:bodyPr>
          <a:lstStyle/>
          <a:p>
            <a:pPr algn="ctr"/>
            <a:r>
              <a:rPr lang="en-US" sz="3600" dirty="0"/>
              <a:t>Please, sit next to someone, </a:t>
            </a:r>
            <a:br>
              <a:rPr lang="en-US" sz="3600" dirty="0"/>
            </a:br>
            <a:r>
              <a:rPr lang="en-US" sz="3600" dirty="0"/>
              <a:t>who you haven’t worked with before,</a:t>
            </a:r>
          </a:p>
          <a:p>
            <a:pPr algn="ctr"/>
            <a:r>
              <a:rPr lang="en-US" sz="3600" dirty="0"/>
              <a:t>with whom you can</a:t>
            </a:r>
          </a:p>
          <a:p>
            <a:pPr algn="ctr"/>
            <a:r>
              <a:rPr lang="en-US" sz="3600" dirty="0"/>
              <a:t>talk, share, discuss...</a:t>
            </a:r>
            <a:br>
              <a:rPr lang="en-US" sz="3600" dirty="0"/>
            </a:br>
            <a:endParaRPr lang="en-US" sz="3600" dirty="0"/>
          </a:p>
          <a:p>
            <a:pPr algn="ctr"/>
            <a:r>
              <a:rPr lang="en-US" sz="3600" dirty="0"/>
              <a:t>Thank you</a:t>
            </a:r>
          </a:p>
        </p:txBody>
      </p:sp>
    </p:spTree>
    <p:extLst>
      <p:ext uri="{BB962C8B-B14F-4D97-AF65-F5344CB8AC3E}">
        <p14:creationId xmlns:p14="http://schemas.microsoft.com/office/powerpoint/2010/main" val="400523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a:extLst>
              <a:ext uri="{FF2B5EF4-FFF2-40B4-BE49-F238E27FC236}">
                <a16:creationId xmlns:a16="http://schemas.microsoft.com/office/drawing/2014/main" id="{234CCCEB-F780-15EE-BA26-DE284BB7078E}"/>
              </a:ext>
            </a:extLst>
          </p:cNvPr>
          <p:cNvSpPr>
            <a:spLocks noGrp="1" noChangeArrowheads="1"/>
          </p:cNvSpPr>
          <p:nvPr>
            <p:ph type="body" idx="1"/>
          </p:nvPr>
        </p:nvSpPr>
        <p:spPr>
          <a:xfrm>
            <a:off x="323528" y="1988840"/>
            <a:ext cx="8363272" cy="3960688"/>
          </a:xfrm>
        </p:spPr>
        <p:txBody>
          <a:bodyPr/>
          <a:lstStyle/>
          <a:p>
            <a:r>
              <a:rPr lang="en-GB" altLang="en-US" sz="2800" dirty="0"/>
              <a:t>An engaging challenge and time to work on it</a:t>
            </a:r>
            <a:br>
              <a:rPr lang="en-GB" altLang="en-US" sz="2800" dirty="0"/>
            </a:br>
            <a:endParaRPr lang="en-GB" altLang="en-US" sz="1400" dirty="0"/>
          </a:p>
          <a:p>
            <a:r>
              <a:rPr lang="en-GB" altLang="en-US" sz="2800" dirty="0"/>
              <a:t>A chance to share views, strategies and insights in a conjecturing atmosphere</a:t>
            </a:r>
            <a:br>
              <a:rPr lang="en-GB" altLang="en-US" sz="2800" dirty="0"/>
            </a:br>
            <a:endParaRPr lang="en-GB" altLang="en-US" sz="1400" dirty="0"/>
          </a:p>
          <a:p>
            <a:r>
              <a:rPr lang="en-GB" altLang="en-US" sz="2800" dirty="0"/>
              <a:t>Opportunities to test, refine and apply strategies in a variety of contexts</a:t>
            </a:r>
            <a:br>
              <a:rPr lang="en-GB" altLang="en-US" sz="2800" dirty="0"/>
            </a:br>
            <a:endParaRPr lang="en-GB" altLang="en-US" sz="1400" dirty="0"/>
          </a:p>
          <a:p>
            <a:r>
              <a:rPr lang="en-GB" altLang="en-US" sz="2800" dirty="0"/>
              <a:t>A context in which to generate generalisations</a:t>
            </a:r>
          </a:p>
          <a:p>
            <a:pPr>
              <a:buFontTx/>
              <a:buNone/>
            </a:pPr>
            <a:endParaRPr lang="en-GB" altLang="en-US" dirty="0"/>
          </a:p>
        </p:txBody>
      </p:sp>
      <p:sp>
        <p:nvSpPr>
          <p:cNvPr id="2" name="TextBox 1">
            <a:extLst>
              <a:ext uri="{FF2B5EF4-FFF2-40B4-BE49-F238E27FC236}">
                <a16:creationId xmlns:a16="http://schemas.microsoft.com/office/drawing/2014/main" id="{7DE7A688-77AC-7C76-1077-49B8159BAC2B}"/>
              </a:ext>
            </a:extLst>
          </p:cNvPr>
          <p:cNvSpPr txBox="1"/>
          <p:nvPr/>
        </p:nvSpPr>
        <p:spPr>
          <a:xfrm>
            <a:off x="1534662" y="562620"/>
            <a:ext cx="6074676" cy="584775"/>
          </a:xfrm>
          <a:prstGeom prst="rect">
            <a:avLst/>
          </a:prstGeom>
          <a:noFill/>
        </p:spPr>
        <p:txBody>
          <a:bodyPr wrap="none" rtlCol="0">
            <a:spAutoFit/>
          </a:bodyPr>
          <a:lstStyle/>
          <a:p>
            <a:r>
              <a:rPr lang="en-US" sz="3200" dirty="0"/>
              <a:t>What can we offer our students?</a:t>
            </a:r>
          </a:p>
        </p:txBody>
      </p:sp>
    </p:spTree>
    <p:extLst>
      <p:ext uri="{BB962C8B-B14F-4D97-AF65-F5344CB8AC3E}">
        <p14:creationId xmlns:p14="http://schemas.microsoft.com/office/powerpoint/2010/main" val="288216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DDF02612-CFE7-2971-4BA4-183D8EB0C1C9}"/>
              </a:ext>
            </a:extLst>
          </p:cNvPr>
          <p:cNvSpPr>
            <a:spLocks noGrp="1" noChangeArrowheads="1"/>
          </p:cNvSpPr>
          <p:nvPr>
            <p:ph type="title"/>
          </p:nvPr>
        </p:nvSpPr>
        <p:spPr>
          <a:xfrm>
            <a:off x="457200" y="274638"/>
            <a:ext cx="8229600" cy="6107112"/>
          </a:xfrm>
        </p:spPr>
        <p:txBody>
          <a:bodyPr/>
          <a:lstStyle/>
          <a:p>
            <a:r>
              <a:rPr lang="en-GB" altLang="en-US" sz="2800">
                <a:solidFill>
                  <a:schemeClr val="tx1"/>
                </a:solidFill>
              </a:rPr>
              <a:t>…a teacher of mathematics has a great opportunity. If he fills his allotted time with drilling his students in routine operations he kills their interest, hampers their intellectual development, and misuses his opportunity. But if he challenges the curiosity of his students by setting them problems proportionate to their knowledge, and helps them to solve their problems with stimulating questions, he may give them a taste for, and some means of, independent thinking.“</a:t>
            </a:r>
            <a:br>
              <a:rPr lang="en-GB" altLang="en-US" sz="2800">
                <a:solidFill>
                  <a:schemeClr val="tx1"/>
                </a:solidFill>
              </a:rPr>
            </a:br>
            <a:r>
              <a:rPr lang="en-GB" altLang="en-US" sz="2800">
                <a:solidFill>
                  <a:schemeClr val="tx1"/>
                </a:solidFill>
              </a:rPr>
              <a:t>		</a:t>
            </a:r>
            <a:br>
              <a:rPr lang="en-GB" altLang="en-US" sz="2800">
                <a:solidFill>
                  <a:schemeClr val="tx1"/>
                </a:solidFill>
              </a:rPr>
            </a:br>
            <a:r>
              <a:rPr lang="en-GB" altLang="en-US" sz="2800">
                <a:solidFill>
                  <a:schemeClr val="tx1"/>
                </a:solidFill>
              </a:rPr>
              <a:t>			Polya, G. (1945) </a:t>
            </a:r>
            <a:r>
              <a:rPr lang="en-GB" altLang="en-US" sz="2800" i="1">
                <a:solidFill>
                  <a:schemeClr val="tx1"/>
                </a:solidFill>
              </a:rPr>
              <a:t>How to Solve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ACC5B2F0-CE93-5431-50BB-8BDEB88512AC}"/>
              </a:ext>
            </a:extLst>
          </p:cNvPr>
          <p:cNvSpPr txBox="1">
            <a:spLocks noChangeArrowheads="1"/>
          </p:cNvSpPr>
          <p:nvPr/>
        </p:nvSpPr>
        <p:spPr bwMode="auto">
          <a:xfrm>
            <a:off x="323850" y="620713"/>
            <a:ext cx="8316913"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r>
              <a:rPr lang="en-GB" altLang="en-US" sz="4400" dirty="0">
                <a:solidFill>
                  <a:srgbClr val="000000"/>
                </a:solidFill>
                <a:latin typeface="Tahoma" panose="020B0604030504040204" pitchFamily="34" charset="0"/>
              </a:rPr>
            </a:br>
            <a:r>
              <a:rPr lang="en-GB" sz="2800" b="0" i="0" u="none" strike="noStrike" dirty="0">
                <a:solidFill>
                  <a:srgbClr val="1F487E"/>
                </a:solidFill>
                <a:effectLst/>
                <a:latin typeface="Woodford Bourne"/>
              </a:rPr>
              <a:t>Every student has the right to succeed,</a:t>
            </a:r>
            <a:br>
              <a:rPr lang="en-GB" sz="2800" b="0" i="0" u="none" strike="noStrike" dirty="0">
                <a:solidFill>
                  <a:srgbClr val="1F487E"/>
                </a:solidFill>
                <a:effectLst/>
                <a:latin typeface="Woodford Bourne"/>
              </a:rPr>
            </a:br>
            <a:r>
              <a:rPr lang="en-GB" sz="2800" b="0" i="0" u="none" strike="noStrike" dirty="0">
                <a:solidFill>
                  <a:srgbClr val="1F487E"/>
                </a:solidFill>
                <a:effectLst/>
                <a:latin typeface="Woodford Bourne"/>
              </a:rPr>
              <a:t>and every student has the right to struggle – </a:t>
            </a:r>
            <a:br>
              <a:rPr lang="en-GB" sz="2800" b="0" i="0" u="none" strike="noStrike" dirty="0">
                <a:solidFill>
                  <a:srgbClr val="1F487E"/>
                </a:solidFill>
                <a:effectLst/>
                <a:latin typeface="Woodford Bourne"/>
              </a:rPr>
            </a:br>
            <a:r>
              <a:rPr lang="en-GB" sz="2800" b="0" i="0" u="none" strike="noStrike" dirty="0">
                <a:solidFill>
                  <a:srgbClr val="1F487E"/>
                </a:solidFill>
                <a:effectLst/>
                <a:latin typeface="Woodford Bourne"/>
              </a:rPr>
              <a:t>the NRICH approach at Primary school level</a:t>
            </a:r>
            <a:endParaRPr lang="en-GB" altLang="en-US" sz="3600" dirty="0">
              <a:solidFill>
                <a:srgbClr val="000000"/>
              </a:solidFill>
              <a:latin typeface="Tahoma" panose="020B0604030504040204" pitchFamily="34" charset="0"/>
            </a:endParaRPr>
          </a:p>
          <a:p>
            <a:pPr algn="ctr"/>
            <a:endParaRPr lang="en-GB" altLang="en-US" sz="1600" dirty="0">
              <a:solidFill>
                <a:srgbClr val="000000"/>
              </a:solidFill>
              <a:latin typeface="Tahoma" panose="020B0604030504040204" pitchFamily="34" charset="0"/>
            </a:endParaRPr>
          </a:p>
          <a:p>
            <a:pPr algn="ctr"/>
            <a:endParaRPr lang="en-GB" altLang="en-US" dirty="0">
              <a:solidFill>
                <a:srgbClr val="000000"/>
              </a:solidFill>
              <a:latin typeface="Tahoma" panose="020B0604030504040204" pitchFamily="34" charset="0"/>
            </a:endParaRPr>
          </a:p>
          <a:p>
            <a:pPr algn="ctr"/>
            <a:r>
              <a:rPr lang="en-GB" altLang="en-US" dirty="0">
                <a:solidFill>
                  <a:srgbClr val="000000"/>
                </a:solidFill>
                <a:latin typeface="Tahoma" panose="020B0604030504040204" pitchFamily="34" charset="0"/>
              </a:rPr>
              <a:t>Trondheim 2022</a:t>
            </a:r>
            <a:br>
              <a:rPr lang="en-GB" altLang="en-US" dirty="0">
                <a:solidFill>
                  <a:srgbClr val="000000"/>
                </a:solidFill>
                <a:latin typeface="Tahoma" panose="020B0604030504040204" pitchFamily="34" charset="0"/>
              </a:rPr>
            </a:br>
            <a:br>
              <a:rPr lang="en-GB" altLang="en-US" dirty="0">
                <a:solidFill>
                  <a:srgbClr val="000000"/>
                </a:solidFill>
                <a:latin typeface="Tahoma" panose="020B0604030504040204" pitchFamily="34" charset="0"/>
              </a:rPr>
            </a:br>
            <a:r>
              <a:rPr lang="en-GB" altLang="en-US" dirty="0">
                <a:solidFill>
                  <a:srgbClr val="000000"/>
                </a:solidFill>
                <a:latin typeface="Tahoma" panose="020B0604030504040204" pitchFamily="34" charset="0"/>
              </a:rPr>
              <a:t>Charlie Gilderdale</a:t>
            </a:r>
            <a:br>
              <a:rPr lang="en-GB" altLang="en-US" dirty="0">
                <a:solidFill>
                  <a:srgbClr val="000000"/>
                </a:solidFill>
                <a:latin typeface="Tahoma" panose="020B0604030504040204" pitchFamily="34" charset="0"/>
              </a:rPr>
            </a:br>
            <a:endParaRPr lang="en-GB" altLang="en-US" sz="1200" dirty="0">
              <a:solidFill>
                <a:srgbClr val="000000"/>
              </a:solidFill>
              <a:latin typeface="Tahoma" panose="020B0604030504040204" pitchFamily="34" charset="0"/>
            </a:endParaRPr>
          </a:p>
          <a:p>
            <a:pPr algn="ctr"/>
            <a:r>
              <a:rPr lang="en-GB" altLang="en-US" sz="2000" dirty="0">
                <a:solidFill>
                  <a:srgbClr val="000000"/>
                </a:solidFill>
                <a:latin typeface="Tahoma" panose="020B0604030504040204" pitchFamily="34" charset="0"/>
                <a:hlinkClick r:id="rId3"/>
              </a:rPr>
              <a:t>cfg21@cam.ac.uk</a:t>
            </a:r>
            <a:endParaRPr lang="en-GB" altLang="en-US" sz="2000" dirty="0">
              <a:solidFill>
                <a:srgbClr val="000000"/>
              </a:solidFill>
              <a:latin typeface="Tahoma" panose="020B0604030504040204" pitchFamily="34" charset="0"/>
            </a:endParaRPr>
          </a:p>
          <a:p>
            <a:pPr algn="ctr"/>
            <a:endParaRPr lang="en-GB" altLang="en-US" sz="2000" dirty="0">
              <a:solidFill>
                <a:srgbClr val="000000"/>
              </a:solidFill>
              <a:latin typeface="Tahoma" panose="020B0604030504040204" pitchFamily="34" charset="0"/>
            </a:endParaRPr>
          </a:p>
          <a:p>
            <a:pPr algn="ctr"/>
            <a:r>
              <a:rPr lang="en-GB" sz="2000" u="sng" dirty="0">
                <a:solidFill>
                  <a:srgbClr val="0078D7"/>
                </a:solidFill>
                <a:effectLst/>
                <a:latin typeface="Tahoma" panose="020B0604030504040204" pitchFamily="34" charset="0"/>
                <a:ea typeface="Tahoma" panose="020B0604030504040204" pitchFamily="34" charset="0"/>
                <a:cs typeface="Tahoma" panose="020B0604030504040204" pitchFamily="34" charset="0"/>
                <a:hlinkClick r:id="rId4" tooltip="http://nrich.maths.org/enriching"/>
              </a:rPr>
              <a:t>http://nrich.maths.org/enriching</a:t>
            </a:r>
            <a:endParaRPr lang="en-GB" sz="2000" u="sng" dirty="0">
              <a:solidFill>
                <a:srgbClr val="0078D7"/>
              </a:solidFill>
              <a:effectLst/>
              <a:latin typeface="Tahoma" panose="020B0604030504040204" pitchFamily="34" charset="0"/>
              <a:ea typeface="Tahoma" panose="020B0604030504040204" pitchFamily="34" charset="0"/>
              <a:cs typeface="Tahoma" panose="020B0604030504040204" pitchFamily="34" charset="0"/>
            </a:endParaRPr>
          </a:p>
          <a:p>
            <a:pPr algn="ctr"/>
            <a:endParaRPr lang="en-GB" altLang="en-US" sz="2000" u="sng" dirty="0">
              <a:solidFill>
                <a:srgbClr val="0078D7"/>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6579F99D-BF94-3624-F21E-F0B4642AC88F}"/>
              </a:ext>
            </a:extLst>
          </p:cNvPr>
          <p:cNvSpPr>
            <a:spLocks noGrp="1" noChangeArrowheads="1"/>
          </p:cNvSpPr>
          <p:nvPr>
            <p:ph type="title"/>
          </p:nvPr>
        </p:nvSpPr>
        <p:spPr>
          <a:xfrm>
            <a:off x="457200" y="620688"/>
            <a:ext cx="8229600" cy="1143000"/>
          </a:xfrm>
        </p:spPr>
        <p:txBody>
          <a:bodyPr/>
          <a:lstStyle/>
          <a:p>
            <a:r>
              <a:rPr lang="en-GB" altLang="en-US" sz="4000" dirty="0"/>
              <a:t>Models of provision</a:t>
            </a:r>
          </a:p>
        </p:txBody>
      </p:sp>
      <p:sp>
        <p:nvSpPr>
          <p:cNvPr id="69635" name="Rectangle 3">
            <a:extLst>
              <a:ext uri="{FF2B5EF4-FFF2-40B4-BE49-F238E27FC236}">
                <a16:creationId xmlns:a16="http://schemas.microsoft.com/office/drawing/2014/main" id="{EDDDDB2D-1031-FB8B-5FCA-4DFB73AD753B}"/>
              </a:ext>
            </a:extLst>
          </p:cNvPr>
          <p:cNvSpPr>
            <a:spLocks noGrp="1" noChangeArrowheads="1"/>
          </p:cNvSpPr>
          <p:nvPr>
            <p:ph type="body" idx="1"/>
          </p:nvPr>
        </p:nvSpPr>
        <p:spPr>
          <a:xfrm>
            <a:off x="395288" y="2780928"/>
            <a:ext cx="8064500" cy="3024560"/>
          </a:xfrm>
        </p:spPr>
        <p:txBody>
          <a:bodyPr/>
          <a:lstStyle/>
          <a:p>
            <a:pPr algn="ctr">
              <a:spcBef>
                <a:spcPct val="40000"/>
              </a:spcBef>
              <a:spcAft>
                <a:spcPct val="20000"/>
              </a:spcAft>
              <a:buFontTx/>
              <a:buNone/>
            </a:pPr>
            <a:r>
              <a:rPr lang="en-GB" altLang="en-US" dirty="0">
                <a:solidFill>
                  <a:srgbClr val="0033CC"/>
                </a:solidFill>
              </a:rPr>
              <a:t>DIP: Define </a:t>
            </a:r>
            <a:r>
              <a:rPr lang="en-GB" altLang="en-US" dirty="0">
                <a:solidFill>
                  <a:srgbClr val="0033CC"/>
                </a:solidFill>
                <a:sym typeface="Wingdings" pitchFamily="2" charset="2"/>
              </a:rPr>
              <a:t> </a:t>
            </a:r>
            <a:r>
              <a:rPr lang="en-GB" altLang="en-US" dirty="0">
                <a:solidFill>
                  <a:srgbClr val="0033CC"/>
                </a:solidFill>
              </a:rPr>
              <a:t>Identify </a:t>
            </a:r>
            <a:r>
              <a:rPr lang="en-GB" altLang="en-US" dirty="0">
                <a:solidFill>
                  <a:srgbClr val="0033CC"/>
                </a:solidFill>
                <a:sym typeface="Wingdings" pitchFamily="2" charset="2"/>
              </a:rPr>
              <a:t> Provide</a:t>
            </a:r>
          </a:p>
          <a:p>
            <a:pPr>
              <a:spcBef>
                <a:spcPct val="40000"/>
              </a:spcBef>
              <a:spcAft>
                <a:spcPct val="20000"/>
              </a:spcAft>
              <a:buFontTx/>
              <a:buNone/>
            </a:pPr>
            <a:br>
              <a:rPr lang="en-GB" altLang="en-US" sz="2400" dirty="0">
                <a:sym typeface="Wingdings" pitchFamily="2" charset="2"/>
              </a:rPr>
            </a:br>
            <a:endParaRPr lang="en-GB" altLang="en-US" sz="2400" dirty="0">
              <a:sym typeface="Wingdings" pitchFamily="2" charset="2"/>
            </a:endParaRPr>
          </a:p>
          <a:p>
            <a:pPr algn="ctr">
              <a:spcBef>
                <a:spcPct val="40000"/>
              </a:spcBef>
              <a:spcAft>
                <a:spcPct val="20000"/>
              </a:spcAft>
              <a:buFontTx/>
              <a:buNone/>
            </a:pPr>
            <a:r>
              <a:rPr lang="en-GB" altLang="en-US" dirty="0">
                <a:solidFill>
                  <a:srgbClr val="0033CC"/>
                </a:solidFill>
                <a:sym typeface="Wingdings" pitchFamily="2" charset="2"/>
              </a:rPr>
              <a:t>PIP: Provide  Identify  Provide</a:t>
            </a:r>
          </a:p>
          <a:p>
            <a:pPr>
              <a:spcBef>
                <a:spcPct val="40000"/>
              </a:spcBef>
              <a:spcAft>
                <a:spcPct val="20000"/>
              </a:spcAft>
              <a:buFontTx/>
              <a:buNone/>
            </a:pPr>
            <a:r>
              <a:rPr lang="en-GB" altLang="en-US" sz="2800" dirty="0">
                <a:sym typeface="Wingdings" pitchFamily="2" charset="2"/>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827088" y="1556792"/>
            <a:ext cx="8000958" cy="4482481"/>
          </a:xfrm>
        </p:spPr>
        <p:txBody>
          <a:bodyPr>
            <a:normAutofit/>
          </a:bodyPr>
          <a:lstStyle/>
          <a:p>
            <a:pPr marL="0" indent="0">
              <a:lnSpc>
                <a:spcPct val="90000"/>
              </a:lnSpc>
              <a:buFont typeface="Wingdings" charset="0"/>
              <a:buNone/>
            </a:pPr>
            <a:r>
              <a:rPr lang="en-GB" dirty="0">
                <a:solidFill>
                  <a:srgbClr val="000000"/>
                </a:solidFill>
                <a:latin typeface="Arial" charset="0"/>
                <a:ea typeface="ＭＳ Ｐゴシック" charset="0"/>
              </a:rPr>
              <a:t> </a:t>
            </a:r>
            <a:r>
              <a:rPr lang="en-GB" sz="2400" dirty="0">
                <a:solidFill>
                  <a:srgbClr val="000000"/>
                </a:solidFill>
                <a:latin typeface="Arial" charset="0"/>
                <a:ea typeface="ＭＳ Ｐゴシック" charset="0"/>
              </a:rPr>
              <a:t>  </a:t>
            </a:r>
            <a:r>
              <a:rPr lang="en-GB" sz="2800" dirty="0">
                <a:solidFill>
                  <a:srgbClr val="000000"/>
                </a:solidFill>
                <a:latin typeface="Arial" charset="0"/>
                <a:ea typeface="ＭＳ Ｐゴシック" charset="0"/>
              </a:rPr>
              <a:t>Exploring </a:t>
            </a:r>
            <a:br>
              <a:rPr lang="en-GB" sz="2800" dirty="0">
                <a:solidFill>
                  <a:srgbClr val="000000"/>
                </a:solidFill>
                <a:latin typeface="Arial" charset="0"/>
                <a:ea typeface="ＭＳ Ｐゴシック" charset="0"/>
                <a:cs typeface="Arial" charset="0"/>
              </a:rPr>
            </a:br>
            <a:r>
              <a:rPr lang="en-GB" sz="2800" dirty="0">
                <a:solidFill>
                  <a:srgbClr val="000000"/>
                </a:solidFill>
                <a:latin typeface="Arial" charset="0"/>
                <a:ea typeface="ＭＳ Ｐゴシック" charset="0"/>
                <a:cs typeface="Arial" charset="0"/>
              </a:rPr>
              <a:t>	→ Noticing Patterns</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 Conjecturing </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 Generalising </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 Explaining</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 Justifying </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 Proving</a:t>
            </a:r>
          </a:p>
        </p:txBody>
      </p:sp>
    </p:spTree>
    <p:extLst>
      <p:ext uri="{BB962C8B-B14F-4D97-AF65-F5344CB8AC3E}">
        <p14:creationId xmlns:p14="http://schemas.microsoft.com/office/powerpoint/2010/main" val="1318547338"/>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a:extLst>
              <a:ext uri="{FF2B5EF4-FFF2-40B4-BE49-F238E27FC236}">
                <a16:creationId xmlns:a16="http://schemas.microsoft.com/office/drawing/2014/main" id="{59187DE5-9B60-D2A3-51AC-E696A90179D1}"/>
              </a:ext>
            </a:extLst>
          </p:cNvPr>
          <p:cNvSpPr>
            <a:spLocks noGrp="1" noChangeArrowheads="1"/>
          </p:cNvSpPr>
          <p:nvPr>
            <p:ph type="title"/>
          </p:nvPr>
        </p:nvSpPr>
        <p:spPr>
          <a:xfrm>
            <a:off x="457200" y="274638"/>
            <a:ext cx="8229600" cy="5530850"/>
          </a:xfrm>
        </p:spPr>
        <p:txBody>
          <a:bodyPr/>
          <a:lstStyle/>
          <a:p>
            <a:r>
              <a:rPr lang="en-GB" altLang="en-US" sz="3600" dirty="0">
                <a:sym typeface="Wingdings" pitchFamily="2" charset="2"/>
              </a:rPr>
              <a:t>HOTS not MOTS</a:t>
            </a:r>
            <a:br>
              <a:rPr lang="en-GB" altLang="en-US" sz="3600" dirty="0">
                <a:sym typeface="Wingdings" pitchFamily="2" charset="2"/>
              </a:rPr>
            </a:br>
            <a:br>
              <a:rPr lang="en-GB" altLang="en-US" sz="3600" dirty="0">
                <a:sym typeface="Wingdings" pitchFamily="2" charset="2"/>
              </a:rPr>
            </a:br>
            <a:br>
              <a:rPr lang="en-GB" altLang="en-US" sz="3600" dirty="0">
                <a:sym typeface="Wingdings" pitchFamily="2" charset="2"/>
              </a:rPr>
            </a:br>
            <a:r>
              <a:rPr lang="en-GB" altLang="en-US" sz="3600" dirty="0">
                <a:sym typeface="Wingdings" pitchFamily="2" charset="2"/>
              </a:rPr>
              <a:t>Higher order thinking skills</a:t>
            </a:r>
            <a:br>
              <a:rPr lang="en-GB" altLang="en-US" sz="3600" dirty="0">
                <a:sym typeface="Wingdings" pitchFamily="2" charset="2"/>
              </a:rPr>
            </a:br>
            <a:r>
              <a:rPr lang="en-GB" altLang="en-US" sz="3600" dirty="0">
                <a:sym typeface="Wingdings" pitchFamily="2" charset="2"/>
              </a:rPr>
              <a:t>not</a:t>
            </a:r>
            <a:br>
              <a:rPr lang="en-GB" altLang="en-US" sz="3600" dirty="0">
                <a:sym typeface="Wingdings" pitchFamily="2" charset="2"/>
              </a:rPr>
            </a:br>
            <a:r>
              <a:rPr lang="en-GB" altLang="en-US" sz="3600" dirty="0">
                <a:sym typeface="Wingdings" pitchFamily="2" charset="2"/>
              </a:rPr>
              <a:t>More of the same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55650" y="577932"/>
            <a:ext cx="4392414" cy="5702136"/>
          </a:xfrm>
        </p:spPr>
      </p:pic>
      <p:sp>
        <p:nvSpPr>
          <p:cNvPr id="18437" name="Rectangle 3"/>
          <p:cNvSpPr>
            <a:spLocks noChangeArrowheads="1"/>
          </p:cNvSpPr>
          <p:nvPr/>
        </p:nvSpPr>
        <p:spPr bwMode="auto">
          <a:xfrm>
            <a:off x="6300117" y="4509120"/>
            <a:ext cx="2088233"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Tahoma" charset="0"/>
                <a:ea typeface="ＭＳ Ｐゴシック" charset="0"/>
                <a:cs typeface="ＭＳ Ｐゴシック" charset="0"/>
              </a:rPr>
              <a:t>NRC (2001) </a:t>
            </a:r>
            <a:br>
              <a:rPr lang="en-US" sz="1800" dirty="0">
                <a:solidFill>
                  <a:srgbClr val="000000"/>
                </a:solidFill>
                <a:latin typeface="Tahoma" charset="0"/>
                <a:ea typeface="ＭＳ Ｐゴシック" charset="0"/>
                <a:cs typeface="ＭＳ Ｐゴシック" charset="0"/>
              </a:rPr>
            </a:br>
            <a:r>
              <a:rPr lang="en-US" sz="1800" i="1" dirty="0">
                <a:solidFill>
                  <a:srgbClr val="000000"/>
                </a:solidFill>
                <a:latin typeface="Arial" charset="0"/>
                <a:ea typeface="ＭＳ Ｐゴシック" charset="0"/>
                <a:cs typeface="ＭＳ Ｐゴシック" charset="0"/>
              </a:rPr>
              <a:t>Adding it up: Helping children learn mathematics</a:t>
            </a:r>
          </a:p>
        </p:txBody>
      </p:sp>
    </p:spTree>
    <p:extLst>
      <p:ext uri="{BB962C8B-B14F-4D97-AF65-F5344CB8AC3E}">
        <p14:creationId xmlns:p14="http://schemas.microsoft.com/office/powerpoint/2010/main" val="187451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2CE5E-13C7-27F2-B2E5-2090049F69AD}"/>
              </a:ext>
            </a:extLst>
          </p:cNvPr>
          <p:cNvSpPr>
            <a:spLocks noGrp="1"/>
          </p:cNvSpPr>
          <p:nvPr>
            <p:ph type="title"/>
          </p:nvPr>
        </p:nvSpPr>
        <p:spPr>
          <a:xfrm>
            <a:off x="457200" y="704701"/>
            <a:ext cx="8229600" cy="1143000"/>
          </a:xfrm>
        </p:spPr>
        <p:txBody>
          <a:bodyPr/>
          <a:lstStyle/>
          <a:p>
            <a:r>
              <a:rPr lang="en-US" sz="2800" dirty="0">
                <a:hlinkClick r:id="rId2"/>
              </a:rPr>
              <a:t>Peter </a:t>
            </a:r>
            <a:r>
              <a:rPr lang="en-US" sz="2800" dirty="0" err="1">
                <a:hlinkClick r:id="rId2"/>
              </a:rPr>
              <a:t>Liljedahl’s</a:t>
            </a:r>
            <a:r>
              <a:rPr lang="en-US" sz="2800" dirty="0">
                <a:hlinkClick r:id="rId2"/>
              </a:rPr>
              <a:t> 14 teaching Practices</a:t>
            </a:r>
            <a:endParaRPr lang="en-US" sz="2800" dirty="0"/>
          </a:p>
        </p:txBody>
      </p:sp>
      <p:sp>
        <p:nvSpPr>
          <p:cNvPr id="3" name="Content Placeholder 2">
            <a:extLst>
              <a:ext uri="{FF2B5EF4-FFF2-40B4-BE49-F238E27FC236}">
                <a16:creationId xmlns:a16="http://schemas.microsoft.com/office/drawing/2014/main" id="{EF0A49D3-6A88-903E-435F-00549931D3BC}"/>
              </a:ext>
            </a:extLst>
          </p:cNvPr>
          <p:cNvSpPr>
            <a:spLocks noGrp="1"/>
          </p:cNvSpPr>
          <p:nvPr>
            <p:ph idx="1"/>
          </p:nvPr>
        </p:nvSpPr>
        <p:spPr>
          <a:xfrm>
            <a:off x="1475656" y="2708920"/>
            <a:ext cx="5544616" cy="3417243"/>
          </a:xfrm>
        </p:spPr>
        <p:txBody>
          <a:bodyPr/>
          <a:lstStyle/>
          <a:p>
            <a:pPr marL="0" indent="0" algn="ctr">
              <a:buNone/>
            </a:pPr>
            <a:r>
              <a:rPr lang="en-US" dirty="0"/>
              <a:t>Number 9:</a:t>
            </a:r>
            <a:br>
              <a:rPr lang="en-US" dirty="0"/>
            </a:br>
            <a:r>
              <a:rPr lang="en-US" dirty="0"/>
              <a:t>How we use hints</a:t>
            </a:r>
            <a:br>
              <a:rPr lang="en-US" dirty="0"/>
            </a:br>
            <a:r>
              <a:rPr lang="en-US" dirty="0"/>
              <a:t>and extensions </a:t>
            </a:r>
            <a:br>
              <a:rPr lang="en-US" dirty="0"/>
            </a:br>
            <a:r>
              <a:rPr lang="en-US" dirty="0"/>
              <a:t>in a thinking</a:t>
            </a:r>
            <a:br>
              <a:rPr lang="en-US" dirty="0"/>
            </a:br>
            <a:r>
              <a:rPr lang="en-US" dirty="0"/>
              <a:t>classroom</a:t>
            </a:r>
          </a:p>
        </p:txBody>
      </p:sp>
    </p:spTree>
    <p:extLst>
      <p:ext uri="{BB962C8B-B14F-4D97-AF65-F5344CB8AC3E}">
        <p14:creationId xmlns:p14="http://schemas.microsoft.com/office/powerpoint/2010/main" val="407579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F36F45A-3721-98B2-3338-6D59ED1AAA0B}"/>
              </a:ext>
            </a:extLst>
          </p:cNvPr>
          <p:cNvSpPr>
            <a:spLocks noGrp="1" noChangeArrowheads="1"/>
          </p:cNvSpPr>
          <p:nvPr>
            <p:ph type="title"/>
          </p:nvPr>
        </p:nvSpPr>
        <p:spPr/>
        <p:txBody>
          <a:bodyPr/>
          <a:lstStyle/>
          <a:p>
            <a:r>
              <a:rPr lang="en-GB" altLang="en-US" sz="3200" dirty="0"/>
              <a:t>We could start by asking younger students…</a:t>
            </a:r>
          </a:p>
        </p:txBody>
      </p:sp>
      <p:sp>
        <p:nvSpPr>
          <p:cNvPr id="74755" name="Rectangle 3">
            <a:extLst>
              <a:ext uri="{FF2B5EF4-FFF2-40B4-BE49-F238E27FC236}">
                <a16:creationId xmlns:a16="http://schemas.microsoft.com/office/drawing/2014/main" id="{F828C620-9D5E-8A9C-781A-5C13B16A69AE}"/>
              </a:ext>
            </a:extLst>
          </p:cNvPr>
          <p:cNvSpPr>
            <a:spLocks noGrp="1" noChangeArrowheads="1"/>
          </p:cNvSpPr>
          <p:nvPr>
            <p:ph type="body" idx="1"/>
          </p:nvPr>
        </p:nvSpPr>
        <p:spPr>
          <a:xfrm>
            <a:off x="457200" y="1600200"/>
            <a:ext cx="8363272" cy="4525963"/>
          </a:xfrm>
        </p:spPr>
        <p:txBody>
          <a:bodyPr/>
          <a:lstStyle/>
          <a:p>
            <a:pPr>
              <a:buFontTx/>
              <a:buNone/>
            </a:pPr>
            <a:r>
              <a:rPr lang="en-GB" altLang="en-US" dirty="0"/>
              <a:t>Solve the following:</a:t>
            </a:r>
          </a:p>
          <a:p>
            <a:pPr>
              <a:buFontTx/>
              <a:buNone/>
            </a:pPr>
            <a:endParaRPr lang="en-GB" altLang="en-US" sz="2400" dirty="0"/>
          </a:p>
          <a:p>
            <a:pPr lvl="2">
              <a:buFontTx/>
              <a:buNone/>
            </a:pPr>
            <a:r>
              <a:rPr lang="en-GB" altLang="en-US" sz="2800" dirty="0"/>
              <a:t>154 + 722</a:t>
            </a:r>
          </a:p>
          <a:p>
            <a:pPr lvl="2">
              <a:buFontTx/>
              <a:buNone/>
            </a:pPr>
            <a:r>
              <a:rPr lang="en-GB" altLang="en-US" sz="2800" dirty="0"/>
              <a:t>345 + 678</a:t>
            </a:r>
          </a:p>
          <a:p>
            <a:pPr lvl="2">
              <a:buNone/>
            </a:pPr>
            <a:r>
              <a:rPr lang="en-US" altLang="en-US" sz="2800" dirty="0">
                <a:cs typeface="Arial" panose="020B0604020202020204" pitchFamily="34" charset="0"/>
              </a:rPr>
              <a:t>572 - 125</a:t>
            </a:r>
          </a:p>
          <a:p>
            <a:pPr lvl="2">
              <a:buFontTx/>
              <a:buNone/>
            </a:pPr>
            <a:r>
              <a:rPr lang="en-GB" altLang="en-US" sz="2800" dirty="0"/>
              <a:t>1064 </a:t>
            </a:r>
            <a:r>
              <a:rPr lang="en-US" altLang="en-US" sz="2800" dirty="0">
                <a:cs typeface="Arial" panose="020B0604020202020204" pitchFamily="34" charset="0"/>
              </a:rPr>
              <a:t>- 14</a:t>
            </a:r>
          </a:p>
          <a:p>
            <a:pPr lvl="1">
              <a:buFontTx/>
              <a:buNone/>
            </a:pPr>
            <a:endParaRPr lang="en-GB" altLang="en-US" dirty="0"/>
          </a:p>
          <a:p>
            <a:pPr lvl="1">
              <a:buFontTx/>
              <a:buNone/>
            </a:pPr>
            <a:r>
              <a:rPr lang="en-GB" altLang="en-US" dirty="0"/>
              <a:t>and when appropriate, we could follow up with…</a:t>
            </a:r>
          </a:p>
        </p:txBody>
      </p:sp>
    </p:spTree>
    <p:extLst>
      <p:ext uri="{BB962C8B-B14F-4D97-AF65-F5344CB8AC3E}">
        <p14:creationId xmlns:p14="http://schemas.microsoft.com/office/powerpoint/2010/main" val="81591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17F939D1-81F9-B667-03D7-B34FBD37B3E8}"/>
              </a:ext>
            </a:extLst>
          </p:cNvPr>
          <p:cNvSpPr>
            <a:spLocks noGrp="1" noChangeArrowheads="1"/>
          </p:cNvSpPr>
          <p:nvPr>
            <p:ph type="title"/>
          </p:nvPr>
        </p:nvSpPr>
        <p:spPr/>
        <p:txBody>
          <a:bodyPr/>
          <a:lstStyle/>
          <a:p>
            <a:r>
              <a:rPr lang="en-GB" altLang="en-US" sz="2800" dirty="0"/>
              <a:t>We could start by asking older students…</a:t>
            </a:r>
          </a:p>
        </p:txBody>
      </p:sp>
      <p:sp>
        <p:nvSpPr>
          <p:cNvPr id="274435" name="Rectangle 3">
            <a:extLst>
              <a:ext uri="{FF2B5EF4-FFF2-40B4-BE49-F238E27FC236}">
                <a16:creationId xmlns:a16="http://schemas.microsoft.com/office/drawing/2014/main" id="{F9BAC921-AD98-2B30-015E-E7CC53836FED}"/>
              </a:ext>
            </a:extLst>
          </p:cNvPr>
          <p:cNvSpPr>
            <a:spLocks noGrp="1" noChangeArrowheads="1"/>
          </p:cNvSpPr>
          <p:nvPr>
            <p:ph type="body" idx="1"/>
          </p:nvPr>
        </p:nvSpPr>
        <p:spPr>
          <a:xfrm>
            <a:off x="468313" y="2060575"/>
            <a:ext cx="8424167" cy="4176713"/>
          </a:xfrm>
        </p:spPr>
        <p:txBody>
          <a:bodyPr/>
          <a:lstStyle/>
          <a:p>
            <a:pPr algn="ctr">
              <a:buFontTx/>
              <a:buNone/>
            </a:pPr>
            <a:r>
              <a:rPr lang="en-GB" altLang="en-US" sz="2800" dirty="0"/>
              <a:t>3, 5, 6, 3, 3  </a:t>
            </a:r>
          </a:p>
          <a:p>
            <a:pPr algn="ctr">
              <a:buFontTx/>
              <a:buNone/>
            </a:pPr>
            <a:endParaRPr lang="en-GB" altLang="en-US" sz="2800" dirty="0"/>
          </a:p>
          <a:p>
            <a:pPr algn="ctr">
              <a:buFontTx/>
              <a:buNone/>
            </a:pPr>
            <a:r>
              <a:rPr lang="en-GB" altLang="en-US" sz="2800" dirty="0"/>
              <a:t>Mean =  ?</a:t>
            </a:r>
          </a:p>
          <a:p>
            <a:pPr algn="ctr">
              <a:buFontTx/>
              <a:buNone/>
            </a:pPr>
            <a:r>
              <a:rPr lang="en-GB" altLang="en-US" sz="2800" dirty="0"/>
              <a:t>Mode = ?</a:t>
            </a:r>
          </a:p>
          <a:p>
            <a:pPr algn="ctr">
              <a:buFontTx/>
              <a:buNone/>
            </a:pPr>
            <a:r>
              <a:rPr lang="en-GB" altLang="en-US" sz="2800" dirty="0"/>
              <a:t>Median = ?</a:t>
            </a:r>
          </a:p>
          <a:p>
            <a:pPr>
              <a:buFontTx/>
              <a:buNone/>
            </a:pPr>
            <a:r>
              <a:rPr lang="en-GB" altLang="en-US" sz="2800" dirty="0"/>
              <a:t>    </a:t>
            </a:r>
          </a:p>
          <a:p>
            <a:pPr lvl="1">
              <a:buFontTx/>
              <a:buNone/>
            </a:pPr>
            <a:r>
              <a:rPr lang="en-GB" altLang="en-US" dirty="0"/>
              <a:t>and when appropriate, we could follow up with…</a:t>
            </a:r>
          </a:p>
          <a:p>
            <a:pPr>
              <a:buFontTx/>
              <a:buNone/>
            </a:pPr>
            <a:endParaRPr lang="en-GB" alt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3709</TotalTime>
  <Words>425</Words>
  <Application>Microsoft Macintosh PowerPoint</Application>
  <PresentationFormat>On-screen Show (4:3)</PresentationFormat>
  <Paragraphs>59</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Tahoma</vt:lpstr>
      <vt:lpstr>Wingdings</vt:lpstr>
      <vt:lpstr>Woodford Bourne</vt:lpstr>
      <vt:lpstr>Default Design</vt:lpstr>
      <vt:lpstr>PowerPoint Presentation</vt:lpstr>
      <vt:lpstr>PowerPoint Presentation</vt:lpstr>
      <vt:lpstr>Models of provision</vt:lpstr>
      <vt:lpstr>PowerPoint Presentation</vt:lpstr>
      <vt:lpstr>HOTS not MOTS   Higher order thinking skills not More of the same</vt:lpstr>
      <vt:lpstr>PowerPoint Presentation</vt:lpstr>
      <vt:lpstr>Peter Liljedahl’s 14 teaching Practices</vt:lpstr>
      <vt:lpstr>We could start by asking younger students…</vt:lpstr>
      <vt:lpstr>We could start by asking older students…</vt:lpstr>
      <vt:lpstr>PowerPoint Presentation</vt:lpstr>
      <vt:lpstr>…a teacher of mathematics has a great opportunity. If he fills his allotted time with drilling his students in routine operations he kills their interest, hampers their intellectual development, and misuses his opportunity. But if he challenges the curiosity of his students by setting them problems proportionate to their knowledge, and helps them to solve their problems with stimulating questions, he may give them a taste for, and some means of, independent thinking.“       Polya, G. (1945) How to Solve it</vt:lpstr>
    </vt:vector>
  </TitlesOfParts>
  <Company>NRICH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dc:creator>
  <cp:lastModifiedBy>Charlie Gilderdale</cp:lastModifiedBy>
  <cp:revision>133</cp:revision>
  <dcterms:created xsi:type="dcterms:W3CDTF">2007-11-30T10:10:51Z</dcterms:created>
  <dcterms:modified xsi:type="dcterms:W3CDTF">2022-11-24T14:11:03Z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-1232316237</vt:i4>
  </property>
  <property fmtid="{D5CDD505-2E9C-101B-9397-08002B2CF9AE}" pid="3" name="_EmailSubject">
    <vt:lpwstr>Top Set Maths</vt:lpwstr>
  </property>
  <property fmtid="{D5CDD505-2E9C-101B-9397-08002B2CF9AE}" pid="4" name="_AuthorEmail">
    <vt:lpwstr>cfg21@cam.ac.uk</vt:lpwstr>
  </property>
  <property fmtid="{D5CDD505-2E9C-101B-9397-08002B2CF9AE}" pid="5" name="_AuthorEmailDisplayName">
    <vt:lpwstr>Charlie Gilderdale</vt:lpwstr>
  </property>
</Properties>
</file>