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57" r:id="rId3"/>
    <p:sldId id="258" r:id="rId4"/>
    <p:sldId id="274" r:id="rId5"/>
    <p:sldId id="261" r:id="rId6"/>
    <p:sldId id="260" r:id="rId7"/>
    <p:sldId id="262" r:id="rId8"/>
    <p:sldId id="263" r:id="rId9"/>
    <p:sldId id="264" r:id="rId10"/>
    <p:sldId id="266" r:id="rId11"/>
    <p:sldId id="275" r:id="rId12"/>
    <p:sldId id="267" r:id="rId13"/>
    <p:sldId id="268" r:id="rId14"/>
    <p:sldId id="269" r:id="rId15"/>
    <p:sldId id="27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39E78-DC8F-4D72-970E-1B5EF81BF9EC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5E1B0-499A-4A51-B401-DE21EE5A4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9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B2817-0C39-4CA9-9ED3-5D2F110A8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6FC8B-24F4-4A85-8863-14E26BAEB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20466-4A19-4196-B229-222B4C67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79F4-9398-4FD0-9AC7-6BB5EBD8EF90}" type="datetime1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5B6AE-68C5-4443-AD84-17ED0B2A3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3B61B-7735-4C6A-8E54-3B7E465A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72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1B07-C690-4D95-ACAF-46F5A746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18918-11F0-4DDC-BEFE-8296F0896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2F563-95D5-49CC-A08D-BE7BF470B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DE67-3019-4E63-8F33-C5BE1EF9F1DF}" type="datetime1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F28C9-6D2E-4D71-9A30-D071A07F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A8E98-3268-402F-B230-A0EADBC4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99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375FD2-4F4D-4F78-A3A6-5F90679E7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FAD63A-CFB0-4519-BE5F-20D461ED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26B08-31AB-43A4-A38F-F3CDECFC5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9589-CB51-4F71-AD77-9CAFC24A9790}" type="datetime1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8B920-C2A8-4518-9C51-DC52C3EA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D7798-CEE4-4908-A624-32698284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66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F31D5-6C85-4AF8-8DEB-D4959C040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39A4D-5573-478D-8CBC-31EED9184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27A55-63F9-4E63-8C18-6A3B1F23D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3C7E-F3CB-4173-8508-41F79B825EED}" type="datetime1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936AA-E8E6-4D69-994A-F1522EF9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3E2F9-9946-4B6D-AED4-D5F79274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17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D831-F863-42DF-B84B-F08A77F0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B6274-8291-427E-91F6-9D3DDE1E6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A7AD2-0A58-43DD-904D-92782F89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16E1-292B-44BE-B144-CEB5937CB295}" type="datetime1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776D0-71BB-46C3-A3A5-16B6AE62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E28BF-AF1B-4457-B8CA-30C303E0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9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3C8F-1ABE-462F-8F39-56F4E3FE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A3D2B-A903-4410-90BF-09CE22E5B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4579B-9003-41AC-B8B4-A3E6A5A57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A8EC6-6475-40F2-BE72-C2A4EE5C0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339-510D-4917-BBEB-3C96FC209CF7}" type="datetime1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578C2-7F18-4587-BE5A-A9A8D435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FE27E-8D6A-4044-B1FD-E1AE596B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4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2EB1-E360-448C-B1FA-D18FAAA3D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AD0A6-B79E-4EEC-AA31-9997A80CD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CD61C-BA89-4084-AD1E-3680922C5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B7D998-4141-4585-B992-27751AD7F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7615C0-864D-4DF9-8455-A2111A8F2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54A09C-2EC8-40FB-AC9E-B53323E7D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A6CF-3491-4457-9D63-D3BFD1EEEDE9}" type="datetime1">
              <a:rPr lang="en-GB" smtClean="0"/>
              <a:t>30/03/2022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30B99D-2450-4749-ABB3-A4B166C1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7574DE-E758-4DFD-9A72-8308C4A54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33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61E7-9048-4943-8C4A-1499EAB8B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0BE4BA-08B9-4155-8661-67262F51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26A6-3B18-4D01-9DDD-82ADF980D4FA}" type="datetime1">
              <a:rPr lang="en-GB" smtClean="0"/>
              <a:t>30/03/2022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E413D-98A6-4FB3-88C5-423AB07AD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1C0FB-4E0B-4F34-B620-59B4D314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4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D0C87-1E40-4196-ADC8-6155112D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7DC8-8CF5-4269-A945-2689D62D5B67}" type="datetime1">
              <a:rPr lang="en-GB" smtClean="0"/>
              <a:t>30/03/2022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1138A-B515-4D7A-AB58-9798739B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AC5F0-773B-46A6-A52C-560F2917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11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6A790-B9D2-4303-8107-A7EABBD2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D0EC9-7565-4584-BCAD-F62786108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AC818-8115-41F1-BB94-888C79C97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A8E49-A563-4939-8EF5-29448748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013C-B1A9-497B-94A0-5BAA2BAD1409}" type="datetime1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BE3FB-6DFE-4401-9076-06A946D2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46217-01AA-4EEC-9E20-002C22EB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80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43669-36F7-4A0C-B7FA-FC93F5EF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3BF26-5181-439A-9C46-52202981E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553C7-B3AE-40AF-8AB6-8521FCC0A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B1710-598B-4372-811C-805006D7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85F0-4D96-4E3A-9F16-F89658057FE0}" type="datetime1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1CEF8-86A0-495F-99D7-EEE158FE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5ABB7-00E1-48B8-BBE0-2C832373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2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96B6B9-8810-4F21-B3D7-E3C4C6D4C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104DE-F663-4AFD-93FC-4CDBDBC0E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A1BF5-C7A2-4CE6-85E0-6B5ABF9C9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3BE97-950E-4CE3-B391-88F4F72DE17E}" type="datetime1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9018-0481-42DA-A2B3-949125208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D7543-C160-4E9B-A1DD-1562C50DD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5CA10-0736-4705-B4B6-58C4F1A59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2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0.png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guinea pigs&#10;&#10;Description automatically generated with low confidence">
            <a:extLst>
              <a:ext uri="{FF2B5EF4-FFF2-40B4-BE49-F238E27FC236}">
                <a16:creationId xmlns:a16="http://schemas.microsoft.com/office/drawing/2014/main" id="{E90F8F90-8BC3-42B0-9371-64990F1F6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46" y="1214434"/>
            <a:ext cx="9539979" cy="46984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936EAA-7AA3-4F6F-875C-FF61CFDD96A4}"/>
              </a:ext>
            </a:extLst>
          </p:cNvPr>
          <p:cNvSpPr txBox="1"/>
          <p:nvPr/>
        </p:nvSpPr>
        <p:spPr>
          <a:xfrm>
            <a:off x="1219200" y="675825"/>
            <a:ext cx="8964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Trouble with </a:t>
            </a:r>
            <a:r>
              <a:rPr lang="en-US" sz="3200" b="1" dirty="0" err="1"/>
              <a:t>Quizzles</a:t>
            </a:r>
            <a:endParaRPr lang="en-US" sz="3200" b="1" dirty="0"/>
          </a:p>
          <a:p>
            <a:pPr algn="ctr"/>
            <a:r>
              <a:rPr lang="en-US" sz="3200" b="1" dirty="0"/>
              <a:t>5</a:t>
            </a:r>
            <a:r>
              <a:rPr lang="en-US" sz="3200" b="1" baseline="30000" dirty="0"/>
              <a:t>th</a:t>
            </a:r>
            <a:r>
              <a:rPr lang="en-US" sz="3200" b="1" dirty="0"/>
              <a:t> April 2022</a:t>
            </a:r>
            <a:endParaRPr lang="en-GB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A7A31-53D2-4C4C-9355-08ED4B77F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95" y="6123809"/>
            <a:ext cx="2247844" cy="46727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9EA9B5-2337-4D28-AC9B-1E91F134E29E}"/>
              </a:ext>
            </a:extLst>
          </p:cNvPr>
          <p:cNvCxnSpPr>
            <a:cxnSpLocks/>
          </p:cNvCxnSpPr>
          <p:nvPr/>
        </p:nvCxnSpPr>
        <p:spPr>
          <a:xfrm>
            <a:off x="612395" y="5924026"/>
            <a:ext cx="1088052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AB53E-B508-4034-A405-2B2F8435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6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B7D6B9-067F-46E4-B8B5-89A2079F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5" y="6123809"/>
            <a:ext cx="2247844" cy="46727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8B54E7-1DBA-4778-9224-7FB6992F4690}"/>
              </a:ext>
            </a:extLst>
          </p:cNvPr>
          <p:cNvCxnSpPr>
            <a:cxnSpLocks/>
          </p:cNvCxnSpPr>
          <p:nvPr/>
        </p:nvCxnSpPr>
        <p:spPr>
          <a:xfrm>
            <a:off x="612395" y="5924026"/>
            <a:ext cx="1088052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EAC589-BEAC-49EF-930E-647CB31C3D76}"/>
                  </a:ext>
                </a:extLst>
              </p:cNvPr>
              <p:cNvSpPr/>
              <p:nvPr/>
            </p:nvSpPr>
            <p:spPr>
              <a:xfrm>
                <a:off x="2121911" y="801386"/>
                <a:ext cx="751314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3.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EAC589-BEAC-49EF-930E-647CB31C3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911" y="801386"/>
                <a:ext cx="7513147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99B196-0A07-4D1C-B4B0-6712E3C121D4}"/>
                  </a:ext>
                </a:extLst>
              </p:cNvPr>
              <p:cNvSpPr txBox="1"/>
              <p:nvPr/>
            </p:nvSpPr>
            <p:spPr>
              <a:xfrm>
                <a:off x="1101767" y="2569101"/>
                <a:ext cx="955343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0.6</m:t>
                      </m:r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0.8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99B196-0A07-4D1C-B4B0-6712E3C12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67" y="2569101"/>
                <a:ext cx="9553433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4A84A7-C2BD-46FF-94ED-5E425C83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965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B7D6B9-067F-46E4-B8B5-89A2079F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5" y="6123809"/>
            <a:ext cx="2247844" cy="46727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8B54E7-1DBA-4778-9224-7FB6992F4690}"/>
              </a:ext>
            </a:extLst>
          </p:cNvPr>
          <p:cNvCxnSpPr>
            <a:cxnSpLocks/>
          </p:cNvCxnSpPr>
          <p:nvPr/>
        </p:nvCxnSpPr>
        <p:spPr>
          <a:xfrm>
            <a:off x="612395" y="5924026"/>
            <a:ext cx="1088052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EAC589-BEAC-49EF-930E-647CB31C3D76}"/>
                  </a:ext>
                </a:extLst>
              </p:cNvPr>
              <p:cNvSpPr/>
              <p:nvPr/>
            </p:nvSpPr>
            <p:spPr>
              <a:xfrm>
                <a:off x="2121911" y="801386"/>
                <a:ext cx="751314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3.5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EAC589-BEAC-49EF-930E-647CB31C3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911" y="801386"/>
                <a:ext cx="7513147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99B196-0A07-4D1C-B4B0-6712E3C121D4}"/>
                  </a:ext>
                </a:extLst>
              </p:cNvPr>
              <p:cNvSpPr txBox="1"/>
              <p:nvPr/>
            </p:nvSpPr>
            <p:spPr>
              <a:xfrm>
                <a:off x="1101767" y="2569101"/>
                <a:ext cx="955343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0.6</m:t>
                      </m:r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0.8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99B196-0A07-4D1C-B4B0-6712E3C12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67" y="2569101"/>
                <a:ext cx="9553433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4A84A7-C2BD-46FF-94ED-5E425C83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59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B7D6B9-067F-46E4-B8B5-89A2079F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5" y="6123809"/>
            <a:ext cx="2247844" cy="46727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8B54E7-1DBA-4778-9224-7FB6992F4690}"/>
              </a:ext>
            </a:extLst>
          </p:cNvPr>
          <p:cNvCxnSpPr>
            <a:cxnSpLocks/>
          </p:cNvCxnSpPr>
          <p:nvPr/>
        </p:nvCxnSpPr>
        <p:spPr>
          <a:xfrm>
            <a:off x="612395" y="5924026"/>
            <a:ext cx="1088052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EAC589-BEAC-49EF-930E-647CB31C3D76}"/>
                  </a:ext>
                </a:extLst>
              </p:cNvPr>
              <p:cNvSpPr/>
              <p:nvPr/>
            </p:nvSpPr>
            <p:spPr>
              <a:xfrm>
                <a:off x="2121911" y="801386"/>
                <a:ext cx="751314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3.7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EAC589-BEAC-49EF-930E-647CB31C3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911" y="801386"/>
                <a:ext cx="7513147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99B196-0A07-4D1C-B4B0-6712E3C121D4}"/>
                  </a:ext>
                </a:extLst>
              </p:cNvPr>
              <p:cNvSpPr txBox="1"/>
              <p:nvPr/>
            </p:nvSpPr>
            <p:spPr>
              <a:xfrm>
                <a:off x="1101767" y="2569101"/>
                <a:ext cx="955343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0.6</m:t>
                      </m:r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0.8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99B196-0A07-4D1C-B4B0-6712E3C12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67" y="2569101"/>
                <a:ext cx="9553433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D1EF10-EC9E-42F5-8858-C02C3876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74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B7D6B9-067F-46E4-B8B5-89A2079F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5" y="6123809"/>
            <a:ext cx="2247844" cy="46727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8B54E7-1DBA-4778-9224-7FB6992F4690}"/>
              </a:ext>
            </a:extLst>
          </p:cNvPr>
          <p:cNvCxnSpPr>
            <a:cxnSpLocks/>
          </p:cNvCxnSpPr>
          <p:nvPr/>
        </p:nvCxnSpPr>
        <p:spPr>
          <a:xfrm>
            <a:off x="612395" y="5924026"/>
            <a:ext cx="1088052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EAC589-BEAC-49EF-930E-647CB31C3D76}"/>
                  </a:ext>
                </a:extLst>
              </p:cNvPr>
              <p:cNvSpPr/>
              <p:nvPr/>
            </p:nvSpPr>
            <p:spPr>
              <a:xfrm>
                <a:off x="2121911" y="801386"/>
                <a:ext cx="751314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3.7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EAC589-BEAC-49EF-930E-647CB31C3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911" y="801386"/>
                <a:ext cx="7513147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99B196-0A07-4D1C-B4B0-6712E3C121D4}"/>
                  </a:ext>
                </a:extLst>
              </p:cNvPr>
              <p:cNvSpPr txBox="1"/>
              <p:nvPr/>
            </p:nvSpPr>
            <p:spPr>
              <a:xfrm>
                <a:off x="1101767" y="2569101"/>
                <a:ext cx="955343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0.69</m:t>
                      </m:r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0.71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99B196-0A07-4D1C-B4B0-6712E3C12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67" y="2569101"/>
                <a:ext cx="9553433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5C5655-8DD3-4204-BE6E-0F5E26A3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032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B7D6B9-067F-46E4-B8B5-89A2079F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5" y="6123809"/>
            <a:ext cx="2247844" cy="46727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8B54E7-1DBA-4778-9224-7FB6992F4690}"/>
              </a:ext>
            </a:extLst>
          </p:cNvPr>
          <p:cNvCxnSpPr>
            <a:cxnSpLocks/>
          </p:cNvCxnSpPr>
          <p:nvPr/>
        </p:nvCxnSpPr>
        <p:spPr>
          <a:xfrm>
            <a:off x="612395" y="5924026"/>
            <a:ext cx="1088052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EAC589-BEAC-49EF-930E-647CB31C3D76}"/>
                  </a:ext>
                </a:extLst>
              </p:cNvPr>
              <p:cNvSpPr/>
              <p:nvPr/>
            </p:nvSpPr>
            <p:spPr>
              <a:xfrm>
                <a:off x="2121911" y="801386"/>
                <a:ext cx="751314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3.7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EAC589-BEAC-49EF-930E-647CB31C3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911" y="801386"/>
                <a:ext cx="7513147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99B196-0A07-4D1C-B4B0-6712E3C121D4}"/>
                  </a:ext>
                </a:extLst>
              </p:cNvPr>
              <p:cNvSpPr txBox="1"/>
              <p:nvPr/>
            </p:nvSpPr>
            <p:spPr>
              <a:xfrm>
                <a:off x="1101767" y="2569101"/>
                <a:ext cx="955343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0.699</m:t>
                      </m:r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0.701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99B196-0A07-4D1C-B4B0-6712E3C12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67" y="2569101"/>
                <a:ext cx="9553433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72E511-40E1-4A15-A769-9A426F6F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818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B7D6B9-067F-46E4-B8B5-89A2079F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5" y="6123809"/>
            <a:ext cx="2247844" cy="46727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8B54E7-1DBA-4778-9224-7FB6992F4690}"/>
              </a:ext>
            </a:extLst>
          </p:cNvPr>
          <p:cNvCxnSpPr>
            <a:cxnSpLocks/>
          </p:cNvCxnSpPr>
          <p:nvPr/>
        </p:nvCxnSpPr>
        <p:spPr>
          <a:xfrm>
            <a:off x="612395" y="5924026"/>
            <a:ext cx="1088052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5EAC589-BEAC-49EF-930E-647CB31C3D76}"/>
              </a:ext>
            </a:extLst>
          </p:cNvPr>
          <p:cNvSpPr/>
          <p:nvPr/>
        </p:nvSpPr>
        <p:spPr>
          <a:xfrm>
            <a:off x="3839396" y="801386"/>
            <a:ext cx="41097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Logistic Map</a:t>
            </a:r>
            <a:endParaRPr lang="en-GB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99B196-0A07-4D1C-B4B0-6712E3C121D4}"/>
                  </a:ext>
                </a:extLst>
              </p:cNvPr>
              <p:cNvSpPr txBox="1"/>
              <p:nvPr/>
            </p:nvSpPr>
            <p:spPr>
              <a:xfrm>
                <a:off x="1101767" y="2569101"/>
                <a:ext cx="955343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99B196-0A07-4D1C-B4B0-6712E3C12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67" y="2569101"/>
                <a:ext cx="9553433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7F3164-E433-4D1C-80E9-F3D86534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030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B7D6B9-067F-46E4-B8B5-89A2079F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5" y="6123809"/>
            <a:ext cx="2247844" cy="46727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8B54E7-1DBA-4778-9224-7FB6992F4690}"/>
              </a:ext>
            </a:extLst>
          </p:cNvPr>
          <p:cNvCxnSpPr>
            <a:cxnSpLocks/>
          </p:cNvCxnSpPr>
          <p:nvPr/>
        </p:nvCxnSpPr>
        <p:spPr>
          <a:xfrm>
            <a:off x="612395" y="5924026"/>
            <a:ext cx="1088052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B16CD87-856C-43F1-A9C7-B62A2161C8F7}"/>
              </a:ext>
            </a:extLst>
          </p:cNvPr>
          <p:cNvSpPr txBox="1"/>
          <p:nvPr/>
        </p:nvSpPr>
        <p:spPr>
          <a:xfrm>
            <a:off x="612395" y="485775"/>
            <a:ext cx="11112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Twitter:    @stepsupportcam, @nrichmaths</a:t>
            </a:r>
          </a:p>
          <a:p>
            <a:endParaRPr lang="en-US" sz="1600" dirty="0"/>
          </a:p>
          <a:p>
            <a:endParaRPr lang="en-US" sz="2800" dirty="0"/>
          </a:p>
          <a:p>
            <a:endParaRPr lang="en-GB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E84594-14A6-41E8-ABCC-6349E414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54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B7D6B9-067F-46E4-B8B5-89A2079F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5" y="6123809"/>
            <a:ext cx="2247844" cy="46727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8B54E7-1DBA-4778-9224-7FB6992F4690}"/>
              </a:ext>
            </a:extLst>
          </p:cNvPr>
          <p:cNvCxnSpPr>
            <a:cxnSpLocks/>
          </p:cNvCxnSpPr>
          <p:nvPr/>
        </p:nvCxnSpPr>
        <p:spPr>
          <a:xfrm>
            <a:off x="612395" y="5924026"/>
            <a:ext cx="1088052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0CED0FC-9B4D-47D4-ABA1-4A3BEF4775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23889" r="37546" b="19847"/>
          <a:stretch/>
        </p:blipFill>
        <p:spPr>
          <a:xfrm rot="5400000">
            <a:off x="3463592" y="-994213"/>
            <a:ext cx="5264817" cy="84296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D05A0B-A85A-47AB-BD52-071CCD4A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B7D6B9-067F-46E4-B8B5-89A2079F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5" y="6123809"/>
            <a:ext cx="2247844" cy="46727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8B54E7-1DBA-4778-9224-7FB6992F4690}"/>
              </a:ext>
            </a:extLst>
          </p:cNvPr>
          <p:cNvCxnSpPr>
            <a:cxnSpLocks/>
          </p:cNvCxnSpPr>
          <p:nvPr/>
        </p:nvCxnSpPr>
        <p:spPr>
          <a:xfrm>
            <a:off x="612395" y="5924026"/>
            <a:ext cx="1088052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E04946-C66F-485A-99E3-7CB36A5055E9}"/>
                  </a:ext>
                </a:extLst>
              </p:cNvPr>
              <p:cNvSpPr txBox="1"/>
              <p:nvPr/>
            </p:nvSpPr>
            <p:spPr>
              <a:xfrm>
                <a:off x="2183641" y="971132"/>
                <a:ext cx="192433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E04946-C66F-485A-99E3-7CB36A505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641" y="971132"/>
                <a:ext cx="1924334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F5DDF3-B1B5-47EE-B97C-B6F1959BD9BC}"/>
                  </a:ext>
                </a:extLst>
              </p:cNvPr>
              <p:cNvSpPr txBox="1"/>
              <p:nvPr/>
            </p:nvSpPr>
            <p:spPr>
              <a:xfrm>
                <a:off x="4107975" y="1125021"/>
                <a:ext cx="657857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Number of </a:t>
                </a:r>
                <a:r>
                  <a:rPr lang="en-US" sz="4000" dirty="0" err="1"/>
                  <a:t>Quizzles</a:t>
                </a:r>
                <a:r>
                  <a:rPr lang="en-US" sz="4000" dirty="0"/>
                  <a:t> in year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/>
                    </m:sSub>
                  </m:oMath>
                </a14:m>
                <a:endParaRPr lang="en-GB" sz="4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F5DDF3-B1B5-47EE-B97C-B6F1959BD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975" y="1125021"/>
                <a:ext cx="6578578" cy="769441"/>
              </a:xfrm>
              <a:prstGeom prst="rect">
                <a:avLst/>
              </a:prstGeom>
              <a:blipFill>
                <a:blip r:embed="rId5"/>
                <a:stretch>
                  <a:fillRect l="-3336" t="-6349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D93E312-C3A4-4D27-B124-43848AAFCA95}"/>
                  </a:ext>
                </a:extLst>
              </p:cNvPr>
              <p:cNvSpPr/>
              <p:nvPr/>
            </p:nvSpPr>
            <p:spPr>
              <a:xfrm>
                <a:off x="2151754" y="1986796"/>
                <a:ext cx="198278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D93E312-C3A4-4D27-B124-43848AAFC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754" y="1986796"/>
                <a:ext cx="1982787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1EE0CDE-2EE0-4C09-867B-2BD5D8E7C0D2}"/>
              </a:ext>
            </a:extLst>
          </p:cNvPr>
          <p:cNvSpPr txBox="1"/>
          <p:nvPr/>
        </p:nvSpPr>
        <p:spPr>
          <a:xfrm>
            <a:off x="4164839" y="2191821"/>
            <a:ext cx="641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Starting number of </a:t>
            </a:r>
            <a:r>
              <a:rPr lang="en-US" sz="4000" dirty="0" err="1"/>
              <a:t>Quizzles</a:t>
            </a:r>
            <a:endParaRPr lang="en-GB" sz="4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ED7D567-60CB-4DDD-BD68-38FCDA9A2AAE}"/>
                  </a:ext>
                </a:extLst>
              </p:cNvPr>
              <p:cNvSpPr/>
              <p:nvPr/>
            </p:nvSpPr>
            <p:spPr>
              <a:xfrm>
                <a:off x="3663833" y="3165130"/>
                <a:ext cx="4513543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ED7D567-60CB-4DDD-BD68-38FCDA9A2A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833" y="3165130"/>
                <a:ext cx="4513543" cy="1107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CAD6F-40A4-4BED-9EEE-2E61CD48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21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B7D6B9-067F-46E4-B8B5-89A2079F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5" y="6123809"/>
            <a:ext cx="2247844" cy="46727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8B54E7-1DBA-4778-9224-7FB6992F4690}"/>
              </a:ext>
            </a:extLst>
          </p:cNvPr>
          <p:cNvCxnSpPr>
            <a:cxnSpLocks/>
          </p:cNvCxnSpPr>
          <p:nvPr/>
        </p:nvCxnSpPr>
        <p:spPr>
          <a:xfrm>
            <a:off x="612395" y="5924026"/>
            <a:ext cx="1088052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F5DDF3-B1B5-47EE-B97C-B6F1959BD9BC}"/>
                  </a:ext>
                </a:extLst>
              </p:cNvPr>
              <p:cNvSpPr txBox="1"/>
              <p:nvPr/>
            </p:nvSpPr>
            <p:spPr>
              <a:xfrm>
                <a:off x="1172509" y="2647683"/>
                <a:ext cx="9307921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What happens to the number of </a:t>
                </a:r>
                <a:r>
                  <a:rPr lang="en-US" sz="4000" dirty="0" err="1"/>
                  <a:t>Quizzles</a:t>
                </a:r>
                <a:r>
                  <a:rPr lang="en-US" sz="4000" dirty="0"/>
                  <a:t> if: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4400" i="1" dirty="0">
                  <a:latin typeface="Cambria Math" panose="02040503050406030204" pitchFamily="18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sz="4400" b="0" i="1" dirty="0">
                  <a:latin typeface="Cambria Math" panose="02040503050406030204" pitchFamily="18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4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F5DDF3-B1B5-47EE-B97C-B6F1959BD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509" y="2647683"/>
                <a:ext cx="9307921" cy="2739211"/>
              </a:xfrm>
              <a:prstGeom prst="rect">
                <a:avLst/>
              </a:prstGeom>
              <a:blipFill>
                <a:blip r:embed="rId3"/>
                <a:stretch>
                  <a:fillRect l="-2292" t="-4000" r="-5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D93E312-C3A4-4D27-B124-43848AAFCA95}"/>
                  </a:ext>
                </a:extLst>
              </p:cNvPr>
              <p:cNvSpPr/>
              <p:nvPr/>
            </p:nvSpPr>
            <p:spPr>
              <a:xfrm>
                <a:off x="3560899" y="332506"/>
                <a:ext cx="383316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=1000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D93E312-C3A4-4D27-B124-43848AAFC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899" y="332506"/>
                <a:ext cx="3833165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ED7D567-60CB-4DDD-BD68-38FCDA9A2AAE}"/>
                  </a:ext>
                </a:extLst>
              </p:cNvPr>
              <p:cNvSpPr/>
              <p:nvPr/>
            </p:nvSpPr>
            <p:spPr>
              <a:xfrm>
                <a:off x="2561862" y="1238755"/>
                <a:ext cx="4513543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ED7D567-60CB-4DDD-BD68-38FCDA9A2A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862" y="1238755"/>
                <a:ext cx="4513543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473E84-B77F-4B65-8B03-C14C8BC5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97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B7D6B9-067F-46E4-B8B5-89A2079F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5" y="6123809"/>
            <a:ext cx="2247844" cy="46727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8B54E7-1DBA-4778-9224-7FB6992F4690}"/>
              </a:ext>
            </a:extLst>
          </p:cNvPr>
          <p:cNvCxnSpPr>
            <a:cxnSpLocks/>
          </p:cNvCxnSpPr>
          <p:nvPr/>
        </p:nvCxnSpPr>
        <p:spPr>
          <a:xfrm>
            <a:off x="612395" y="5924026"/>
            <a:ext cx="1088052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2DA7E8-B620-4393-800F-50931873EF00}"/>
                  </a:ext>
                </a:extLst>
              </p:cNvPr>
              <p:cNvSpPr txBox="1"/>
              <p:nvPr/>
            </p:nvSpPr>
            <p:spPr>
              <a:xfrm>
                <a:off x="603394" y="728594"/>
                <a:ext cx="1924334" cy="1015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2DA7E8-B620-4393-800F-50931873E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94" y="728594"/>
                <a:ext cx="1924334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0BD3AE-5DDC-42A3-ABF2-FE90593C9CE9}"/>
                  </a:ext>
                </a:extLst>
              </p:cNvPr>
              <p:cNvSpPr txBox="1"/>
              <p:nvPr/>
            </p:nvSpPr>
            <p:spPr>
              <a:xfrm>
                <a:off x="2377440" y="766586"/>
                <a:ext cx="570253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The proportion of the maximum possible number of </a:t>
                </a:r>
                <a:r>
                  <a:rPr lang="en-US" sz="4000" dirty="0" err="1"/>
                  <a:t>Quizzles</a:t>
                </a:r>
                <a:r>
                  <a:rPr lang="en-US" sz="4000" dirty="0"/>
                  <a:t> that there are in year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4000" i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0BD3AE-5DDC-42A3-ABF2-FE90593C9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40" y="766586"/>
                <a:ext cx="5702531" cy="2554545"/>
              </a:xfrm>
              <a:prstGeom prst="rect">
                <a:avLst/>
              </a:prstGeom>
              <a:blipFill>
                <a:blip r:embed="rId4"/>
                <a:stretch>
                  <a:fillRect t="-4296" r="-749" b="-9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C0E52F-246F-4B72-B49C-460402AC0D2B}"/>
                  </a:ext>
                </a:extLst>
              </p:cNvPr>
              <p:cNvSpPr txBox="1"/>
              <p:nvPr/>
            </p:nvSpPr>
            <p:spPr>
              <a:xfrm>
                <a:off x="935905" y="3831918"/>
                <a:ext cx="980488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(For example,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sz="4000" dirty="0"/>
                  <a:t> means that in year 3 the population of </a:t>
                </a:r>
                <a:r>
                  <a:rPr lang="en-US" sz="4000" dirty="0" err="1"/>
                  <a:t>Quizzles</a:t>
                </a:r>
                <a:r>
                  <a:rPr lang="en-GB" sz="4000" dirty="0"/>
                  <a:t> is half of the maximum possible population)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C0E52F-246F-4B72-B49C-460402AC0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05" y="3831918"/>
                <a:ext cx="9804883" cy="1938992"/>
              </a:xfrm>
              <a:prstGeom prst="rect">
                <a:avLst/>
              </a:prstGeom>
              <a:blipFill>
                <a:blip r:embed="rId5"/>
                <a:stretch>
                  <a:fillRect t="-5660" r="-560" b="-12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A5D96-F256-444B-A08C-5EC2C156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25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B7D6B9-067F-46E4-B8B5-89A2079F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5" y="6123809"/>
            <a:ext cx="2247844" cy="46727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8B54E7-1DBA-4778-9224-7FB6992F4690}"/>
              </a:ext>
            </a:extLst>
          </p:cNvPr>
          <p:cNvCxnSpPr>
            <a:cxnSpLocks/>
          </p:cNvCxnSpPr>
          <p:nvPr/>
        </p:nvCxnSpPr>
        <p:spPr>
          <a:xfrm>
            <a:off x="612395" y="5924026"/>
            <a:ext cx="1088052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E52BBF9-2F33-4F24-8951-F544FCA8DDA6}"/>
              </a:ext>
            </a:extLst>
          </p:cNvPr>
          <p:cNvSpPr/>
          <p:nvPr/>
        </p:nvSpPr>
        <p:spPr>
          <a:xfrm>
            <a:off x="5412383" y="3244334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2468F9-5FC3-4942-80B5-50EC534C1218}"/>
                  </a:ext>
                </a:extLst>
              </p:cNvPr>
              <p:cNvSpPr/>
              <p:nvPr/>
            </p:nvSpPr>
            <p:spPr>
              <a:xfrm>
                <a:off x="2358744" y="1766419"/>
                <a:ext cx="695062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2468F9-5FC3-4942-80B5-50EC534C12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44" y="1766419"/>
                <a:ext cx="6950621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13F4F3-8561-4CA2-B107-E28E5BC3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50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B7D6B9-067F-46E4-B8B5-89A2079F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5" y="6123809"/>
            <a:ext cx="2247844" cy="46727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8B54E7-1DBA-4778-9224-7FB6992F4690}"/>
              </a:ext>
            </a:extLst>
          </p:cNvPr>
          <p:cNvCxnSpPr>
            <a:cxnSpLocks/>
          </p:cNvCxnSpPr>
          <p:nvPr/>
        </p:nvCxnSpPr>
        <p:spPr>
          <a:xfrm>
            <a:off x="612395" y="5924026"/>
            <a:ext cx="1088052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0262152-3006-4D93-8256-38409EC72F88}"/>
                  </a:ext>
                </a:extLst>
              </p:cNvPr>
              <p:cNvSpPr/>
              <p:nvPr/>
            </p:nvSpPr>
            <p:spPr>
              <a:xfrm>
                <a:off x="2121911" y="801386"/>
                <a:ext cx="692965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0262152-3006-4D93-8256-38409EC72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911" y="801386"/>
                <a:ext cx="6929654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722F89-36AA-4C83-AC11-2FBB20F01393}"/>
                  </a:ext>
                </a:extLst>
              </p:cNvPr>
              <p:cNvSpPr txBox="1"/>
              <p:nvPr/>
            </p:nvSpPr>
            <p:spPr>
              <a:xfrm>
                <a:off x="1736317" y="2678283"/>
                <a:ext cx="9553433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GB" sz="4400" dirty="0"/>
                  <a:t>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4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4400" dirty="0"/>
                  <a:t>?</a:t>
                </a:r>
              </a:p>
              <a:p>
                <a:r>
                  <a:rPr lang="en-GB" sz="4400" dirty="0"/>
                  <a:t>What happens as the years increase?</a:t>
                </a:r>
              </a:p>
              <a:p>
                <a:r>
                  <a:rPr lang="en-GB" sz="4400" dirty="0"/>
                  <a:t>What if you started with a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4400" dirty="0"/>
                  <a:t>?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722F89-36AA-4C83-AC11-2FBB20F01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317" y="2678283"/>
                <a:ext cx="9553433" cy="2123658"/>
              </a:xfrm>
              <a:prstGeom prst="rect">
                <a:avLst/>
              </a:prstGeom>
              <a:blipFill>
                <a:blip r:embed="rId5"/>
                <a:stretch>
                  <a:fillRect l="-2616" t="-5731" b="-12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3E9A8-9B0E-4CDD-AA72-270ACCB5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24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B7D6B9-067F-46E4-B8B5-89A2079F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5" y="6123809"/>
            <a:ext cx="2247844" cy="46727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8B54E7-1DBA-4778-9224-7FB6992F4690}"/>
              </a:ext>
            </a:extLst>
          </p:cNvPr>
          <p:cNvCxnSpPr>
            <a:cxnSpLocks/>
          </p:cNvCxnSpPr>
          <p:nvPr/>
        </p:nvCxnSpPr>
        <p:spPr>
          <a:xfrm>
            <a:off x="612395" y="5924026"/>
            <a:ext cx="1088052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19D5642-7A2B-4555-86BF-59236C0999F9}"/>
              </a:ext>
            </a:extLst>
          </p:cNvPr>
          <p:cNvSpPr txBox="1"/>
          <p:nvPr/>
        </p:nvSpPr>
        <p:spPr>
          <a:xfrm>
            <a:off x="593533" y="548973"/>
            <a:ext cx="1088052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3400" dirty="0"/>
              <a:t>Can you find a parameter (</a:t>
            </a:r>
            <a:r>
              <a:rPr lang="en-US" sz="3400" i="1" dirty="0"/>
              <a:t>k</a:t>
            </a:r>
            <a:r>
              <a:rPr lang="en-US" sz="3400" dirty="0"/>
              <a:t> value) where the population dies out?  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3400" dirty="0"/>
              <a:t>Can you find a parameter so that the population settles to a non-zero constant value (which is not 0.5)?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3400" dirty="0"/>
              <a:t>Can you find a parameter so that the population eventually oscillates between two values?  Or eventually cycles between three or four values?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3400" dirty="0"/>
              <a:t>Why have we chosen 0 and 4 as limits for the </a:t>
            </a:r>
            <a:r>
              <a:rPr lang="en-US" sz="3400" i="1" dirty="0"/>
              <a:t>k</a:t>
            </a:r>
            <a:r>
              <a:rPr lang="en-US" sz="3400" dirty="0"/>
              <a:t> slider?</a:t>
            </a:r>
            <a:endParaRPr lang="en-GB" sz="3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FFC3DA-A838-48EB-A4E4-EB0DC954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49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B7D6B9-067F-46E4-B8B5-89A2079F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5" y="6123809"/>
            <a:ext cx="2247844" cy="46727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8B54E7-1DBA-4778-9224-7FB6992F4690}"/>
              </a:ext>
            </a:extLst>
          </p:cNvPr>
          <p:cNvCxnSpPr>
            <a:cxnSpLocks/>
          </p:cNvCxnSpPr>
          <p:nvPr/>
        </p:nvCxnSpPr>
        <p:spPr>
          <a:xfrm>
            <a:off x="612395" y="5924026"/>
            <a:ext cx="1088052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EAC589-BEAC-49EF-930E-647CB31C3D76}"/>
                  </a:ext>
                </a:extLst>
              </p:cNvPr>
              <p:cNvSpPr/>
              <p:nvPr/>
            </p:nvSpPr>
            <p:spPr>
              <a:xfrm>
                <a:off x="2121911" y="801386"/>
                <a:ext cx="751314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1.5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EAC589-BEAC-49EF-930E-647CB31C3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911" y="801386"/>
                <a:ext cx="7513147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99B196-0A07-4D1C-B4B0-6712E3C121D4}"/>
                  </a:ext>
                </a:extLst>
              </p:cNvPr>
              <p:cNvSpPr txBox="1"/>
              <p:nvPr/>
            </p:nvSpPr>
            <p:spPr>
              <a:xfrm>
                <a:off x="1101767" y="2569101"/>
                <a:ext cx="955343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0.6</m:t>
                      </m:r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0.8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99B196-0A07-4D1C-B4B0-6712E3C12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67" y="2569101"/>
                <a:ext cx="9553433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1253A0-40CB-4A76-9730-E3ED6D23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CA10-0736-4705-B4B6-58C4F1A596C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51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Mareli Augustyn</dc:creator>
  <cp:lastModifiedBy>Claire Metcalfe</cp:lastModifiedBy>
  <cp:revision>46</cp:revision>
  <dcterms:created xsi:type="dcterms:W3CDTF">2021-01-25T11:45:35Z</dcterms:created>
  <dcterms:modified xsi:type="dcterms:W3CDTF">2022-04-01T10:38:41Z</dcterms:modified>
</cp:coreProperties>
</file>