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76" r:id="rId5"/>
    <p:sldId id="284" r:id="rId6"/>
    <p:sldId id="285" r:id="rId7"/>
    <p:sldId id="287" r:id="rId8"/>
    <p:sldId id="269" r:id="rId9"/>
    <p:sldId id="282" r:id="rId10"/>
    <p:sldId id="283" r:id="rId11"/>
    <p:sldId id="271" r:id="rId12"/>
    <p:sldId id="268" r:id="rId13"/>
    <p:sldId id="288" r:id="rId14"/>
    <p:sldId id="290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148744"/>
    <a:srgbClr val="FF0000"/>
    <a:srgbClr val="FFFF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31D2-2C90-4F30-B919-7E4B9C28A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8A909-4D8A-40AF-B383-658C8F3AB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5027-71AD-4113-A197-9263EDC3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ED45A-83DB-47BC-B695-AE1CCD25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D6FB6-6A27-4B48-BBD9-F7DBC48D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2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9F8C-58BC-4F7B-BD0F-D71F922B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DD8BD-C358-4481-B089-32910372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E660-34D7-4585-9E90-491494E2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5E4E6-A917-4F97-976B-A4C59C10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1454-18D4-465E-98FB-0F781BCB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4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9D919-48C2-482C-ADF1-9B39E1F82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1A843-FB23-4708-82CF-710BB11C1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953D-7012-4F58-92EB-D90FDE18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CD1FB-7CD0-47ED-8C48-BA55D9AB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64328-3162-4223-A02B-3AC8D55B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9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4B3C-F374-4E44-AC2F-A31C8D9B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2A02-063F-451F-A3F7-14E386348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35260-EFD9-4C8A-9A2C-10494EDB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EC60-9428-4ED8-8E1E-803EC78E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21A7-69D5-4EFB-A1E2-C5CAA5BB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2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012E-E0C5-4A5A-B3FD-F2369881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5FE8F-414D-46DF-9B55-5ED377450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0FEE1-1BD2-439B-B3ED-EF7817E8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EF6D-134C-4C42-AC0F-789F4F11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D7D6-40F8-4468-A4E5-576CCA18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2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5BD1-0B70-47BF-B7EE-FDB5D347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518C-79C1-455E-88FA-5E79C5035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B120-F984-469D-8F31-C1E660679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33B18-FB5F-4A14-AFC9-49394320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03C49-609F-4A66-9F33-0A7560E9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CF94-591F-434F-90CD-A39F3C41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B81D-3C9D-4A3B-985C-6F8382EF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F81C2-25E3-4A50-8D7F-CAF9CE81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C69D3-4379-4B42-B309-988A59D7E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68C3D-DAE7-4087-8A1D-657B1F195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1604F-CC8E-4ADF-8C05-C80B06398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1AB3A-93BF-4C40-8110-D57FD95E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51657-089A-4B71-A6AC-71CC70CC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426A5-1C8B-4EE2-A0FB-BA799F04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2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7311-AC9A-46E8-AAC5-8B0491D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74359-23F3-4F03-9DCC-DFC2F30D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CEEA3-8573-4612-BBCE-2727D610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0E40A-6B03-4E09-969A-176DBD4E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E6D14-18A7-4143-A768-FBB465CE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12600-C291-4D17-946F-CFEBC433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C2749-9DD9-4194-963B-AAA7FD5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9524-A657-407D-9704-6F6F56E9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6806-D6AE-490D-8A57-51623F45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570A7-51FD-4CA9-BEC3-FDE2CB4A7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BBAB5-3C24-4535-98A3-A57FFA63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5B94E-F6CE-412D-B278-9BCFF8C6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9405F-0C58-42D2-8312-D7B227B4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8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BD11-EF3B-4CF1-96DD-429E9C46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6FA9C-94EF-4C89-9459-FDB4B6683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45539-8E29-4BF6-8621-B81A20454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049C-CEA1-4858-918B-7CE4F98A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82A1-6AA4-4059-9593-7B0BB3C9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1A043-FC0B-4D2C-95B0-73F15117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3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F3222-A29F-456A-8423-61B3FF44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F50A-4F8D-450E-91E4-E1CF3DE0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E420-F092-4740-9BCF-F158103E2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1FD-B757-4E12-8089-260DC727A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6C80-4FCE-4212-B4C8-0200F914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6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slide" Target="slide1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tm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39.tmp"/><Relationship Id="rId7" Type="http://schemas.openxmlformats.org/officeDocument/2006/relationships/image" Target="../media/image41.tmp"/><Relationship Id="rId2" Type="http://schemas.openxmlformats.org/officeDocument/2006/relationships/hyperlink" Target="https://www.lshtm.ac.uk/research/research-action/covid-1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.org/juniper/" TargetMode="External"/><Relationship Id="rId5" Type="http://schemas.openxmlformats.org/officeDocument/2006/relationships/image" Target="../media/image40.tmp"/><Relationship Id="rId4" Type="http://schemas.openxmlformats.org/officeDocument/2006/relationships/hyperlink" Target="https://cmmid.github.io/topics/covid1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26" Type="http://schemas.openxmlformats.org/officeDocument/2006/relationships/image" Target="../media/image24.png"/><Relationship Id="rId3" Type="http://schemas.openxmlformats.org/officeDocument/2006/relationships/image" Target="../media/image15.png"/><Relationship Id="rId21" Type="http://schemas.openxmlformats.org/officeDocument/2006/relationships/image" Target="../media/image7.svg"/><Relationship Id="rId17" Type="http://schemas.openxmlformats.org/officeDocument/2006/relationships/image" Target="../media/image19.png"/><Relationship Id="rId25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.png"/><Relationship Id="rId24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image" Target="../media/image5.svg"/><Relationship Id="rId14" Type="http://schemas.openxmlformats.org/officeDocument/2006/relationships/image" Target="../media/image20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openxmlformats.org/officeDocument/2006/relationships/image" Target="../media/image26.png"/><Relationship Id="rId7" Type="http://schemas.openxmlformats.org/officeDocument/2006/relationships/image" Target="../media/image5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5.svg"/><Relationship Id="rId12" Type="http://schemas.openxmlformats.org/officeDocument/2006/relationships/image" Target="../media/image13.png"/><Relationship Id="rId17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300.png"/><Relationship Id="rId10" Type="http://schemas.openxmlformats.org/officeDocument/2006/relationships/image" Target="../media/image290.png"/><Relationship Id="rId19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7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www.numberphile.com/videos/the-coronavirus-cur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9.tmp"/><Relationship Id="rId4" Type="http://schemas.openxmlformats.org/officeDocument/2006/relationships/hyperlink" Target="https://www.geogebra.org/m/utbemrc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O Alert: Coronavirus Update for Ophthalmologists – Eyewire News">
            <a:extLst>
              <a:ext uri="{FF2B5EF4-FFF2-40B4-BE49-F238E27FC236}">
                <a16:creationId xmlns:a16="http://schemas.microsoft.com/office/drawing/2014/main" id="{69659927-9CF2-4F55-B9F1-90FC5BDB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607"/>
            <a:ext cx="12192000" cy="56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1CBBD0-A49C-4036-B317-DAF0FCF74D55}"/>
              </a:ext>
            </a:extLst>
          </p:cNvPr>
          <p:cNvSpPr/>
          <p:nvPr/>
        </p:nvSpPr>
        <p:spPr>
          <a:xfrm>
            <a:off x="827449" y="139075"/>
            <a:ext cx="105371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C00000"/>
                </a:solidFill>
              </a:rPr>
              <a:t>Mathematical Modelling and </a:t>
            </a:r>
            <a:endParaRPr lang="en-US" sz="66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60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177B3D-C0F7-43A3-9B1E-4B26235A1B75}"/>
              </a:ext>
            </a:extLst>
          </p:cNvPr>
          <p:cNvSpPr/>
          <p:nvPr/>
        </p:nvSpPr>
        <p:spPr>
          <a:xfrm>
            <a:off x="2233248" y="621135"/>
            <a:ext cx="6705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cap="none" spc="0" dirty="0">
                <a:ln/>
                <a:solidFill>
                  <a:srgbClr val="0070C0"/>
                </a:solidFill>
                <a:effectLst/>
              </a:rPr>
              <a:t>Independent tasks</a:t>
            </a:r>
            <a:endParaRPr lang="en-US" sz="32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2B9B0-59A3-4111-82CF-D64B4076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1" y="267873"/>
            <a:ext cx="1445372" cy="1477926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4EE6DBE8-8108-4BA2-8E3B-E5A628862F6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1229361" y="1973688"/>
            <a:ext cx="2705099" cy="2105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 descr="WHO EMRO | COVID-19 questions and answers | COVID-19 | Health topics">
            <a:hlinkClick r:id="rId5" action="ppaction://hlinksldjump"/>
            <a:extLst>
              <a:ext uri="{FF2B5EF4-FFF2-40B4-BE49-F238E27FC236}">
                <a16:creationId xmlns:a16="http://schemas.microsoft.com/office/drawing/2014/main" id="{65144E06-526D-4F14-A653-EAC1C8C1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973688"/>
            <a:ext cx="2705099" cy="2105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A5C48F53-44D5-4C17-92DD-40ABA1CD147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57539" y="1973688"/>
            <a:ext cx="2880359" cy="2105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726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318962-92FB-464C-A59E-A1450C800ECE}"/>
                  </a:ext>
                </a:extLst>
              </p:cNvPr>
              <p:cNvSpPr/>
              <p:nvPr/>
            </p:nvSpPr>
            <p:spPr>
              <a:xfrm>
                <a:off x="1471986" y="404532"/>
                <a:ext cx="10006792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GB" sz="3600" b="1" cap="none" spc="0" dirty="0">
                    <a:ln/>
                    <a:solidFill>
                      <a:srgbClr val="0070C0"/>
                    </a:solidFill>
                    <a:effectLst/>
                  </a:rPr>
                  <a:t>The  </a:t>
                </a:r>
                <a14:m>
                  <m:oMath xmlns:m="http://schemas.openxmlformats.org/officeDocument/2006/math"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3600" b="1" cap="none" spc="0" dirty="0">
                    <a:ln/>
                    <a:solidFill>
                      <a:srgbClr val="0070C0"/>
                    </a:solidFill>
                    <a:effectLst/>
                  </a:rPr>
                  <a:t>  compartmental model</a:t>
                </a:r>
                <a:endParaRPr lang="en-US" sz="3600" b="1" cap="none" spc="0" dirty="0">
                  <a:ln/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318962-92FB-464C-A59E-A1450C800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6" y="404532"/>
                <a:ext cx="1000679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WHO EMRO | COVID-19 questions and answers | COVID-19 | Health topics">
            <a:extLst>
              <a:ext uri="{FF2B5EF4-FFF2-40B4-BE49-F238E27FC236}">
                <a16:creationId xmlns:a16="http://schemas.microsoft.com/office/drawing/2014/main" id="{9DCD8989-56C2-45F4-83F5-BD0F4FA3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372"/>
            <a:ext cx="12192000" cy="57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5BADB-5063-46EA-8AEE-A8FFE59F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4" y="99187"/>
            <a:ext cx="1217986" cy="1245419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2003FA9F-ECB9-4FE6-AB27-D387B88AA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2439373"/>
            <a:ext cx="10593187" cy="21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D950F7-E426-432A-AEB4-5BEA1D9E3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219200"/>
            <a:ext cx="12191999" cy="563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2B9B0-59A3-4111-82CF-D64B4076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38100"/>
            <a:ext cx="1076264" cy="11005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791594-451B-4992-81E9-7F3BCFB97A1B}"/>
              </a:ext>
            </a:extLst>
          </p:cNvPr>
          <p:cNvSpPr/>
          <p:nvPr/>
        </p:nvSpPr>
        <p:spPr>
          <a:xfrm>
            <a:off x="1109337" y="265186"/>
            <a:ext cx="10006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 cap="none" spc="0" dirty="0">
                <a:ln/>
                <a:solidFill>
                  <a:srgbClr val="0070C0"/>
                </a:solidFill>
                <a:effectLst/>
              </a:rPr>
              <a:t>Discuss: transmission &amp; recovery rates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58E2D41-DE51-4D36-A1B1-92047612A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3" y="2104945"/>
            <a:ext cx="11125473" cy="32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F7C4212-73D1-4E99-9FC9-103D231891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0" y="1595119"/>
            <a:ext cx="12192000" cy="5262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2B9B0-59A3-4111-82CF-D64B4076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38100"/>
            <a:ext cx="1076264" cy="1100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791594-451B-4992-81E9-7F3BCFB97A1B}"/>
                  </a:ext>
                </a:extLst>
              </p:cNvPr>
              <p:cNvSpPr/>
              <p:nvPr/>
            </p:nvSpPr>
            <p:spPr>
              <a:xfrm>
                <a:off x="1007737" y="54338"/>
                <a:ext cx="1000679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GB" sz="3000" b="1" dirty="0">
                    <a:ln/>
                    <a:solidFill>
                      <a:srgbClr val="0070C0"/>
                    </a:solidFill>
                  </a:rPr>
                  <a:t>Explore: use values for </a:t>
                </a:r>
                <a14:m>
                  <m:oMath xmlns:m="http://schemas.openxmlformats.org/officeDocument/2006/math">
                    <m:r>
                      <a:rPr lang="en-GB" sz="3000" b="1" i="1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000" b="1" cap="none" spc="0" dirty="0">
                    <a:ln/>
                    <a:solidFill>
                      <a:srgbClr val="0070C0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0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000" b="1" cap="none" spc="0" dirty="0">
                    <a:ln/>
                    <a:solidFill>
                      <a:srgbClr val="0070C0"/>
                    </a:solidFill>
                    <a:effectLst/>
                  </a:rPr>
                  <a:t> to form differential equations for a disease.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791594-451B-4992-81E9-7F3BCFB97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37" y="54338"/>
                <a:ext cx="1000679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781C79-A146-4CDA-93AB-D919518998B9}"/>
                  </a:ext>
                </a:extLst>
              </p:cNvPr>
              <p:cNvSpPr txBox="1"/>
              <p:nvPr/>
            </p:nvSpPr>
            <p:spPr>
              <a:xfrm>
                <a:off x="3224173" y="647285"/>
                <a:ext cx="7118668" cy="667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𝒅𝒔</m:t>
                        </m:r>
                      </m:num>
                      <m:den>
                        <m: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den>
                    </m:f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𝒂𝒔𝒊</m:t>
                    </m:r>
                  </m:oMath>
                </a14:m>
                <a:r>
                  <a:rPr lang="en-GB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𝒅𝒊</m:t>
                        </m:r>
                      </m:num>
                      <m:den>
                        <m: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den>
                    </m:f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𝒂𝒔𝒊</m:t>
                    </m:r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𝒃𝒊</m:t>
                    </m:r>
                  </m:oMath>
                </a14:m>
                <a:r>
                  <a:rPr lang="en-GB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𝒅𝒓</m:t>
                        </m:r>
                      </m:num>
                      <m:den>
                        <m:r>
                          <a:rPr lang="en-GB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den>
                    </m:f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𝒃𝒊</m:t>
                    </m:r>
                  </m:oMath>
                </a14:m>
                <a:endParaRPr lang="en-GB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781C79-A146-4CDA-93AB-D91951899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73" y="647285"/>
                <a:ext cx="7118668" cy="667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0406F8-3567-41B6-88CD-7CEA0F5F09C9}"/>
                  </a:ext>
                </a:extLst>
              </p:cNvPr>
              <p:cNvSpPr txBox="1"/>
              <p:nvPr/>
            </p:nvSpPr>
            <p:spPr>
              <a:xfrm>
                <a:off x="97592" y="1684403"/>
                <a:ext cx="119968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en-GB" sz="2000" dirty="0"/>
                  <a:t>Use the </a:t>
                </a:r>
                <a:r>
                  <a:rPr lang="en-GB" sz="2000" dirty="0" err="1"/>
                  <a:t>geogebra</a:t>
                </a:r>
                <a:r>
                  <a:rPr lang="en-GB" sz="2000" dirty="0"/>
                  <a:t> file to produce curves for your equations. Note that in this file the size of the population is given by the variable, N. Use N=100 so that the vertical axis can be interpreted using percentages of the population. 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is the value for those who are initially infected. </a:t>
                </a:r>
              </a:p>
              <a:p>
                <a:r>
                  <a:rPr lang="en-GB" sz="2000" dirty="0"/>
                  <a:t>       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/>
                  <a:t> to see the disease spread when 1% of the population are initially infected.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0406F8-3567-41B6-88CD-7CEA0F5F0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" y="1684403"/>
                <a:ext cx="11996816" cy="1323439"/>
              </a:xfrm>
              <a:prstGeom prst="rect">
                <a:avLst/>
              </a:prstGeom>
              <a:blipFill>
                <a:blip r:embed="rId6"/>
                <a:stretch>
                  <a:fillRect l="-559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EE43FCB-6920-4C19-82D7-3E3247EAA34D}"/>
              </a:ext>
            </a:extLst>
          </p:cNvPr>
          <p:cNvSpPr txBox="1"/>
          <p:nvPr/>
        </p:nvSpPr>
        <p:spPr>
          <a:xfrm>
            <a:off x="97592" y="3236099"/>
            <a:ext cx="11098728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Use your curves to make observations such as:</a:t>
            </a:r>
          </a:p>
          <a:p>
            <a:pPr marL="800100" lvl="1" indent="-342900" algn="just">
              <a:lnSpc>
                <a:spcPct val="107000"/>
              </a:lnSpc>
              <a:buSzPts val="1200"/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maximum proportion of the population who are infected at one time.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it takes for the whole population to be infected.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2F66C-49FA-42A4-B4CC-017F0EB48A08}"/>
              </a:ext>
            </a:extLst>
          </p:cNvPr>
          <p:cNvSpPr txBox="1"/>
          <p:nvPr/>
        </p:nvSpPr>
        <p:spPr>
          <a:xfrm>
            <a:off x="178593" y="4546402"/>
            <a:ext cx="6253162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ompare the peak of the infective curve for different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rates.</a:t>
            </a: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2F4D5A2A-7DB5-421A-AA16-2E1CCD347D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83" y="4461069"/>
            <a:ext cx="5064324" cy="12400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376933-40B7-42E9-99B8-7A51FDCB3161}"/>
              </a:ext>
            </a:extLst>
          </p:cNvPr>
          <p:cNvSpPr txBox="1"/>
          <p:nvPr/>
        </p:nvSpPr>
        <p:spPr>
          <a:xfrm>
            <a:off x="178593" y="5795043"/>
            <a:ext cx="11527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arenR" startAt="4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intervention measures that could take place and give reasons why a community may want to 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flatten </a:t>
            </a:r>
          </a:p>
          <a:p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curve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reducing and delaying the peak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2198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2D5341-0B48-49B6-9DB4-2EE2A930E3B0}"/>
              </a:ext>
            </a:extLst>
          </p:cNvPr>
          <p:cNvSpPr/>
          <p:nvPr/>
        </p:nvSpPr>
        <p:spPr>
          <a:xfrm>
            <a:off x="4343400" y="2460962"/>
            <a:ext cx="75660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Ideas </a:t>
            </a:r>
            <a:r>
              <a:rPr lang="en-US" sz="6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explore further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A2563-85BA-4D9F-BE63-290E1EA5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243"/>
            <a:ext cx="4165936" cy="20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7162BCE-90EA-4DEF-8A21-459A0E463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925508"/>
            <a:ext cx="2358092" cy="13144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99EDB4-286B-4A90-BE77-13C9B702662D}"/>
              </a:ext>
            </a:extLst>
          </p:cNvPr>
          <p:cNvSpPr/>
          <p:nvPr/>
        </p:nvSpPr>
        <p:spPr>
          <a:xfrm>
            <a:off x="203118" y="244854"/>
            <a:ext cx="11588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 a look at how 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academic institutes have responded to COVID-19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95C8AD5-CC59-46B9-BECE-6B94C1F1B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9" y="1009650"/>
            <a:ext cx="5092782" cy="11461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FE3B-6CCB-44EE-B2F3-FFDC9E68DB65}"/>
              </a:ext>
            </a:extLst>
          </p:cNvPr>
          <p:cNvGrpSpPr/>
          <p:nvPr/>
        </p:nvGrpSpPr>
        <p:grpSpPr>
          <a:xfrm>
            <a:off x="8111191" y="1009650"/>
            <a:ext cx="3616407" cy="1033451"/>
            <a:chOff x="374568" y="5057754"/>
            <a:chExt cx="3616407" cy="1033451"/>
          </a:xfrm>
        </p:grpSpPr>
        <p:pic>
          <p:nvPicPr>
            <p:cNvPr id="8" name="Picture 7" descr="A picture containing text, clipart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88122F31-9A97-4020-BC56-6C9618AE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68" y="5057754"/>
              <a:ext cx="3616407" cy="7905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D6DFCE-6D59-4591-9890-42FC61CB8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68" y="5845118"/>
              <a:ext cx="3616407" cy="24608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A14F7DD-55F9-4B25-87E6-1E9E2B21F3FA}"/>
              </a:ext>
            </a:extLst>
          </p:cNvPr>
          <p:cNvSpPr/>
          <p:nvPr/>
        </p:nvSpPr>
        <p:spPr>
          <a:xfrm>
            <a:off x="199009" y="3136612"/>
            <a:ext cx="4476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 areas to investigate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B4ACF-B22A-4AE5-BC2C-57C3DCCB17B2}"/>
              </a:ext>
            </a:extLst>
          </p:cNvPr>
          <p:cNvSpPr txBox="1"/>
          <p:nvPr/>
        </p:nvSpPr>
        <p:spPr>
          <a:xfrm flipH="1">
            <a:off x="199009" y="3934370"/>
            <a:ext cx="11851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do tech giants use mobile phone data to monitor movement and R values?</a:t>
            </a:r>
          </a:p>
          <a:p>
            <a:endParaRPr lang="en-GB" sz="2800" dirty="0"/>
          </a:p>
          <a:p>
            <a:r>
              <a:rPr lang="en-GB" sz="2800" dirty="0"/>
              <a:t>How does the study of mathematical sociology help to understand social interactions and the spread of diseases? How far can we get with computer simulation and artificial intelligence?</a:t>
            </a:r>
          </a:p>
        </p:txBody>
      </p:sp>
    </p:spTree>
    <p:extLst>
      <p:ext uri="{BB962C8B-B14F-4D97-AF65-F5344CB8AC3E}">
        <p14:creationId xmlns:p14="http://schemas.microsoft.com/office/powerpoint/2010/main" val="24261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8077E-DE35-4C0C-B192-DBC3E7656798}"/>
              </a:ext>
            </a:extLst>
          </p:cNvPr>
          <p:cNvSpPr/>
          <p:nvPr/>
        </p:nvSpPr>
        <p:spPr>
          <a:xfrm>
            <a:off x="114300" y="59224"/>
            <a:ext cx="4148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Modelling assumptions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715E-A060-4BBB-85CF-F8A509D219DB}"/>
              </a:ext>
            </a:extLst>
          </p:cNvPr>
          <p:cNvSpPr txBox="1"/>
          <p:nvPr/>
        </p:nvSpPr>
        <p:spPr>
          <a:xfrm>
            <a:off x="114301" y="661358"/>
            <a:ext cx="511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In our final model, we consider a third compartment. 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This allows individuals to move out of the infectives group. 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C881C-F8A8-4201-82A8-6047F3C50F8D}"/>
              </a:ext>
            </a:extLst>
          </p:cNvPr>
          <p:cNvSpPr/>
          <p:nvPr/>
        </p:nvSpPr>
        <p:spPr>
          <a:xfrm rot="21336137">
            <a:off x="7230815" y="312498"/>
            <a:ext cx="3450725" cy="19931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i="1" dirty="0">
                <a:solidFill>
                  <a:schemeClr val="tx1"/>
                </a:solidFill>
              </a:rPr>
              <a:t>An individual is infectious for a fixed number of days.</a:t>
            </a:r>
          </a:p>
          <a:p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Model: the infectious period is </a:t>
            </a:r>
            <a:r>
              <a:rPr lang="en-GB" sz="2200" dirty="0">
                <a:solidFill>
                  <a:schemeClr val="tx1"/>
                </a:solidFill>
                <a:latin typeface="Bradley Hand ITC" panose="03070402050302030203" pitchFamily="66" charset="0"/>
              </a:rPr>
              <a:t>T</a:t>
            </a:r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days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72F800-1615-4ACB-A9FF-0366599EA1B3}"/>
              </a:ext>
            </a:extLst>
          </p:cNvPr>
          <p:cNvSpPr/>
          <p:nvPr/>
        </p:nvSpPr>
        <p:spPr>
          <a:xfrm rot="21333205">
            <a:off x="879605" y="3696179"/>
            <a:ext cx="3783555" cy="18086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Use a further compartment</a:t>
            </a:r>
          </a:p>
          <a:p>
            <a:endParaRPr lang="en-GB" sz="2200" dirty="0">
              <a:solidFill>
                <a:srgbClr val="0070C0"/>
              </a:solidFill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Consider how fast the group of infectives is growing.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A459D6-0F13-4C9B-998E-9CB3FAAD6DF4}"/>
                  </a:ext>
                </a:extLst>
              </p:cNvPr>
              <p:cNvSpPr/>
              <p:nvPr/>
            </p:nvSpPr>
            <p:spPr>
              <a:xfrm rot="555116">
                <a:off x="6712966" y="3417940"/>
                <a:ext cx="4428578" cy="2365122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A person can be removed from the group of infectives. </a:t>
                </a:r>
              </a:p>
              <a:p>
                <a:endParaRPr lang="en-GB" sz="2200" b="1" dirty="0">
                  <a:solidFill>
                    <a:schemeClr val="tx1"/>
                  </a:solidFill>
                </a:endParaRPr>
              </a:p>
              <a:p>
                <a:r>
                  <a:rPr lang="en-GB" sz="2200" b="1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Model: The recovery rate is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GB" sz="2200" i="1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 . </a:t>
                </a:r>
                <a:r>
                  <a:rPr lang="en-GB" sz="2200" b="1" i="1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Assume that the individuals do not return to the susceptible group.</a:t>
                </a:r>
                <a:endParaRPr lang="en-GB" sz="2200" i="1" dirty="0">
                  <a:solidFill>
                    <a:schemeClr val="tx1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A459D6-0F13-4C9B-998E-9CB3FAAD6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5116">
                <a:off x="6712966" y="3417940"/>
                <a:ext cx="4428578" cy="2365122"/>
              </a:xfrm>
              <a:prstGeom prst="rect">
                <a:avLst/>
              </a:prstGeom>
              <a:blipFill>
                <a:blip r:embed="rId2"/>
                <a:stretch>
                  <a:fillRect l="-1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6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extLst>
              <a:ext uri="{FF2B5EF4-FFF2-40B4-BE49-F238E27FC236}">
                <a16:creationId xmlns:a16="http://schemas.microsoft.com/office/drawing/2014/main" id="{188A6E26-C9DB-4AC2-A045-5F434C3AA292}"/>
              </a:ext>
            </a:extLst>
          </p:cNvPr>
          <p:cNvSpPr/>
          <p:nvPr/>
        </p:nvSpPr>
        <p:spPr>
          <a:xfrm>
            <a:off x="5218387" y="2486025"/>
            <a:ext cx="1836075" cy="159067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CBA51057-9B94-425D-B048-218C7390FBE9}"/>
              </a:ext>
            </a:extLst>
          </p:cNvPr>
          <p:cNvSpPr/>
          <p:nvPr/>
        </p:nvSpPr>
        <p:spPr>
          <a:xfrm>
            <a:off x="2037037" y="2486025"/>
            <a:ext cx="1836075" cy="159067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77B3D-C0F7-43A3-9B1E-4B26235A1B75}"/>
              </a:ext>
            </a:extLst>
          </p:cNvPr>
          <p:cNvSpPr/>
          <p:nvPr/>
        </p:nvSpPr>
        <p:spPr>
          <a:xfrm>
            <a:off x="1720239" y="1961972"/>
            <a:ext cx="25299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0070C0"/>
                </a:solidFill>
                <a:effectLst/>
              </a:rPr>
              <a:t>Susceptibles, S</a:t>
            </a:r>
            <a:endParaRPr lang="en-US" sz="3000" b="1" cap="none" spc="0" dirty="0">
              <a:ln/>
              <a:effectLst/>
            </a:endParaRPr>
          </a:p>
        </p:txBody>
      </p:sp>
      <p:pic>
        <p:nvPicPr>
          <p:cNvPr id="17" name="Graphic 16" descr="Worried face outline with solid fill">
            <a:extLst>
              <a:ext uri="{FF2B5EF4-FFF2-40B4-BE49-F238E27FC236}">
                <a16:creationId xmlns:a16="http://schemas.microsoft.com/office/drawing/2014/main" id="{7ECAD827-E682-43E5-84D6-6E306228B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7090" y="2803453"/>
            <a:ext cx="898668" cy="898668"/>
          </a:xfrm>
          <a:prstGeom prst="rect">
            <a:avLst/>
          </a:prstGeom>
        </p:spPr>
      </p:pic>
      <p:pic>
        <p:nvPicPr>
          <p:cNvPr id="19" name="Graphic 18" descr="Nervous face outline outline">
            <a:extLst>
              <a:ext uri="{FF2B5EF4-FFF2-40B4-BE49-F238E27FC236}">
                <a16:creationId xmlns:a16="http://schemas.microsoft.com/office/drawing/2014/main" id="{E7F25C42-5EE7-4E97-BDFD-037E9089C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5899" y="2829440"/>
            <a:ext cx="898669" cy="898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314F3-17A4-4DEC-B5DF-1EA032272B7D}"/>
                  </a:ext>
                </a:extLst>
              </p:cNvPr>
              <p:cNvSpPr txBox="1"/>
              <p:nvPr/>
            </p:nvSpPr>
            <p:spPr>
              <a:xfrm>
                <a:off x="1225644" y="1233459"/>
                <a:ext cx="52969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The whole population,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/>
                  <a:t>, is divided into: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314F3-17A4-4DEC-B5DF-1EA03227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44" y="1233459"/>
                <a:ext cx="5296963" cy="461665"/>
              </a:xfrm>
              <a:prstGeom prst="rect">
                <a:avLst/>
              </a:prstGeom>
              <a:blipFill>
                <a:blip r:embed="rId7"/>
                <a:stretch>
                  <a:fillRect l="-1726" t="-10526" r="-80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DF939CAC-991B-48D5-8228-5F5BBE5864A9}"/>
              </a:ext>
            </a:extLst>
          </p:cNvPr>
          <p:cNvSpPr/>
          <p:nvPr/>
        </p:nvSpPr>
        <p:spPr>
          <a:xfrm>
            <a:off x="1335738" y="329048"/>
            <a:ext cx="7045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/>
              </a:rPr>
              <a:t>An improved compartmental model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E37A0C-2034-4D24-8713-AADA9D788EB4}"/>
              </a:ext>
            </a:extLst>
          </p:cNvPr>
          <p:cNvSpPr/>
          <p:nvPr/>
        </p:nvSpPr>
        <p:spPr>
          <a:xfrm>
            <a:off x="5152384" y="1961972"/>
            <a:ext cx="20045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C00000"/>
                </a:solidFill>
                <a:effectLst/>
              </a:rPr>
              <a:t>Infectives, I</a:t>
            </a:r>
            <a:endParaRPr lang="en-US" sz="3000" b="1" cap="none" spc="0" dirty="0">
              <a:ln/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6CFFAB-E004-4D06-A69C-78229C278EB6}"/>
                  </a:ext>
                </a:extLst>
              </p:cNvPr>
              <p:cNvSpPr txBox="1"/>
              <p:nvPr/>
            </p:nvSpPr>
            <p:spPr>
              <a:xfrm>
                <a:off x="1225644" y="4630443"/>
                <a:ext cx="5216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Form an equation that links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6CFFAB-E004-4D06-A69C-78229C27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44" y="4630443"/>
                <a:ext cx="5216684" cy="461665"/>
              </a:xfrm>
              <a:prstGeom prst="rect">
                <a:avLst/>
              </a:prstGeom>
              <a:blipFill>
                <a:blip r:embed="rId8"/>
                <a:stretch>
                  <a:fillRect l="-175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AB88AD-F4A6-44D7-A817-54DC3DEAC59E}"/>
                  </a:ext>
                </a:extLst>
              </p:cNvPr>
              <p:cNvSpPr txBox="1"/>
              <p:nvPr/>
            </p:nvSpPr>
            <p:spPr>
              <a:xfrm>
                <a:off x="6585758" y="4676609"/>
                <a:ext cx="1937005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AB88AD-F4A6-44D7-A817-54DC3DEAC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58" y="4676609"/>
                <a:ext cx="1937005" cy="369332"/>
              </a:xfrm>
              <a:prstGeom prst="rect">
                <a:avLst/>
              </a:prstGeom>
              <a:blipFill>
                <a:blip r:embed="rId9"/>
                <a:stretch>
                  <a:fillRect l="-3145" r="-3459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C77515F-85E3-4CB0-9326-4B52729B9A3C}"/>
              </a:ext>
            </a:extLst>
          </p:cNvPr>
          <p:cNvSpPr txBox="1"/>
          <p:nvPr/>
        </p:nvSpPr>
        <p:spPr>
          <a:xfrm>
            <a:off x="1225644" y="5346912"/>
            <a:ext cx="39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 we can form the equation: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E9C5FB-A9C9-4D06-B5A0-B1A429F129F8}"/>
                  </a:ext>
                </a:extLst>
              </p:cNvPr>
              <p:cNvSpPr txBox="1"/>
              <p:nvPr/>
            </p:nvSpPr>
            <p:spPr>
              <a:xfrm>
                <a:off x="8298525" y="5674425"/>
                <a:ext cx="3804491" cy="10156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the </a:t>
                </a:r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proportion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of the population who are </a:t>
                </a:r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susceptible, 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  <a:p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infectives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</a:t>
                </a:r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removed.</a:t>
                </a:r>
                <a:endPara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E9C5FB-A9C9-4D06-B5A0-B1A429F1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525" y="5674425"/>
                <a:ext cx="3804491" cy="1015663"/>
              </a:xfrm>
              <a:prstGeom prst="rect">
                <a:avLst/>
              </a:prstGeom>
              <a:blipFill>
                <a:blip r:embed="rId10"/>
                <a:stretch>
                  <a:fillRect l="-1438" t="-2976" b="-9524"/>
                </a:stretch>
              </a:blipFill>
              <a:ln w="12700">
                <a:solidFill>
                  <a:schemeClr val="accent4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752A5D-D01E-4FBB-9E7A-D8417089964C}"/>
                  </a:ext>
                </a:extLst>
              </p:cNvPr>
              <p:cNvSpPr txBox="1"/>
              <p:nvPr/>
            </p:nvSpPr>
            <p:spPr>
              <a:xfrm>
                <a:off x="5431050" y="5304021"/>
                <a:ext cx="2123210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752A5D-D01E-4FBB-9E7A-D8417089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50" y="5304021"/>
                <a:ext cx="212321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exagon 15">
            <a:extLst>
              <a:ext uri="{FF2B5EF4-FFF2-40B4-BE49-F238E27FC236}">
                <a16:creationId xmlns:a16="http://schemas.microsoft.com/office/drawing/2014/main" id="{6AB0221E-C4E9-4D0A-A8EA-A58DA3B3F305}"/>
              </a:ext>
            </a:extLst>
          </p:cNvPr>
          <p:cNvSpPr/>
          <p:nvPr/>
        </p:nvSpPr>
        <p:spPr>
          <a:xfrm>
            <a:off x="8298525" y="2457450"/>
            <a:ext cx="1836075" cy="159067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7D0BAA-6DC0-46CB-ABDB-C3C5FD83EFB9}"/>
              </a:ext>
            </a:extLst>
          </p:cNvPr>
          <p:cNvSpPr/>
          <p:nvPr/>
        </p:nvSpPr>
        <p:spPr>
          <a:xfrm>
            <a:off x="8171629" y="1908586"/>
            <a:ext cx="2089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00B050"/>
                </a:solidFill>
                <a:effectLst/>
              </a:rPr>
              <a:t>Removed, R</a:t>
            </a:r>
          </a:p>
        </p:txBody>
      </p:sp>
      <p:pic>
        <p:nvPicPr>
          <p:cNvPr id="5" name="Graphic 4" descr="Grinning face outline with solid fill">
            <a:extLst>
              <a:ext uri="{FF2B5EF4-FFF2-40B4-BE49-F238E27FC236}">
                <a16:creationId xmlns:a16="http://schemas.microsoft.com/office/drawing/2014/main" id="{108CB6D1-1FC8-426C-8610-5A7853A748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94580" y="2830829"/>
            <a:ext cx="843964" cy="8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939CAC-991B-48D5-8228-5F5BBE5864A9}"/>
                  </a:ext>
                </a:extLst>
              </p:cNvPr>
              <p:cNvSpPr/>
              <p:nvPr/>
            </p:nvSpPr>
            <p:spPr>
              <a:xfrm>
                <a:off x="1409570" y="228599"/>
                <a:ext cx="4232249" cy="874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>
                    <a:ln/>
                    <a:solidFill>
                      <a:srgbClr val="C00000"/>
                    </a:solidFill>
                    <a:effectLst/>
                  </a:rPr>
                  <a:t>Recovery rate,  </a:t>
                </a:r>
                <a14:m>
                  <m:oMath xmlns:m="http://schemas.openxmlformats.org/officeDocument/2006/math">
                    <m:r>
                      <a:rPr lang="en-GB" sz="3600" b="1" i="1" cap="none" spc="0" smtClean="0">
                        <a:ln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3600" b="1" i="1" cap="none" spc="0" smtClean="0">
                        <a:ln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3600" b="1" cap="none" spc="0" dirty="0">
                  <a:ln/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939CAC-991B-48D5-8228-5F5BBE58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70" y="228599"/>
                <a:ext cx="4232249" cy="874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/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FD1BE39-8C41-40B6-BEE9-828FAFC7FF56}"/>
              </a:ext>
            </a:extLst>
          </p:cNvPr>
          <p:cNvGrpSpPr/>
          <p:nvPr/>
        </p:nvGrpSpPr>
        <p:grpSpPr>
          <a:xfrm>
            <a:off x="8447021" y="4689067"/>
            <a:ext cx="3424189" cy="1917546"/>
            <a:chOff x="7532621" y="1643720"/>
            <a:chExt cx="3424189" cy="191754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AE38B25-1B06-44BB-9262-837587A84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26000"/>
            </a:blip>
            <a:stretch>
              <a:fillRect/>
            </a:stretch>
          </p:blipFill>
          <p:spPr>
            <a:xfrm>
              <a:off x="7532621" y="1643720"/>
              <a:ext cx="3424189" cy="191754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45B0480-D294-4BD3-866F-A5434344AB0D}"/>
                </a:ext>
              </a:extLst>
            </p:cNvPr>
            <p:cNvGrpSpPr/>
            <p:nvPr/>
          </p:nvGrpSpPr>
          <p:grpSpPr>
            <a:xfrm>
              <a:off x="7626130" y="1767507"/>
              <a:ext cx="1618585" cy="1465287"/>
              <a:chOff x="7721822" y="2034590"/>
              <a:chExt cx="1618585" cy="14652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3BEBE85-E6D7-4234-A9D9-E7535B2C2D2D}"/>
                      </a:ext>
                    </a:extLst>
                  </p:cNvPr>
                  <p:cNvSpPr txBox="1"/>
                  <p:nvPr/>
                </p:nvSpPr>
                <p:spPr>
                  <a:xfrm>
                    <a:off x="7780109" y="2976657"/>
                    <a:ext cx="13226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3BEBE85-E6D7-4234-A9D9-E7535B2C2D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0109" y="2976657"/>
                    <a:ext cx="132267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0162C67-EA12-40A9-8D5A-ED57763D855F}"/>
                      </a:ext>
                    </a:extLst>
                  </p:cNvPr>
                  <p:cNvSpPr txBox="1"/>
                  <p:nvPr/>
                </p:nvSpPr>
                <p:spPr>
                  <a:xfrm>
                    <a:off x="7780109" y="2486761"/>
                    <a:ext cx="11535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=7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0162C67-EA12-40A9-8D5A-ED57763D85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0109" y="2486761"/>
                    <a:ext cx="1153521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210734-CB1E-49C3-9829-B0AECCF31513}"/>
                  </a:ext>
                </a:extLst>
              </p:cNvPr>
              <p:cNvSpPr/>
              <p:nvPr/>
            </p:nvSpPr>
            <p:spPr>
              <a:xfrm>
                <a:off x="7721822" y="2034590"/>
                <a:ext cx="161858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COVID-19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3647E6-5191-4A23-850A-4983FF958BEF}"/>
                  </a:ext>
                </a:extLst>
              </p:cNvPr>
              <p:cNvSpPr/>
              <p:nvPr/>
            </p:nvSpPr>
            <p:spPr>
              <a:xfrm>
                <a:off x="10468344" y="806858"/>
                <a:ext cx="1503617" cy="874663"/>
              </a:xfrm>
              <a:prstGeom prst="rect">
                <a:avLst/>
              </a:prstGeom>
              <a:solidFill>
                <a:srgbClr val="F7F7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3647E6-5191-4A23-850A-4983FF958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806858"/>
                <a:ext cx="1503617" cy="874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318127F-BA13-435F-896D-AEFF31BCE33E}"/>
              </a:ext>
            </a:extLst>
          </p:cNvPr>
          <p:cNvGrpSpPr/>
          <p:nvPr/>
        </p:nvGrpSpPr>
        <p:grpSpPr>
          <a:xfrm>
            <a:off x="1598887" y="1591493"/>
            <a:ext cx="7792763" cy="1815690"/>
            <a:chOff x="1598887" y="1591493"/>
            <a:chExt cx="7792763" cy="181569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1657661-29AA-4C05-B365-6BF37577216A}"/>
                </a:ext>
              </a:extLst>
            </p:cNvPr>
            <p:cNvSpPr/>
            <p:nvPr/>
          </p:nvSpPr>
          <p:spPr>
            <a:xfrm>
              <a:off x="478023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F5AD4B4F-C487-4328-9E57-D00770CAC24D}"/>
                </a:ext>
              </a:extLst>
            </p:cNvPr>
            <p:cNvSpPr/>
            <p:nvPr/>
          </p:nvSpPr>
          <p:spPr>
            <a:xfrm>
              <a:off x="159888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/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Graphic 33" descr="Worried face outline with solid fill">
              <a:extLst>
                <a:ext uri="{FF2B5EF4-FFF2-40B4-BE49-F238E27FC236}">
                  <a16:creationId xmlns:a16="http://schemas.microsoft.com/office/drawing/2014/main" id="{92F2C042-1C2C-444F-83B5-42C92B0FE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171132" y="2367239"/>
              <a:ext cx="749483" cy="749483"/>
            </a:xfrm>
            <a:prstGeom prst="rect">
              <a:avLst/>
            </a:prstGeom>
          </p:spPr>
        </p:pic>
        <p:pic>
          <p:nvPicPr>
            <p:cNvPr id="35" name="Graphic 34" descr="Nervous face outline outline">
              <a:extLst>
                <a:ext uri="{FF2B5EF4-FFF2-40B4-BE49-F238E27FC236}">
                  <a16:creationId xmlns:a16="http://schemas.microsoft.com/office/drawing/2014/main" id="{04CEB2E4-9723-4CF2-94D7-AB7627328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89782" y="2413316"/>
              <a:ext cx="749484" cy="7494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/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F3C9929E-674D-463D-BE4D-823D5AD65AB5}"/>
                </a:ext>
              </a:extLst>
            </p:cNvPr>
            <p:cNvSpPr/>
            <p:nvPr/>
          </p:nvSpPr>
          <p:spPr>
            <a:xfrm>
              <a:off x="7860375" y="2140358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/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3000" b="1" cap="none" spc="0" dirty="0">
                    <a:ln/>
                    <a:solidFill>
                      <a:srgbClr val="00B05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Graphic 38" descr="Grinning face outline with solid fill">
              <a:extLst>
                <a:ext uri="{FF2B5EF4-FFF2-40B4-BE49-F238E27FC236}">
                  <a16:creationId xmlns:a16="http://schemas.microsoft.com/office/drawing/2014/main" id="{89921317-17F4-4075-BD94-398B03698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274081" y="2367608"/>
              <a:ext cx="703861" cy="70386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1D6639-451A-4B3F-A34C-00F4CCC3C085}"/>
              </a:ext>
            </a:extLst>
          </p:cNvPr>
          <p:cNvGrpSpPr/>
          <p:nvPr/>
        </p:nvGrpSpPr>
        <p:grpSpPr>
          <a:xfrm>
            <a:off x="2739266" y="2577439"/>
            <a:ext cx="2529988" cy="1682558"/>
            <a:chOff x="4126683" y="2497624"/>
            <a:chExt cx="2529988" cy="1682558"/>
          </a:xfrm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9E4138B4-32A8-4FBE-BB1D-CD6A385A8A15}"/>
                </a:ext>
              </a:extLst>
            </p:cNvPr>
            <p:cNvSpPr/>
            <p:nvPr/>
          </p:nvSpPr>
          <p:spPr>
            <a:xfrm>
              <a:off x="4690086" y="2497624"/>
              <a:ext cx="1326106" cy="408305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245A9E5-C51E-49E1-B659-015BA60F0D86}"/>
                    </a:ext>
                  </a:extLst>
                </p:cNvPr>
                <p:cNvSpPr txBox="1"/>
                <p:nvPr/>
              </p:nvSpPr>
              <p:spPr>
                <a:xfrm>
                  <a:off x="4126683" y="3349185"/>
                  <a:ext cx="252998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An individual moves from </a:t>
                  </a:r>
                  <a14:m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/>
                    <a:t>to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245A9E5-C51E-49E1-B659-015BA60F0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6683" y="3349185"/>
                  <a:ext cx="2529988" cy="830997"/>
                </a:xfrm>
                <a:prstGeom prst="rect">
                  <a:avLst/>
                </a:prstGeom>
                <a:blipFill>
                  <a:blip r:embed="rId26"/>
                  <a:stretch>
                    <a:fillRect l="-482" t="-5882" b="-154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0D32A3-69B3-476F-8D26-A4A87590A445}"/>
              </a:ext>
            </a:extLst>
          </p:cNvPr>
          <p:cNvGrpSpPr/>
          <p:nvPr/>
        </p:nvGrpSpPr>
        <p:grpSpPr>
          <a:xfrm>
            <a:off x="5892040" y="2586964"/>
            <a:ext cx="2529988" cy="1682558"/>
            <a:chOff x="4126683" y="2497624"/>
            <a:chExt cx="2529988" cy="1682558"/>
          </a:xfrm>
        </p:grpSpPr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53EE0040-6DEB-41D5-9DC1-CEA69C86F431}"/>
                </a:ext>
              </a:extLst>
            </p:cNvPr>
            <p:cNvSpPr/>
            <p:nvPr/>
          </p:nvSpPr>
          <p:spPr>
            <a:xfrm>
              <a:off x="4690086" y="2497624"/>
              <a:ext cx="1326106" cy="408305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7ACBBB-20EF-4EEE-B889-27F6DE1D48D7}"/>
                    </a:ext>
                  </a:extLst>
                </p:cNvPr>
                <p:cNvSpPr txBox="1"/>
                <p:nvPr/>
              </p:nvSpPr>
              <p:spPr>
                <a:xfrm>
                  <a:off x="4126683" y="3349185"/>
                  <a:ext cx="252998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An individual moves from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sz="2400" dirty="0"/>
                    <a:t> to 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7ACBBB-20EF-4EEE-B889-27F6DE1D4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6683" y="3349185"/>
                  <a:ext cx="2529988" cy="830997"/>
                </a:xfrm>
                <a:prstGeom prst="rect">
                  <a:avLst/>
                </a:prstGeom>
                <a:blipFill>
                  <a:blip r:embed="rId27"/>
                  <a:stretch>
                    <a:fillRect l="-964" t="-5882" b="-161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79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939CAC-991B-48D5-8228-5F5BBE5864A9}"/>
              </a:ext>
            </a:extLst>
          </p:cNvPr>
          <p:cNvSpPr/>
          <p:nvPr/>
        </p:nvSpPr>
        <p:spPr>
          <a:xfrm>
            <a:off x="1421295" y="342765"/>
            <a:ext cx="3207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/>
              </a:rPr>
              <a:t>Rates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/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3647E6-5191-4A23-850A-4983FF958BEF}"/>
                  </a:ext>
                </a:extLst>
              </p:cNvPr>
              <p:cNvSpPr/>
              <p:nvPr/>
            </p:nvSpPr>
            <p:spPr>
              <a:xfrm>
                <a:off x="10468344" y="806858"/>
                <a:ext cx="1503617" cy="874663"/>
              </a:xfrm>
              <a:prstGeom prst="rect">
                <a:avLst/>
              </a:prstGeom>
              <a:solidFill>
                <a:srgbClr val="F7F7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3647E6-5191-4A23-850A-4983FF958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806858"/>
                <a:ext cx="1503617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318127F-BA13-435F-896D-AEFF31BCE33E}"/>
              </a:ext>
            </a:extLst>
          </p:cNvPr>
          <p:cNvGrpSpPr/>
          <p:nvPr/>
        </p:nvGrpSpPr>
        <p:grpSpPr>
          <a:xfrm>
            <a:off x="1598887" y="1591493"/>
            <a:ext cx="7792763" cy="1815690"/>
            <a:chOff x="1598887" y="1591493"/>
            <a:chExt cx="7792763" cy="181569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1657661-29AA-4C05-B365-6BF37577216A}"/>
                </a:ext>
              </a:extLst>
            </p:cNvPr>
            <p:cNvSpPr/>
            <p:nvPr/>
          </p:nvSpPr>
          <p:spPr>
            <a:xfrm>
              <a:off x="478023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F5AD4B4F-C487-4328-9E57-D00770CAC24D}"/>
                </a:ext>
              </a:extLst>
            </p:cNvPr>
            <p:cNvSpPr/>
            <p:nvPr/>
          </p:nvSpPr>
          <p:spPr>
            <a:xfrm>
              <a:off x="159888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/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Graphic 33" descr="Worried face outline with solid fill">
              <a:extLst>
                <a:ext uri="{FF2B5EF4-FFF2-40B4-BE49-F238E27FC236}">
                  <a16:creationId xmlns:a16="http://schemas.microsoft.com/office/drawing/2014/main" id="{92F2C042-1C2C-444F-83B5-42C92B0FE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1132" y="2367239"/>
              <a:ext cx="749483" cy="749483"/>
            </a:xfrm>
            <a:prstGeom prst="rect">
              <a:avLst/>
            </a:prstGeom>
          </p:spPr>
        </p:pic>
        <p:pic>
          <p:nvPicPr>
            <p:cNvPr id="35" name="Graphic 34" descr="Nervous face outline outline">
              <a:extLst>
                <a:ext uri="{FF2B5EF4-FFF2-40B4-BE49-F238E27FC236}">
                  <a16:creationId xmlns:a16="http://schemas.microsoft.com/office/drawing/2014/main" id="{04CEB2E4-9723-4CF2-94D7-AB7627328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89782" y="2413316"/>
              <a:ext cx="749484" cy="7494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/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F3C9929E-674D-463D-BE4D-823D5AD65AB5}"/>
                </a:ext>
              </a:extLst>
            </p:cNvPr>
            <p:cNvSpPr/>
            <p:nvPr/>
          </p:nvSpPr>
          <p:spPr>
            <a:xfrm>
              <a:off x="7860375" y="2140358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/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3000" b="1" cap="none" spc="0" dirty="0">
                    <a:ln/>
                    <a:solidFill>
                      <a:srgbClr val="00B05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Graphic 38" descr="Grinning face outline with solid fill">
              <a:extLst>
                <a:ext uri="{FF2B5EF4-FFF2-40B4-BE49-F238E27FC236}">
                  <a16:creationId xmlns:a16="http://schemas.microsoft.com/office/drawing/2014/main" id="{89921317-17F4-4075-BD94-398B03698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74081" y="2367608"/>
              <a:ext cx="703861" cy="703861"/>
            </a:xfrm>
            <a:prstGeom prst="rect">
              <a:avLst/>
            </a:prstGeom>
          </p:spPr>
        </p:pic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E4138B4-32A8-4FBE-BB1D-CD6A385A8A15}"/>
              </a:ext>
            </a:extLst>
          </p:cNvPr>
          <p:cNvSpPr/>
          <p:nvPr/>
        </p:nvSpPr>
        <p:spPr>
          <a:xfrm>
            <a:off x="3302669" y="2577439"/>
            <a:ext cx="1326106" cy="40830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3EE0040-6DEB-41D5-9DC1-CEA69C86F431}"/>
              </a:ext>
            </a:extLst>
          </p:cNvPr>
          <p:cNvSpPr/>
          <p:nvPr/>
        </p:nvSpPr>
        <p:spPr>
          <a:xfrm>
            <a:off x="6455443" y="2586964"/>
            <a:ext cx="1326106" cy="40830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E15E58-EC07-4895-A1CC-07E68D65F98A}"/>
                  </a:ext>
                </a:extLst>
              </p:cNvPr>
              <p:cNvSpPr/>
              <p:nvPr/>
            </p:nvSpPr>
            <p:spPr>
              <a:xfrm>
                <a:off x="10468343" y="1844875"/>
                <a:ext cx="1503617" cy="874663"/>
              </a:xfrm>
              <a:prstGeom prst="rect">
                <a:avLst/>
              </a:prstGeom>
              <a:solidFill>
                <a:srgbClr val="F7F7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E15E58-EC07-4895-A1CC-07E68D65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3" y="1844875"/>
                <a:ext cx="1503617" cy="874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6626DE83-A7E4-4075-A1D4-BD8C17CDB965}"/>
              </a:ext>
            </a:extLst>
          </p:cNvPr>
          <p:cNvSpPr txBox="1"/>
          <p:nvPr/>
        </p:nvSpPr>
        <p:spPr>
          <a:xfrm>
            <a:off x="1666397" y="4274453"/>
            <a:ext cx="8508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understand the spread of this disease, we want to know how fast the group of Infectives is growing.</a:t>
            </a:r>
          </a:p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 derivatives.</a:t>
            </a:r>
          </a:p>
        </p:txBody>
      </p:sp>
    </p:spTree>
    <p:extLst>
      <p:ext uri="{BB962C8B-B14F-4D97-AF65-F5344CB8AC3E}">
        <p14:creationId xmlns:p14="http://schemas.microsoft.com/office/powerpoint/2010/main" val="719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939CAC-991B-48D5-8228-5F5BBE5864A9}"/>
              </a:ext>
            </a:extLst>
          </p:cNvPr>
          <p:cNvSpPr/>
          <p:nvPr/>
        </p:nvSpPr>
        <p:spPr>
          <a:xfrm>
            <a:off x="1421295" y="342765"/>
            <a:ext cx="3207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/>
              </a:rPr>
              <a:t>Rates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/>
              <p:nvPr/>
            </p:nvSpPr>
            <p:spPr>
              <a:xfrm>
                <a:off x="9848750" y="224575"/>
                <a:ext cx="2123210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750" y="224575"/>
                <a:ext cx="212321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3647E6-5191-4A23-850A-4983FF958BEF}"/>
                  </a:ext>
                </a:extLst>
              </p:cNvPr>
              <p:cNvSpPr/>
              <p:nvPr/>
            </p:nvSpPr>
            <p:spPr>
              <a:xfrm>
                <a:off x="10468344" y="806858"/>
                <a:ext cx="1503617" cy="874663"/>
              </a:xfrm>
              <a:prstGeom prst="rect">
                <a:avLst/>
              </a:prstGeom>
              <a:solidFill>
                <a:srgbClr val="F7F7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GB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3647E6-5191-4A23-850A-4983FF958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806858"/>
                <a:ext cx="1503617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318127F-BA13-435F-896D-AEFF31BCE33E}"/>
              </a:ext>
            </a:extLst>
          </p:cNvPr>
          <p:cNvGrpSpPr/>
          <p:nvPr/>
        </p:nvGrpSpPr>
        <p:grpSpPr>
          <a:xfrm>
            <a:off x="1798912" y="1091957"/>
            <a:ext cx="7792763" cy="1815690"/>
            <a:chOff x="1598887" y="1591493"/>
            <a:chExt cx="7792763" cy="181569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1657661-29AA-4C05-B365-6BF37577216A}"/>
                </a:ext>
              </a:extLst>
            </p:cNvPr>
            <p:cNvSpPr/>
            <p:nvPr/>
          </p:nvSpPr>
          <p:spPr>
            <a:xfrm>
              <a:off x="478023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F5AD4B4F-C487-4328-9E57-D00770CAC24D}"/>
                </a:ext>
              </a:extLst>
            </p:cNvPr>
            <p:cNvSpPr/>
            <p:nvPr/>
          </p:nvSpPr>
          <p:spPr>
            <a:xfrm>
              <a:off x="159888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/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Graphic 33" descr="Worried face outline with solid fill">
              <a:extLst>
                <a:ext uri="{FF2B5EF4-FFF2-40B4-BE49-F238E27FC236}">
                  <a16:creationId xmlns:a16="http://schemas.microsoft.com/office/drawing/2014/main" id="{92F2C042-1C2C-444F-83B5-42C92B0FE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1132" y="2367239"/>
              <a:ext cx="749483" cy="749483"/>
            </a:xfrm>
            <a:prstGeom prst="rect">
              <a:avLst/>
            </a:prstGeom>
          </p:spPr>
        </p:pic>
        <p:pic>
          <p:nvPicPr>
            <p:cNvPr id="35" name="Graphic 34" descr="Nervous face outline outline">
              <a:extLst>
                <a:ext uri="{FF2B5EF4-FFF2-40B4-BE49-F238E27FC236}">
                  <a16:creationId xmlns:a16="http://schemas.microsoft.com/office/drawing/2014/main" id="{04CEB2E4-9723-4CF2-94D7-AB7627328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89782" y="2413316"/>
              <a:ext cx="749484" cy="7494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/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F3C9929E-674D-463D-BE4D-823D5AD65AB5}"/>
                </a:ext>
              </a:extLst>
            </p:cNvPr>
            <p:cNvSpPr/>
            <p:nvPr/>
          </p:nvSpPr>
          <p:spPr>
            <a:xfrm>
              <a:off x="7860375" y="2140358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/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3000" b="1" cap="none" spc="0" dirty="0">
                    <a:ln/>
                    <a:solidFill>
                      <a:srgbClr val="00B05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Graphic 38" descr="Grinning face outline with solid fill">
              <a:extLst>
                <a:ext uri="{FF2B5EF4-FFF2-40B4-BE49-F238E27FC236}">
                  <a16:creationId xmlns:a16="http://schemas.microsoft.com/office/drawing/2014/main" id="{89921317-17F4-4075-BD94-398B03698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74081" y="2367608"/>
              <a:ext cx="703861" cy="703861"/>
            </a:xfrm>
            <a:prstGeom prst="rect">
              <a:avLst/>
            </a:prstGeom>
          </p:spPr>
        </p:pic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E4138B4-32A8-4FBE-BB1D-CD6A385A8A15}"/>
              </a:ext>
            </a:extLst>
          </p:cNvPr>
          <p:cNvSpPr/>
          <p:nvPr/>
        </p:nvSpPr>
        <p:spPr>
          <a:xfrm>
            <a:off x="3502694" y="2077903"/>
            <a:ext cx="1326106" cy="40830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3EE0040-6DEB-41D5-9DC1-CEA69C86F431}"/>
              </a:ext>
            </a:extLst>
          </p:cNvPr>
          <p:cNvSpPr/>
          <p:nvPr/>
        </p:nvSpPr>
        <p:spPr>
          <a:xfrm>
            <a:off x="6655468" y="2087428"/>
            <a:ext cx="1326106" cy="40830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E15E58-EC07-4895-A1CC-07E68D65F98A}"/>
                  </a:ext>
                </a:extLst>
              </p:cNvPr>
              <p:cNvSpPr/>
              <p:nvPr/>
            </p:nvSpPr>
            <p:spPr>
              <a:xfrm>
                <a:off x="10468343" y="1844875"/>
                <a:ext cx="1503617" cy="874663"/>
              </a:xfrm>
              <a:prstGeom prst="rect">
                <a:avLst/>
              </a:prstGeom>
              <a:solidFill>
                <a:srgbClr val="F7F7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GB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2E15E58-EC07-4895-A1CC-07E68D65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3" y="1844875"/>
                <a:ext cx="1503617" cy="874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2DA432-373A-4B1E-AF41-E88C55D5E2BE}"/>
                  </a:ext>
                </a:extLst>
              </p:cNvPr>
              <p:cNvSpPr txBox="1"/>
              <p:nvPr/>
            </p:nvSpPr>
            <p:spPr>
              <a:xfrm>
                <a:off x="1429390" y="3122086"/>
                <a:ext cx="233298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decreases at a rate connected to: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accent1"/>
                    </a:solidFill>
                  </a:rPr>
                  <a:t>the transmission rate of the disease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accent1"/>
                    </a:solidFill>
                  </a:rPr>
                  <a:t>the interaction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2DA432-373A-4B1E-AF41-E88C55D5E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90" y="3122086"/>
                <a:ext cx="2332985" cy="1754326"/>
              </a:xfrm>
              <a:prstGeom prst="rect">
                <a:avLst/>
              </a:prstGeom>
              <a:blipFill>
                <a:blip r:embed="rId15"/>
                <a:stretch>
                  <a:fillRect l="-2089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2A98F7-94AC-4C60-8D3C-99356D4B0C9B}"/>
                  </a:ext>
                </a:extLst>
              </p:cNvPr>
              <p:cNvSpPr txBox="1"/>
              <p:nvPr/>
            </p:nvSpPr>
            <p:spPr>
              <a:xfrm>
                <a:off x="8131249" y="3245911"/>
                <a:ext cx="20934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 increases at a rate connected to: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B050"/>
                    </a:solidFill>
                  </a:rPr>
                  <a:t>the recovery rate of the disease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2A98F7-94AC-4C60-8D3C-99356D4B0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49" y="3245911"/>
                <a:ext cx="2093435" cy="1200329"/>
              </a:xfrm>
              <a:prstGeom prst="rect">
                <a:avLst/>
              </a:prstGeom>
              <a:blipFill>
                <a:blip r:embed="rId16"/>
                <a:stretch>
                  <a:fillRect l="-2624" t="-2538" r="-3207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85DA1-A1DF-48D3-88E9-B022FCEE925A}"/>
                  </a:ext>
                </a:extLst>
              </p:cNvPr>
              <p:cNvSpPr txBox="1"/>
              <p:nvPr/>
            </p:nvSpPr>
            <p:spPr>
              <a:xfrm>
                <a:off x="1668255" y="5392353"/>
                <a:ext cx="1694118" cy="79387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85DA1-A1DF-48D3-88E9-B022FCEE9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55" y="5392353"/>
                <a:ext cx="1694118" cy="7938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89250A-1AFF-4E1D-8F86-4DF9A165B7E0}"/>
                  </a:ext>
                </a:extLst>
              </p:cNvPr>
              <p:cNvSpPr txBox="1"/>
              <p:nvPr/>
            </p:nvSpPr>
            <p:spPr>
              <a:xfrm>
                <a:off x="8475382" y="5367076"/>
                <a:ext cx="1319014" cy="793872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89250A-1AFF-4E1D-8F86-4DF9A165B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82" y="5367076"/>
                <a:ext cx="1319014" cy="7938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A81C63-5AFE-4027-8554-605B6AA483BE}"/>
                  </a:ext>
                </a:extLst>
              </p:cNvPr>
              <p:cNvSpPr txBox="1"/>
              <p:nvPr/>
            </p:nvSpPr>
            <p:spPr>
              <a:xfrm>
                <a:off x="4796067" y="3222882"/>
                <a:ext cx="189966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solidFill>
                      <a:srgbClr val="C00000"/>
                    </a:solidFill>
                  </a:rPr>
                  <a:t>The rate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changes: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</a:rPr>
                  <a:t>increases at a rate of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𝒂𝒔𝒊</m:t>
                    </m:r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</a:rPr>
                  <a:t>decrease at a rate of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A81C63-5AFE-4027-8554-605B6AA4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7" y="3222882"/>
                <a:ext cx="1899661" cy="1754326"/>
              </a:xfrm>
              <a:prstGeom prst="rect">
                <a:avLst/>
              </a:prstGeom>
              <a:blipFill>
                <a:blip r:embed="rId19"/>
                <a:stretch>
                  <a:fillRect l="-2894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4F322E-AF5B-43CD-99A6-1E11930C5B38}"/>
                  </a:ext>
                </a:extLst>
              </p:cNvPr>
              <p:cNvSpPr txBox="1"/>
              <p:nvPr/>
            </p:nvSpPr>
            <p:spPr>
              <a:xfrm>
                <a:off x="4611876" y="5315721"/>
                <a:ext cx="2108269" cy="79387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4F322E-AF5B-43CD-99A6-1E11930C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76" y="5315721"/>
                <a:ext cx="2108269" cy="79387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0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4" grpId="0" animBg="1"/>
      <p:bldP spid="33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318127F-BA13-435F-896D-AEFF31BCE33E}"/>
              </a:ext>
            </a:extLst>
          </p:cNvPr>
          <p:cNvGrpSpPr/>
          <p:nvPr/>
        </p:nvGrpSpPr>
        <p:grpSpPr>
          <a:xfrm>
            <a:off x="1922737" y="295318"/>
            <a:ext cx="7792763" cy="1815690"/>
            <a:chOff x="1598887" y="1591493"/>
            <a:chExt cx="7792763" cy="181569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1657661-29AA-4C05-B365-6BF37577216A}"/>
                </a:ext>
              </a:extLst>
            </p:cNvPr>
            <p:cNvSpPr/>
            <p:nvPr/>
          </p:nvSpPr>
          <p:spPr>
            <a:xfrm>
              <a:off x="478023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F5AD4B4F-C487-4328-9E57-D00770CAC24D}"/>
                </a:ext>
              </a:extLst>
            </p:cNvPr>
            <p:cNvSpPr/>
            <p:nvPr/>
          </p:nvSpPr>
          <p:spPr>
            <a:xfrm>
              <a:off x="1598887" y="2168933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/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92B0B77-0E59-44F2-9D81-0B726CEE3A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289" y="1644879"/>
                  <a:ext cx="463588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Graphic 33" descr="Worried face outline with solid fill">
              <a:extLst>
                <a:ext uri="{FF2B5EF4-FFF2-40B4-BE49-F238E27FC236}">
                  <a16:creationId xmlns:a16="http://schemas.microsoft.com/office/drawing/2014/main" id="{92F2C042-1C2C-444F-83B5-42C92B0FE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71132" y="2367239"/>
              <a:ext cx="749483" cy="749483"/>
            </a:xfrm>
            <a:prstGeom prst="rect">
              <a:avLst/>
            </a:prstGeom>
          </p:spPr>
        </p:pic>
        <p:pic>
          <p:nvPicPr>
            <p:cNvPr id="35" name="Graphic 34" descr="Nervous face outline outline">
              <a:extLst>
                <a:ext uri="{FF2B5EF4-FFF2-40B4-BE49-F238E27FC236}">
                  <a16:creationId xmlns:a16="http://schemas.microsoft.com/office/drawing/2014/main" id="{04CEB2E4-9723-4CF2-94D7-AB7627328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89782" y="2413316"/>
              <a:ext cx="749484" cy="7494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/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8D4FCD4-59DF-45FF-836F-5F80AFF06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547" y="1644879"/>
                  <a:ext cx="413896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F3C9929E-674D-463D-BE4D-823D5AD65AB5}"/>
                </a:ext>
              </a:extLst>
            </p:cNvPr>
            <p:cNvSpPr/>
            <p:nvPr/>
          </p:nvSpPr>
          <p:spPr>
            <a:xfrm>
              <a:off x="7860375" y="2140358"/>
              <a:ext cx="1531275" cy="123825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/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cap="none" spc="0" dirty="0" smtClean="0">
                            <a:ln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3000" b="1" cap="none" spc="0" dirty="0">
                    <a:ln/>
                    <a:solidFill>
                      <a:srgbClr val="00B05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02C24E7-2F28-4922-96C3-B78A1207FC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403" y="1591493"/>
                  <a:ext cx="478016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Graphic 38" descr="Grinning face outline with solid fill">
              <a:extLst>
                <a:ext uri="{FF2B5EF4-FFF2-40B4-BE49-F238E27FC236}">
                  <a16:creationId xmlns:a16="http://schemas.microsoft.com/office/drawing/2014/main" id="{89921317-17F4-4075-BD94-398B03698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74081" y="2367608"/>
              <a:ext cx="703861" cy="703861"/>
            </a:xfrm>
            <a:prstGeom prst="rect">
              <a:avLst/>
            </a:prstGeom>
          </p:spPr>
        </p:pic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E4138B4-32A8-4FBE-BB1D-CD6A385A8A15}"/>
              </a:ext>
            </a:extLst>
          </p:cNvPr>
          <p:cNvSpPr/>
          <p:nvPr/>
        </p:nvSpPr>
        <p:spPr>
          <a:xfrm>
            <a:off x="3626519" y="1281264"/>
            <a:ext cx="1326106" cy="40830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3EE0040-6DEB-41D5-9DC1-CEA69C86F431}"/>
              </a:ext>
            </a:extLst>
          </p:cNvPr>
          <p:cNvSpPr/>
          <p:nvPr/>
        </p:nvSpPr>
        <p:spPr>
          <a:xfrm>
            <a:off x="6779293" y="1290789"/>
            <a:ext cx="1326106" cy="40830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85DA1-A1DF-48D3-88E9-B022FCEE925A}"/>
                  </a:ext>
                </a:extLst>
              </p:cNvPr>
              <p:cNvSpPr txBox="1"/>
              <p:nvPr/>
            </p:nvSpPr>
            <p:spPr>
              <a:xfrm>
                <a:off x="1753086" y="2635128"/>
                <a:ext cx="1694118" cy="79387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85DA1-A1DF-48D3-88E9-B022FCEE9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86" y="2635128"/>
                <a:ext cx="1694118" cy="793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89250A-1AFF-4E1D-8F86-4DF9A165B7E0}"/>
                  </a:ext>
                </a:extLst>
              </p:cNvPr>
              <p:cNvSpPr txBox="1"/>
              <p:nvPr/>
            </p:nvSpPr>
            <p:spPr>
              <a:xfrm>
                <a:off x="8560213" y="2609851"/>
                <a:ext cx="1319014" cy="793872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89250A-1AFF-4E1D-8F86-4DF9A165B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213" y="2609851"/>
                <a:ext cx="1319014" cy="7938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4F322E-AF5B-43CD-99A6-1E11930C5B38}"/>
                  </a:ext>
                </a:extLst>
              </p:cNvPr>
              <p:cNvSpPr txBox="1"/>
              <p:nvPr/>
            </p:nvSpPr>
            <p:spPr>
              <a:xfrm>
                <a:off x="4696707" y="2558496"/>
                <a:ext cx="2108269" cy="79387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4F322E-AF5B-43CD-99A6-1E11930C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07" y="2558496"/>
                <a:ext cx="2108269" cy="7938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9B7EDBF-EF6D-4E03-9888-FAA4B933F3EC}"/>
              </a:ext>
            </a:extLst>
          </p:cNvPr>
          <p:cNvSpPr txBox="1"/>
          <p:nvPr/>
        </p:nvSpPr>
        <p:spPr>
          <a:xfrm>
            <a:off x="1662061" y="4376407"/>
            <a:ext cx="8867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level Maths does not equip us to solve these differential equations. </a:t>
            </a:r>
          </a:p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numerical process is used beyond the scope of our course.</a:t>
            </a:r>
          </a:p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can input the gradient functions into a graph plotter.</a:t>
            </a:r>
          </a:p>
        </p:txBody>
      </p:sp>
    </p:spTree>
    <p:extLst>
      <p:ext uri="{BB962C8B-B14F-4D97-AF65-F5344CB8AC3E}">
        <p14:creationId xmlns:p14="http://schemas.microsoft.com/office/powerpoint/2010/main" val="383006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177B3D-C0F7-43A3-9B1E-4B26235A1B75}"/>
              </a:ext>
            </a:extLst>
          </p:cNvPr>
          <p:cNvSpPr/>
          <p:nvPr/>
        </p:nvSpPr>
        <p:spPr>
          <a:xfrm>
            <a:off x="2772447" y="593938"/>
            <a:ext cx="6057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cap="none" spc="0" dirty="0">
                <a:ln/>
                <a:solidFill>
                  <a:srgbClr val="0070C0"/>
                </a:solidFill>
                <a:effectLst/>
              </a:rPr>
              <a:t>Explore the S-I-R curves</a:t>
            </a:r>
            <a:endParaRPr lang="en-US" sz="44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14" name="Picture 13" descr="A picture containing text, pers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7CA258C-95D4-4DB8-BB0F-A4A2A9AF1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9" y="2532742"/>
            <a:ext cx="4422941" cy="2515602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A92A23D-CA0F-4436-803A-2E2677DC5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1" y="2516071"/>
            <a:ext cx="5016714" cy="2420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DF77E-DC34-4576-9B19-07D5BC861911}"/>
              </a:ext>
            </a:extLst>
          </p:cNvPr>
          <p:cNvSpPr txBox="1"/>
          <p:nvPr/>
        </p:nvSpPr>
        <p:spPr>
          <a:xfrm>
            <a:off x="366395" y="1936323"/>
            <a:ext cx="528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Generate the curves for your derivatives.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F9E008-6C79-4BBF-83EA-B5792E94613A}"/>
              </a:ext>
            </a:extLst>
          </p:cNvPr>
          <p:cNvSpPr txBox="1"/>
          <p:nvPr/>
        </p:nvSpPr>
        <p:spPr>
          <a:xfrm>
            <a:off x="366395" y="5048344"/>
            <a:ext cx="511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Look at how the peak can be delayed and reduced.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32FD9-BBFA-4325-BB8F-2A46C382CE53}"/>
              </a:ext>
            </a:extLst>
          </p:cNvPr>
          <p:cNvSpPr txBox="1"/>
          <p:nvPr/>
        </p:nvSpPr>
        <p:spPr>
          <a:xfrm>
            <a:off x="6533271" y="1939071"/>
            <a:ext cx="565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Learn how to input the derivative functions.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6CB6A-DF24-4091-9BEA-434B4E906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78" y="166251"/>
            <a:ext cx="1653597" cy="16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8077E-DE35-4C0C-B192-DBC3E7656798}"/>
              </a:ext>
            </a:extLst>
          </p:cNvPr>
          <p:cNvSpPr/>
          <p:nvPr/>
        </p:nvSpPr>
        <p:spPr>
          <a:xfrm>
            <a:off x="114300" y="59224"/>
            <a:ext cx="4148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Modelling assumptions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715E-A060-4BBB-85CF-F8A509D219DB}"/>
              </a:ext>
            </a:extLst>
          </p:cNvPr>
          <p:cNvSpPr txBox="1"/>
          <p:nvPr/>
        </p:nvSpPr>
        <p:spPr>
          <a:xfrm>
            <a:off x="114301" y="661358"/>
            <a:ext cx="5118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With a third compartment, the curve of infectives resembles the characteristic curve for the spread of an infectious disease. 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What further considerations could we take into account?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C881C-F8A8-4201-82A8-6047F3C50F8D}"/>
              </a:ext>
            </a:extLst>
          </p:cNvPr>
          <p:cNvSpPr/>
          <p:nvPr/>
        </p:nvSpPr>
        <p:spPr>
          <a:xfrm rot="21336137">
            <a:off x="7254876" y="535268"/>
            <a:ext cx="3622406" cy="21667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i="1" dirty="0">
                <a:solidFill>
                  <a:schemeClr val="tx1"/>
                </a:solidFill>
              </a:rPr>
              <a:t>Transmission rates may vary for different subgroups.</a:t>
            </a:r>
          </a:p>
          <a:p>
            <a:endParaRPr lang="en-GB" sz="2200" b="1" i="1" dirty="0">
              <a:solidFill>
                <a:schemeClr val="tx1"/>
              </a:solidFill>
            </a:endParaRPr>
          </a:p>
          <a:p>
            <a:r>
              <a:rPr lang="en-GB" sz="22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Model: have curves for age, gender, ethnicity, … </a:t>
            </a:r>
          </a:p>
          <a:p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72F800-1615-4ACB-A9FF-0366599EA1B3}"/>
              </a:ext>
            </a:extLst>
          </p:cNvPr>
          <p:cNvSpPr/>
          <p:nvPr/>
        </p:nvSpPr>
        <p:spPr>
          <a:xfrm rot="21333205">
            <a:off x="1177462" y="4169432"/>
            <a:ext cx="3232069" cy="190453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Also consider:</a:t>
            </a:r>
          </a:p>
          <a:p>
            <a:endParaRPr lang="en-GB" sz="2200" b="1" dirty="0">
              <a:solidFill>
                <a:schemeClr val="tx1"/>
              </a:solidFill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Natural immunity, </a:t>
            </a: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Herd immunity </a:t>
            </a: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The impact of a vaccine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A459D6-0F13-4C9B-998E-9CB3FAAD6DF4}"/>
              </a:ext>
            </a:extLst>
          </p:cNvPr>
          <p:cNvSpPr/>
          <p:nvPr/>
        </p:nvSpPr>
        <p:spPr>
          <a:xfrm rot="555116">
            <a:off x="6054084" y="3772291"/>
            <a:ext cx="4419184" cy="183859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i="1" dirty="0">
                <a:solidFill>
                  <a:schemeClr val="tx1"/>
                </a:solidFill>
              </a:rPr>
              <a:t>Incubation period.</a:t>
            </a:r>
          </a:p>
          <a:p>
            <a:endParaRPr lang="en-GB" sz="22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Model: consider individuals who have been exposed to an infection but are not yet infectious.</a:t>
            </a:r>
            <a:endParaRPr lang="en-GB" sz="22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765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Simpson</dc:creator>
  <cp:lastModifiedBy>Ems Lord</cp:lastModifiedBy>
  <cp:revision>87</cp:revision>
  <dcterms:created xsi:type="dcterms:W3CDTF">2021-05-20T12:01:09Z</dcterms:created>
  <dcterms:modified xsi:type="dcterms:W3CDTF">2021-06-17T09:49:47Z</dcterms:modified>
</cp:coreProperties>
</file>