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71" r:id="rId2"/>
    <p:sldId id="359" r:id="rId3"/>
    <p:sldId id="357" r:id="rId4"/>
    <p:sldId id="361" r:id="rId5"/>
    <p:sldId id="362" r:id="rId6"/>
    <p:sldId id="371" r:id="rId7"/>
    <p:sldId id="363" r:id="rId8"/>
    <p:sldId id="365" r:id="rId9"/>
    <p:sldId id="364" r:id="rId10"/>
    <p:sldId id="366" r:id="rId11"/>
    <p:sldId id="367" r:id="rId12"/>
    <p:sldId id="368" r:id="rId13"/>
    <p:sldId id="369" r:id="rId14"/>
    <p:sldId id="370" r:id="rId15"/>
    <p:sldId id="360" r:id="rId16"/>
    <p:sldId id="358" r:id="rId17"/>
  </p:sldIdLst>
  <p:sldSz cx="9144000" cy="6858000" type="screen4x3"/>
  <p:notesSz cx="6796088" cy="992505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FFFF"/>
    <a:srgbClr val="003C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19"/>
    <p:restoredTop sz="75234"/>
  </p:normalViewPr>
  <p:slideViewPr>
    <p:cSldViewPr>
      <p:cViewPr varScale="1">
        <p:scale>
          <a:sx n="52" d="100"/>
          <a:sy n="52" d="100"/>
        </p:scale>
        <p:origin x="1344" y="17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144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103" d="100"/>
          <a:sy n="103" d="100"/>
        </p:scale>
        <p:origin x="3768" y="1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481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481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A989EE-CE9A-AA4B-BD6E-E8ED2A1E798B}" type="slidenum">
              <a:rPr lang="en-US" u="none" smtClean="0"/>
              <a:t>‹#›</a:t>
            </a:fld>
            <a:endParaRPr lang="en-US" u="none" dirty="0"/>
          </a:p>
        </p:txBody>
      </p:sp>
    </p:spTree>
    <p:extLst>
      <p:ext uri="{BB962C8B-B14F-4D97-AF65-F5344CB8AC3E}">
        <p14:creationId xmlns:p14="http://schemas.microsoft.com/office/powerpoint/2010/main" val="57118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AutoShape 1"/>
          <p:cNvSpPr>
            <a:spLocks noChangeArrowheads="1"/>
          </p:cNvSpPr>
          <p:nvPr/>
        </p:nvSpPr>
        <p:spPr bwMode="auto">
          <a:xfrm>
            <a:off x="0" y="0"/>
            <a:ext cx="6796088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0" y="0"/>
            <a:ext cx="6796088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9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7575" y="744538"/>
            <a:ext cx="4959350" cy="3719512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6150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679450" y="4714875"/>
            <a:ext cx="5435600" cy="446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3849688" y="9428163"/>
            <a:ext cx="2943225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cs typeface="Arial" panose="020B0604020202020204" pitchFamily="34" charset="0"/>
              </a:defRPr>
            </a:lvl1pPr>
          </a:lstStyle>
          <a:p>
            <a:fld id="{60CA9950-BA5E-4950-8F9C-6CE0961AEE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3547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60CA9950-BA5E-4950-8F9C-6CE0961AEEC6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16714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fld id="{60CA9950-BA5E-4950-8F9C-6CE0961AEEC6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98946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fld id="{60CA9950-BA5E-4950-8F9C-6CE0961AEEC6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7623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fld id="{60CA9950-BA5E-4950-8F9C-6CE0961AEEC6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36251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fld id="{60CA9950-BA5E-4950-8F9C-6CE0961AEEC6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27777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fld id="{60CA9950-BA5E-4950-8F9C-6CE0961AEEC6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82889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fld id="{60CA9950-BA5E-4950-8F9C-6CE0961AEEC6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82453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fld id="{60CA9950-BA5E-4950-8F9C-6CE0961AEEC6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6781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639887" y="980728"/>
            <a:ext cx="5812433" cy="767902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475656" y="6237312"/>
            <a:ext cx="7584703" cy="4560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003C71"/>
                </a:solidFill>
                <a:latin typeface="+mn-lt"/>
              </a:defRPr>
            </a:lvl1pPr>
          </a:lstStyle>
          <a:p>
            <a:pPr algn="r"/>
            <a:r>
              <a:rPr lang="en-GB" dirty="0"/>
              <a:t>nrich.maths.org</a:t>
            </a:r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FB20FBCE-249B-F543-8A1F-57D9920D8F1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197913"/>
            <a:ext cx="375033" cy="495475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4025242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7000">
              <a:srgbClr val="003C71"/>
            </a:gs>
            <a:gs pos="87000">
              <a:srgbClr val="003C71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851272" y="913488"/>
            <a:ext cx="5445524" cy="757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905562"/>
            <a:ext cx="8215064" cy="3730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/>
            <a:r>
              <a:rPr lang="en-GB" altLang="en-US" dirty="0"/>
              <a:t>Second Outline Level</a:t>
            </a:r>
          </a:p>
          <a:p>
            <a:pPr lvl="2"/>
            <a:r>
              <a:rPr lang="en-GB" altLang="en-US" dirty="0"/>
              <a:t>Third Outline Level</a:t>
            </a:r>
          </a:p>
          <a:p>
            <a:pPr lvl="3"/>
            <a:r>
              <a:rPr lang="en-GB" altLang="en-US" dirty="0"/>
              <a:t>Fourth Outline Level</a:t>
            </a:r>
          </a:p>
          <a:p>
            <a:pPr lvl="4"/>
            <a:r>
              <a:rPr lang="en-GB" altLang="en-US" dirty="0"/>
              <a:t>Fifth Outline Level</a:t>
            </a:r>
          </a:p>
          <a:p>
            <a:pPr lvl="4"/>
            <a:r>
              <a:rPr lang="en-GB" altLang="en-US" dirty="0"/>
              <a:t>Sixth Outline Level</a:t>
            </a:r>
          </a:p>
          <a:p>
            <a:pPr lvl="4"/>
            <a:r>
              <a:rPr lang="en-GB" altLang="en-US" dirty="0"/>
              <a:t>Seventh Outline Level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527" y="6226000"/>
            <a:ext cx="375033" cy="495475"/>
          </a:xfrm>
          <a:prstGeom prst="rect">
            <a:avLst/>
          </a:prstGeom>
          <a:noFill/>
          <a:ln>
            <a:noFill/>
          </a:ln>
          <a:effectLst/>
          <a:extLst/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255588" y="5949490"/>
            <a:ext cx="8636892" cy="7719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u="none">
                <a:solidFill>
                  <a:srgbClr val="003C71"/>
                </a:solidFill>
                <a:latin typeface="+mn-lt"/>
              </a:defRPr>
            </a:lvl1pPr>
          </a:lstStyle>
          <a:p>
            <a:pPr algn="ctr"/>
            <a:r>
              <a:rPr lang="en-GB" dirty="0"/>
              <a:t>nrich.maths.org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hf sldNum="0"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fg21@cam.ac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mailto:emp1001@cam.ac.uk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en-GB"/>
              <a:t>nrich.maths.org</a:t>
            </a: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23888" y="476672"/>
            <a:ext cx="7886700" cy="2664296"/>
          </a:xfrm>
        </p:spPr>
        <p:txBody>
          <a:bodyPr/>
          <a:lstStyle/>
          <a:p>
            <a:r>
              <a:rPr lang="en-GB" sz="3400" dirty="0"/>
              <a:t>Felixstowe Transition Project</a:t>
            </a:r>
          </a:p>
        </p:txBody>
      </p:sp>
      <p:sp>
        <p:nvSpPr>
          <p:cNvPr id="6" name="Text Placeholder 5"/>
          <p:cNvSpPr txBox="1">
            <a:spLocks/>
          </p:cNvSpPr>
          <p:nvPr/>
        </p:nvSpPr>
        <p:spPr bwMode="auto">
          <a:xfrm>
            <a:off x="623888" y="2492896"/>
            <a:ext cx="7886700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u="none" dirty="0"/>
              <a:t>Year 2, Day 1</a:t>
            </a:r>
          </a:p>
          <a:p>
            <a:pPr algn="ctr"/>
            <a:r>
              <a:rPr lang="en-GB" sz="2400" u="none" dirty="0"/>
              <a:t>6 February 2019</a:t>
            </a:r>
          </a:p>
          <a:p>
            <a:pPr algn="ctr"/>
            <a:r>
              <a:rPr lang="en-GB" sz="2400" u="none" dirty="0"/>
              <a:t>Multiplicative Reasoning</a:t>
            </a:r>
          </a:p>
          <a:p>
            <a:pPr algn="ctr"/>
            <a:endParaRPr lang="en-GB" sz="2400" u="none" dirty="0"/>
          </a:p>
          <a:p>
            <a:pPr algn="ctr"/>
            <a:endParaRPr lang="en-GB" sz="2400" u="none" dirty="0"/>
          </a:p>
          <a:p>
            <a:pPr algn="ctr"/>
            <a:r>
              <a:rPr lang="en-GB" sz="2400" u="none" dirty="0"/>
              <a:t>Charlie </a:t>
            </a:r>
            <a:r>
              <a:rPr lang="en-GB" sz="2400" u="none" dirty="0" err="1"/>
              <a:t>Giilderdale</a:t>
            </a:r>
            <a:r>
              <a:rPr lang="en-GB" sz="2400" u="none" dirty="0"/>
              <a:t> </a:t>
            </a:r>
            <a:r>
              <a:rPr lang="en-GB" sz="2400" u="none" dirty="0">
                <a:hlinkClick r:id="rId3"/>
              </a:rPr>
              <a:t>cfg21@cam.ac.uk</a:t>
            </a:r>
            <a:r>
              <a:rPr lang="en-GB" sz="2400" u="none" dirty="0"/>
              <a:t> </a:t>
            </a:r>
          </a:p>
          <a:p>
            <a:pPr algn="ctr"/>
            <a:r>
              <a:rPr lang="en-GB" sz="2400" u="none" dirty="0"/>
              <a:t>Liz Woodham </a:t>
            </a:r>
            <a:r>
              <a:rPr lang="en-GB" sz="2400" u="none" dirty="0">
                <a:hlinkClick r:id="rId4"/>
              </a:rPr>
              <a:t>emp1001@cam.ac.uk</a:t>
            </a:r>
            <a:endParaRPr lang="en-GB" sz="2400" u="none" dirty="0"/>
          </a:p>
          <a:p>
            <a:pPr algn="ctr"/>
            <a:r>
              <a:rPr lang="en-GB" sz="2400" u="none" dirty="0"/>
              <a:t>@</a:t>
            </a:r>
            <a:r>
              <a:rPr lang="en-GB" sz="2400" u="none" dirty="0" err="1"/>
              <a:t>nrichmaths</a:t>
            </a:r>
            <a:endParaRPr lang="en-GB" sz="2400" u="none" dirty="0"/>
          </a:p>
          <a:p>
            <a:pPr algn="ctr"/>
            <a:endParaRPr lang="en-GB" sz="2400" u="none" dirty="0"/>
          </a:p>
          <a:p>
            <a:pPr algn="ctr"/>
            <a:endParaRPr lang="en-GB" sz="2400" u="none" dirty="0"/>
          </a:p>
        </p:txBody>
      </p:sp>
      <p:pic>
        <p:nvPicPr>
          <p:cNvPr id="7" name="Picture 6" descr="logo.png (288×61)">
            <a:extLst>
              <a:ext uri="{FF2B5EF4-FFF2-40B4-BE49-F238E27FC236}">
                <a16:creationId xmlns:a16="http://schemas.microsoft.com/office/drawing/2014/main" id="{98B4E9CE-BE64-FC43-A350-2050D49F7C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588" y="490563"/>
            <a:ext cx="1974249" cy="41815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01498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12F105E-C12F-BE42-B522-3C6781D5A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787168"/>
            <a:ext cx="8215064" cy="3730064"/>
          </a:xfrm>
        </p:spPr>
        <p:txBody>
          <a:bodyPr/>
          <a:lstStyle/>
          <a:p>
            <a:r>
              <a:rPr lang="en-GB" sz="2000" dirty="0" err="1"/>
              <a:t>Warmsnug</a:t>
            </a:r>
            <a:r>
              <a:rPr lang="en-GB" sz="2000" dirty="0"/>
              <a:t> calculate the prices of their windows according to the area of glass used and the length of frame needed.</a:t>
            </a:r>
            <a:br>
              <a:rPr lang="en-GB" sz="2000" dirty="0"/>
            </a:br>
            <a:br>
              <a:rPr lang="en-GB" sz="2000" dirty="0"/>
            </a:br>
            <a:endParaRPr lang="en-GB" sz="2000" dirty="0"/>
          </a:p>
          <a:p>
            <a:r>
              <a:rPr lang="en-GB" sz="2000" dirty="0"/>
              <a:t>Can you work out how </a:t>
            </a:r>
            <a:r>
              <a:rPr lang="en-GB" sz="2000" dirty="0" err="1"/>
              <a:t>Warmsnug</a:t>
            </a:r>
            <a:r>
              <a:rPr lang="en-GB" sz="2000" dirty="0"/>
              <a:t> </a:t>
            </a:r>
            <a:br>
              <a:rPr lang="en-GB" sz="2000" dirty="0"/>
            </a:br>
            <a:r>
              <a:rPr lang="en-GB" sz="2000" dirty="0"/>
              <a:t>arrived at the prices of the windows </a:t>
            </a:r>
            <a:br>
              <a:rPr lang="en-GB" sz="2000" dirty="0"/>
            </a:br>
            <a:r>
              <a:rPr lang="en-GB" sz="2000" dirty="0"/>
              <a:t>in the picture?</a:t>
            </a:r>
            <a:br>
              <a:rPr lang="en-GB" sz="2000" dirty="0"/>
            </a:br>
            <a:endParaRPr lang="en-GB" sz="2000" dirty="0"/>
          </a:p>
          <a:p>
            <a:r>
              <a:rPr lang="en-GB" sz="2000" dirty="0"/>
              <a:t>Which window has been given an </a:t>
            </a:r>
            <a:br>
              <a:rPr lang="en-GB" sz="2000" dirty="0"/>
            </a:br>
            <a:r>
              <a:rPr lang="en-GB" sz="2000" dirty="0"/>
              <a:t>incorrect price?</a:t>
            </a:r>
          </a:p>
          <a:p>
            <a:endParaRPr lang="en-US" sz="20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BA2BD04-0924-474F-B8AF-F0711268B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332656"/>
            <a:ext cx="8496944" cy="767902"/>
          </a:xfrm>
        </p:spPr>
        <p:txBody>
          <a:bodyPr/>
          <a:lstStyle/>
          <a:p>
            <a:r>
              <a:rPr lang="en-US" dirty="0" err="1"/>
              <a:t>Warmsnug</a:t>
            </a:r>
            <a:r>
              <a:rPr lang="en-US" dirty="0"/>
              <a:t> Double Glazing (</a:t>
            </a:r>
            <a:r>
              <a:rPr lang="en-US" dirty="0">
                <a:solidFill>
                  <a:srgbClr val="66FFFF"/>
                </a:solidFill>
              </a:rPr>
              <a:t>4889</a:t>
            </a:r>
            <a:r>
              <a:rPr lang="en-US" dirty="0"/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125ED2-D91A-8D43-B8E2-EAA145A36E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en-GB" dirty="0" err="1"/>
              <a:t>nrich.maths.org</a:t>
            </a: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02107FF-64DB-B04A-82DC-FB0260E712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2629369"/>
            <a:ext cx="2582856" cy="3247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686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3A449B2-25B6-E04F-97B0-FC880AE4D6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4700" y="2612008"/>
            <a:ext cx="5054600" cy="889000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F4A6B64F-E1CC-7A44-832E-9082DA726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535974"/>
            <a:ext cx="8640960" cy="767902"/>
          </a:xfrm>
        </p:spPr>
        <p:txBody>
          <a:bodyPr/>
          <a:lstStyle/>
          <a:p>
            <a:r>
              <a:rPr lang="en-US" dirty="0"/>
              <a:t>Dicey Operations in Line (</a:t>
            </a:r>
            <a:r>
              <a:rPr lang="en-US" dirty="0">
                <a:solidFill>
                  <a:srgbClr val="66FFFF"/>
                </a:solidFill>
              </a:rPr>
              <a:t>13261</a:t>
            </a:r>
            <a:r>
              <a:rPr lang="en-US" dirty="0"/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DFB7D7-4D5F-1F41-8ECA-E2C0B5BEC0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en-GB"/>
              <a:t>nrich.maths.org</a:t>
            </a:r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0612A29-51DB-C647-A73C-3468B8D539B0}"/>
              </a:ext>
            </a:extLst>
          </p:cNvPr>
          <p:cNvSpPr/>
          <p:nvPr/>
        </p:nvSpPr>
        <p:spPr>
          <a:xfrm>
            <a:off x="719258" y="1660986"/>
            <a:ext cx="80292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u="none" dirty="0">
                <a:latin typeface="Verdana" panose="020B0604030504040204" pitchFamily="34" charset="0"/>
              </a:rPr>
              <a:t>Each of you might draw a multiplication layout like this: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B854BA1-E81A-DB42-9E08-CC1BF209FAE4}"/>
              </a:ext>
            </a:extLst>
          </p:cNvPr>
          <p:cNvSpPr/>
          <p:nvPr/>
        </p:nvSpPr>
        <p:spPr>
          <a:xfrm>
            <a:off x="749861" y="3794264"/>
            <a:ext cx="799860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u="none" dirty="0">
                <a:latin typeface="Verdana" panose="020B0604030504040204" pitchFamily="34" charset="0"/>
              </a:rPr>
              <a:t>Throw the dice four times each until all the cells are full.</a:t>
            </a:r>
          </a:p>
          <a:p>
            <a:br>
              <a:rPr lang="en-GB" dirty="0"/>
            </a:br>
            <a:r>
              <a:rPr lang="en-GB" b="1" u="none" dirty="0">
                <a:latin typeface="Verdana" panose="020B0604030504040204" pitchFamily="34" charset="0"/>
              </a:rPr>
              <a:t>Whoever has the product closest to 1000 wins.</a:t>
            </a:r>
            <a:endParaRPr lang="en-GB" b="1" i="0" u="none" strike="noStrike" dirty="0">
              <a:effectLst/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202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52BD084-BBCE-634A-9906-23EC97A3D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412776"/>
            <a:ext cx="8215064" cy="3730064"/>
          </a:xfrm>
        </p:spPr>
        <p:txBody>
          <a:bodyPr/>
          <a:lstStyle/>
          <a:p>
            <a:r>
              <a:rPr lang="en-GB" sz="2400" dirty="0">
                <a:latin typeface="Verdana" panose="020B0604030504040204" pitchFamily="34" charset="0"/>
              </a:rPr>
              <a:t>Each of you might draw a multiplication layout like this:</a:t>
            </a:r>
            <a:endParaRPr lang="en-US" sz="2400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E03827C-452F-5340-9FB9-980BE3E0C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492" y="452287"/>
            <a:ext cx="8287072" cy="767902"/>
          </a:xfrm>
        </p:spPr>
        <p:txBody>
          <a:bodyPr/>
          <a:lstStyle/>
          <a:p>
            <a:r>
              <a:rPr lang="en-US" dirty="0"/>
              <a:t>Dicey Operations (</a:t>
            </a:r>
            <a:r>
              <a:rPr lang="en-US" dirty="0">
                <a:solidFill>
                  <a:srgbClr val="66FFFF"/>
                </a:solidFill>
              </a:rPr>
              <a:t>6606</a:t>
            </a:r>
            <a:r>
              <a:rPr lang="en-US" dirty="0"/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157016-F01A-E04F-A892-B8362FACF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en-GB"/>
              <a:t>nrich.maths.org</a:t>
            </a: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63A4380-195B-B24E-BFC0-3EFC6AB39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078" y="2314661"/>
            <a:ext cx="2501900" cy="18161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E827A53-FCC4-2644-98A6-6D28B437C2B6}"/>
              </a:ext>
            </a:extLst>
          </p:cNvPr>
          <p:cNvSpPr/>
          <p:nvPr/>
        </p:nvSpPr>
        <p:spPr>
          <a:xfrm>
            <a:off x="533400" y="4385064"/>
            <a:ext cx="843108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u="none" dirty="0">
                <a:latin typeface="Verdana" panose="020B0604030504040204" pitchFamily="34" charset="0"/>
              </a:rPr>
              <a:t>Throw the dice four times each until all the cells are full.</a:t>
            </a:r>
          </a:p>
          <a:p>
            <a:br>
              <a:rPr lang="en-GB" dirty="0"/>
            </a:br>
            <a:r>
              <a:rPr lang="en-GB" b="1" u="none" dirty="0">
                <a:latin typeface="Verdana" panose="020B0604030504040204" pitchFamily="34" charset="0"/>
              </a:rPr>
              <a:t>Whoever has the product closest to 1000 wins.</a:t>
            </a:r>
          </a:p>
        </p:txBody>
      </p:sp>
    </p:spTree>
    <p:extLst>
      <p:ext uri="{BB962C8B-B14F-4D97-AF65-F5344CB8AC3E}">
        <p14:creationId xmlns:p14="http://schemas.microsoft.com/office/powerpoint/2010/main" val="4149333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030EED6-BE41-344D-A515-C17C232D19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793297"/>
            <a:ext cx="5204896" cy="3730625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0691A956-9880-4B4B-8B56-5A1EE8272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3" y="332656"/>
            <a:ext cx="8568951" cy="767902"/>
          </a:xfrm>
        </p:spPr>
        <p:txBody>
          <a:bodyPr/>
          <a:lstStyle/>
          <a:p>
            <a:r>
              <a:rPr lang="en-US" dirty="0"/>
              <a:t>Missing Multipliers (</a:t>
            </a:r>
            <a:r>
              <a:rPr lang="en-US" dirty="0">
                <a:solidFill>
                  <a:srgbClr val="66FFFF"/>
                </a:solidFill>
              </a:rPr>
              <a:t>7382</a:t>
            </a:r>
            <a:r>
              <a:rPr lang="en-US" dirty="0"/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80A970-8875-D749-86E8-572DF1B7CA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en-GB"/>
              <a:t>nrich.maths.org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42311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2550967-7D33-7F43-8887-C40E13212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859176"/>
            <a:ext cx="8215064" cy="3730064"/>
          </a:xfrm>
        </p:spPr>
        <p:txBody>
          <a:bodyPr/>
          <a:lstStyle/>
          <a:p>
            <a:r>
              <a:rPr lang="en-GB" sz="2000" dirty="0"/>
              <a:t>Gabriel wrote the numbers 1-9 in a 3x3 grid.</a:t>
            </a:r>
          </a:p>
          <a:p>
            <a:r>
              <a:rPr lang="en-GB" sz="2000" dirty="0"/>
              <a:t>He then multiplied together all the numbers in each row and wrote the resulting product next to that row.</a:t>
            </a:r>
          </a:p>
          <a:p>
            <a:r>
              <a:rPr lang="en-GB" sz="2000" dirty="0"/>
              <a:t>He also multiplied the numbers in each column together, and wrote the product under that column.</a:t>
            </a:r>
          </a:p>
          <a:p>
            <a:r>
              <a:rPr lang="en-GB" sz="2000" dirty="0"/>
              <a:t>He then rubbed out the numbers 1-9.</a:t>
            </a:r>
          </a:p>
          <a:p>
            <a:r>
              <a:rPr lang="en-GB" sz="2000" b="1" dirty="0"/>
              <a:t>Can you work out where Gabriel </a:t>
            </a:r>
            <a:br>
              <a:rPr lang="en-GB" sz="2000" b="1" dirty="0"/>
            </a:br>
            <a:r>
              <a:rPr lang="en-GB" sz="2000" b="1" dirty="0"/>
              <a:t>placed the numbers 1-9?</a:t>
            </a:r>
          </a:p>
          <a:p>
            <a:r>
              <a:rPr lang="en-GB" sz="2000" dirty="0"/>
              <a:t>Did you have more information than you</a:t>
            </a:r>
            <a:br>
              <a:rPr lang="en-GB" sz="2000" dirty="0"/>
            </a:br>
            <a:r>
              <a:rPr lang="en-GB" sz="2000" dirty="0"/>
              <a:t>needed?</a:t>
            </a:r>
            <a:br>
              <a:rPr lang="en-GB" dirty="0"/>
            </a:b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F01F5F5-C639-3D4C-867F-144B8F11B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452" y="441135"/>
            <a:ext cx="8640959" cy="767902"/>
          </a:xfrm>
        </p:spPr>
        <p:txBody>
          <a:bodyPr/>
          <a:lstStyle/>
          <a:p>
            <a:r>
              <a:rPr lang="en-US" dirty="0"/>
              <a:t>Gabriel’s Problem (</a:t>
            </a:r>
            <a:r>
              <a:rPr lang="en-US" dirty="0">
                <a:solidFill>
                  <a:srgbClr val="66FFFF"/>
                </a:solidFill>
              </a:rPr>
              <a:t>11750</a:t>
            </a:r>
            <a:r>
              <a:rPr lang="en-US" dirty="0"/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08AFEB-21DF-604B-A35B-D1F6CB8602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en-GB" dirty="0" err="1"/>
              <a:t>nrich.maths.org</a:t>
            </a: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193BA0E-C019-2741-B310-1A9ABC2AB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3501008"/>
            <a:ext cx="2698750" cy="248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6419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FEC00F2-43D4-B844-8674-0CFC72CE51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Try at least one of the tasks from today with your class/some of your students</a:t>
            </a:r>
          </a:p>
          <a:p>
            <a:endParaRPr lang="en-US" dirty="0"/>
          </a:p>
          <a:p>
            <a:r>
              <a:rPr lang="en-US" dirty="0"/>
              <a:t>Please be prepared to talk about it next time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1E2E3B8-F96C-D04E-B6EE-BA92FAEA1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648" y="548680"/>
            <a:ext cx="6604521" cy="767902"/>
          </a:xfrm>
        </p:spPr>
        <p:txBody>
          <a:bodyPr/>
          <a:lstStyle/>
          <a:p>
            <a:r>
              <a:rPr lang="en-US" dirty="0"/>
              <a:t>Teacher takeaway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14C9ED-C1FE-D640-813A-CF648015F0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en-GB"/>
              <a:t>nrich.maths.org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86124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409B776-555E-AA45-96A1-C6FF4CC32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147208"/>
            <a:ext cx="8215064" cy="3730064"/>
          </a:xfrm>
        </p:spPr>
        <p:txBody>
          <a:bodyPr/>
          <a:lstStyle/>
          <a:p>
            <a:r>
              <a:rPr lang="en-GB" sz="2000" dirty="0"/>
              <a:t>Askew, M. (2018) Multiplicative reasoning: teaching primary pupils in ways that focus on functional relations, The Curriculum Journal, 29:3, 406-423, available online at https://</a:t>
            </a:r>
            <a:r>
              <a:rPr lang="en-GB" sz="2000" dirty="0" err="1"/>
              <a:t>doi.org</a:t>
            </a:r>
            <a:r>
              <a:rPr lang="en-GB" sz="2000" dirty="0"/>
              <a:t>/10.1080/09585176.2018.1433545 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85A932B-6E03-5E40-B289-5966FF514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F7BA6E-6419-264C-BEC0-9F30415225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en-GB" dirty="0" err="1"/>
              <a:t>nrich.maths.org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014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624C11F-FE58-7344-BB29-2D289D8F1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268760"/>
            <a:ext cx="8215064" cy="3730064"/>
          </a:xfrm>
        </p:spPr>
        <p:txBody>
          <a:bodyPr/>
          <a:lstStyle/>
          <a:p>
            <a:r>
              <a:rPr lang="en-GB" altLang="en-US" dirty="0">
                <a:ea typeface="ＭＳ Ｐゴシック" panose="020B0600070205080204" pitchFamily="34" charset="-128"/>
              </a:rPr>
              <a:t>To strengthen mathematics teaching and learning during the key transition years in primary and secondary education</a:t>
            </a:r>
            <a:br>
              <a:rPr lang="en-GB" altLang="en-US" dirty="0">
                <a:ea typeface="ＭＳ Ｐゴシック" panose="020B0600070205080204" pitchFamily="34" charset="-128"/>
              </a:rPr>
            </a:br>
            <a:endParaRPr lang="en-GB" altLang="en-US" dirty="0">
              <a:ea typeface="ＭＳ Ｐゴシック" panose="020B0600070205080204" pitchFamily="34" charset="-128"/>
            </a:endParaRPr>
          </a:p>
          <a:p>
            <a:r>
              <a:rPr lang="en-GB" altLang="en-US" dirty="0">
                <a:ea typeface="ＭＳ Ｐゴシック" panose="020B0600070205080204" pitchFamily="34" charset="-128"/>
              </a:rPr>
              <a:t>To establish and support a local network of schools to explore effective teaching and learning of fluency, reasoning and problem solving</a:t>
            </a:r>
            <a:br>
              <a:rPr lang="en-GB" altLang="en-US" dirty="0">
                <a:ea typeface="ＭＳ Ｐゴシック" panose="020B0600070205080204" pitchFamily="34" charset="-128"/>
              </a:rPr>
            </a:br>
            <a:endParaRPr lang="en-GB" altLang="en-US" dirty="0">
              <a:ea typeface="ＭＳ Ｐゴシック" panose="020B0600070205080204" pitchFamily="34" charset="-128"/>
            </a:endParaRP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0759221-29B5-514D-AEAE-3E8D7E351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332656"/>
            <a:ext cx="6604521" cy="767902"/>
          </a:xfrm>
        </p:spPr>
        <p:txBody>
          <a:bodyPr/>
          <a:lstStyle/>
          <a:p>
            <a:r>
              <a:rPr lang="en-US" dirty="0"/>
              <a:t>Aims of the project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64B17C-2104-BA44-AC11-23C784B53F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en-GB"/>
              <a:t>nrich.maths.org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1398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605598F-8983-1A4D-814C-9A9BAEB8FB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484784"/>
            <a:ext cx="8215064" cy="3730064"/>
          </a:xfrm>
        </p:spPr>
        <p:txBody>
          <a:bodyPr/>
          <a:lstStyle/>
          <a:p>
            <a:r>
              <a:rPr lang="en-US" dirty="0"/>
              <a:t>2017/18 – three days plus celebration in Cambridge</a:t>
            </a:r>
          </a:p>
          <a:p>
            <a:endParaRPr lang="en-US" dirty="0"/>
          </a:p>
          <a:p>
            <a:r>
              <a:rPr lang="en-US" dirty="0"/>
              <a:t>2018/19 – three days</a:t>
            </a:r>
          </a:p>
          <a:p>
            <a:r>
              <a:rPr lang="en-US" dirty="0"/>
              <a:t>	6 February</a:t>
            </a:r>
          </a:p>
          <a:p>
            <a:r>
              <a:rPr lang="en-US" dirty="0"/>
              <a:t>	18 March</a:t>
            </a:r>
          </a:p>
          <a:p>
            <a:endParaRPr lang="en-US" sz="1500" dirty="0"/>
          </a:p>
          <a:p>
            <a:r>
              <a:rPr lang="en-US" dirty="0" err="1"/>
              <a:t>nrich.maths.org</a:t>
            </a:r>
            <a:r>
              <a:rPr lang="en-US" dirty="0"/>
              <a:t>/</a:t>
            </a:r>
            <a:r>
              <a:rPr lang="en-US" dirty="0" err="1"/>
              <a:t>felixstowe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A832DB2-85A2-DE48-86F1-085A966D9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48680"/>
            <a:ext cx="9060359" cy="767902"/>
          </a:xfrm>
        </p:spPr>
        <p:txBody>
          <a:bodyPr/>
          <a:lstStyle/>
          <a:p>
            <a:r>
              <a:rPr lang="en-US" dirty="0"/>
              <a:t>Project Overview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55815E-A197-D347-8C8B-D910F99A96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en-GB" dirty="0" err="1"/>
              <a:t>nrich.maths.org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7053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226B70A-B6A9-9B41-9211-00DABC205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89" y="1412776"/>
            <a:ext cx="8215064" cy="3730064"/>
          </a:xfrm>
        </p:spPr>
        <p:txBody>
          <a:bodyPr/>
          <a:lstStyle/>
          <a:p>
            <a:r>
              <a:rPr lang="en-GB" sz="2800" dirty="0"/>
              <a:t>I mixed up some lemonade in two glasses.</a:t>
            </a:r>
            <a:br>
              <a:rPr lang="en-GB" sz="2800" dirty="0"/>
            </a:br>
            <a:br>
              <a:rPr lang="en-GB" sz="2800" dirty="0"/>
            </a:br>
            <a:r>
              <a:rPr lang="en-GB" sz="2800" dirty="0"/>
              <a:t>The first glass had 200ml of lemon juice and 300ml of water.</a:t>
            </a:r>
            <a:br>
              <a:rPr lang="en-GB" sz="2800" dirty="0"/>
            </a:br>
            <a:r>
              <a:rPr lang="en-GB" sz="2800" dirty="0"/>
              <a:t>The second glass had 100ml of lemon juice and 200ml of water.</a:t>
            </a:r>
            <a:br>
              <a:rPr lang="en-GB" sz="2800" dirty="0"/>
            </a:br>
            <a:br>
              <a:rPr lang="en-GB" sz="2800" dirty="0"/>
            </a:br>
            <a:r>
              <a:rPr lang="en-GB" sz="2800" b="1" dirty="0"/>
              <a:t>Which mixture has the stronger tasting lemonade?</a:t>
            </a:r>
            <a:br>
              <a:rPr lang="en-GB" sz="2800" dirty="0"/>
            </a:br>
            <a:r>
              <a:rPr lang="en-GB" sz="2800" b="1" dirty="0"/>
              <a:t>How do you know?</a:t>
            </a:r>
            <a:endParaRPr lang="en-US" sz="28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5405ECF-712C-7E49-BFD7-26226CEC6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0648"/>
            <a:ext cx="8280920" cy="767902"/>
          </a:xfrm>
        </p:spPr>
        <p:txBody>
          <a:bodyPr/>
          <a:lstStyle/>
          <a:p>
            <a:r>
              <a:rPr lang="en-US" dirty="0"/>
              <a:t>Mixing Lemonade (</a:t>
            </a:r>
            <a:r>
              <a:rPr lang="en-US" dirty="0">
                <a:solidFill>
                  <a:srgbClr val="66FFFF"/>
                </a:solidFill>
              </a:rPr>
              <a:t>6870</a:t>
            </a:r>
            <a:r>
              <a:rPr lang="en-US" dirty="0"/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B0FDEB-C770-FA4F-97D5-2F29D3BB03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en-GB"/>
              <a:t>nrich.maths.org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8967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B4728B4-CEE7-B344-BF4B-15C700415B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700808"/>
            <a:ext cx="4832638" cy="3730625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FC4438F8-6AC5-4842-A014-BCF0E5635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535974"/>
            <a:ext cx="8260705" cy="767902"/>
          </a:xfrm>
        </p:spPr>
        <p:txBody>
          <a:bodyPr/>
          <a:lstStyle/>
          <a:p>
            <a:r>
              <a:rPr lang="en-US" dirty="0"/>
              <a:t>Short Problems (</a:t>
            </a:r>
            <a:r>
              <a:rPr lang="en-US" dirty="0">
                <a:solidFill>
                  <a:srgbClr val="66FFFF"/>
                </a:solidFill>
              </a:rPr>
              <a:t>11652</a:t>
            </a:r>
            <a:r>
              <a:rPr lang="en-US" dirty="0"/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7A963D-5DF0-3B42-8A56-841AC390E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en-GB"/>
              <a:t>nrich.maths.org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7713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C9D4390-4FCE-704D-B922-0AC2B8B165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268760"/>
            <a:ext cx="8215064" cy="3730064"/>
          </a:xfrm>
        </p:spPr>
        <p:txBody>
          <a:bodyPr/>
          <a:lstStyle/>
          <a:p>
            <a:r>
              <a:rPr lang="en-GB" dirty="0"/>
              <a:t>What strategies have you used?</a:t>
            </a:r>
          </a:p>
          <a:p>
            <a:r>
              <a:rPr lang="en-GB" dirty="0"/>
              <a:t>Which strategies are most elegant / effective?</a:t>
            </a:r>
          </a:p>
          <a:p>
            <a:r>
              <a:rPr lang="en-GB" dirty="0"/>
              <a:t>How can we move students on to use the most effective strategies?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419A52-DB36-B74D-B37A-F87F8E219A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en-GB"/>
              <a:t>nrich.maths.org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8887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ED89AE0-F530-3142-83BC-19A2488F89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On a farm there were some hens and sheep.</a:t>
            </a:r>
          </a:p>
          <a:p>
            <a:r>
              <a:rPr lang="en-GB" dirty="0"/>
              <a:t>Altogether there were 8 heads and 22 feet.</a:t>
            </a:r>
          </a:p>
          <a:p>
            <a:r>
              <a:rPr lang="en-GB" dirty="0"/>
              <a:t>How many hens were there?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18142CC-9396-1E47-82B4-363B1C4A9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047" y="535974"/>
            <a:ext cx="8136904" cy="767902"/>
          </a:xfrm>
        </p:spPr>
        <p:txBody>
          <a:bodyPr/>
          <a:lstStyle/>
          <a:p>
            <a:r>
              <a:rPr lang="en-US" dirty="0"/>
              <a:t>Heads and Feet (</a:t>
            </a:r>
            <a:r>
              <a:rPr lang="en-US" dirty="0">
                <a:solidFill>
                  <a:srgbClr val="66FFFF"/>
                </a:solidFill>
              </a:rPr>
              <a:t>924</a:t>
            </a:r>
            <a:r>
              <a:rPr lang="en-US" dirty="0"/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1BA7A9-32BA-4D47-AA16-DCE4FE8569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en-GB"/>
              <a:t>nrich.maths.org</a:t>
            </a: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8EEBCAA-9E41-0348-873D-31512E8F82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4725144"/>
            <a:ext cx="2705100" cy="16256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4CD8C8E-123A-6C42-A540-A497C474EE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5407" y="4934694"/>
            <a:ext cx="965200" cy="120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819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A93A014-CFAB-2544-B10F-F5892096A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441135"/>
            <a:ext cx="8215064" cy="767902"/>
          </a:xfrm>
        </p:spPr>
        <p:txBody>
          <a:bodyPr/>
          <a:lstStyle/>
          <a:p>
            <a:r>
              <a:rPr lang="en-US" dirty="0" err="1"/>
              <a:t>Zios</a:t>
            </a:r>
            <a:r>
              <a:rPr lang="en-US" dirty="0"/>
              <a:t> and </a:t>
            </a:r>
            <a:r>
              <a:rPr lang="en-US" dirty="0" err="1"/>
              <a:t>Zepts</a:t>
            </a:r>
            <a:r>
              <a:rPr lang="en-US" dirty="0"/>
              <a:t> (</a:t>
            </a:r>
            <a:r>
              <a:rPr lang="en-US" dirty="0">
                <a:solidFill>
                  <a:srgbClr val="66FFFF"/>
                </a:solidFill>
              </a:rPr>
              <a:t>1005</a:t>
            </a:r>
            <a:r>
              <a:rPr lang="en-US" dirty="0"/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7E45E6-D2E1-4C4A-833E-91C49768E8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en-GB"/>
              <a:t>nrich.maths.org</a:t>
            </a:r>
            <a:endParaRPr lang="en-GB" dirty="0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DD29B51E-BE9A-8A4E-8F18-4073C3B16B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1362925"/>
            <a:ext cx="6876113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On the planet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Vuv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 there are two sorts of creatures.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The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Zios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 have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athJax_Main"/>
              </a:rPr>
              <a:t>3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 legs and the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Zepts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 have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athJax_Main"/>
              </a:rPr>
              <a:t>7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 legs.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 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The great planetary explorer Nico,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who first discovered the planet, saw 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crowd of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Zios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 and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Zepts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. He managed to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see that there was more than one of each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kind of creature before they saw him.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Suddenly they all rolled over onto their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backs and put their legs in the air.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He counted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athJax_Main"/>
              </a:rPr>
              <a:t>52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 legs.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How many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Zios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 and how many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Zepts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 were there?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Do you think there are any different answers?</a:t>
            </a:r>
          </a:p>
        </p:txBody>
      </p:sp>
      <p:pic>
        <p:nvPicPr>
          <p:cNvPr id="1030" name="Picture 6" descr="/var/folders/qm/m7v_w9w97kz3lsltns3mg12m0000gn/T/com.microsoft.Powerpoint/WebArchiveCopyPasteTempFiles/Zio.gif">
            <a:extLst>
              <a:ext uri="{FF2B5EF4-FFF2-40B4-BE49-F238E27FC236}">
                <a16:creationId xmlns:a16="http://schemas.microsoft.com/office/drawing/2014/main" id="{BE3D52C0-24E0-DD43-B10E-9F6EF4DE75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4665" y="2420888"/>
            <a:ext cx="2769205" cy="2399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1555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0201071-E174-964F-8605-527A47AE9B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556792"/>
            <a:ext cx="8215064" cy="3730064"/>
          </a:xfrm>
        </p:spPr>
        <p:txBody>
          <a:bodyPr/>
          <a:lstStyle/>
          <a:p>
            <a:r>
              <a:rPr lang="en-GB" sz="2000" dirty="0"/>
              <a:t>The store in my town which sells windows calculates the price of windows according to the area of glass used and the length of frame needed.</a:t>
            </a:r>
            <a:br>
              <a:rPr lang="en-GB" sz="2000" dirty="0"/>
            </a:br>
            <a:br>
              <a:rPr lang="en-GB" sz="2000" dirty="0"/>
            </a:br>
            <a:r>
              <a:rPr lang="en-GB" sz="2000" dirty="0"/>
              <a:t>Can you work out how they arrived at the prices of the windows below?</a:t>
            </a:r>
          </a:p>
          <a:p>
            <a:endParaRPr lang="en-US" sz="20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B792389-157D-6A4B-A4D5-33C2EA54E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260648"/>
            <a:ext cx="7927032" cy="767902"/>
          </a:xfrm>
        </p:spPr>
        <p:txBody>
          <a:bodyPr/>
          <a:lstStyle/>
          <a:p>
            <a:r>
              <a:rPr lang="en-US" dirty="0"/>
              <a:t>Through the Window (</a:t>
            </a:r>
            <a:r>
              <a:rPr lang="en-US" dirty="0">
                <a:solidFill>
                  <a:srgbClr val="66FFFF"/>
                </a:solidFill>
              </a:rPr>
              <a:t>10344</a:t>
            </a:r>
            <a:r>
              <a:rPr lang="en-US" dirty="0"/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06E3F9-DBBF-A648-967D-2ED6BD3E8A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en-GB"/>
              <a:t>nrich.maths.org</a:t>
            </a: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AB2E87D-9F67-AD4A-9979-4F0AF85D48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3501008"/>
            <a:ext cx="4271578" cy="2901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261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NRICH">
      <a:majorFont>
        <a:latin typeface="Georgi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2400" b="0" i="0" u="sng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2400" b="0" i="0" u="sng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69436</TotalTime>
  <Words>480</Words>
  <Application>Microsoft Macintosh PowerPoint</Application>
  <PresentationFormat>On-screen Show (4:3)</PresentationFormat>
  <Paragraphs>97</Paragraphs>
  <Slides>16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ＭＳ Ｐゴシック</vt:lpstr>
      <vt:lpstr>Arial</vt:lpstr>
      <vt:lpstr>MathJax_Main</vt:lpstr>
      <vt:lpstr>Times New Roman</vt:lpstr>
      <vt:lpstr>Verdana</vt:lpstr>
      <vt:lpstr>Office Theme</vt:lpstr>
      <vt:lpstr>Felixstowe Transition Project</vt:lpstr>
      <vt:lpstr>Aims of the project</vt:lpstr>
      <vt:lpstr>Project Overview</vt:lpstr>
      <vt:lpstr>Mixing Lemonade (6870)</vt:lpstr>
      <vt:lpstr>Short Problems (11652)</vt:lpstr>
      <vt:lpstr>PowerPoint Presentation</vt:lpstr>
      <vt:lpstr>Heads and Feet (924)</vt:lpstr>
      <vt:lpstr>Zios and Zepts (1005)</vt:lpstr>
      <vt:lpstr>Through the Window (10344)</vt:lpstr>
      <vt:lpstr>Warmsnug Double Glazing (4889)</vt:lpstr>
      <vt:lpstr>Dicey Operations in Line (13261)</vt:lpstr>
      <vt:lpstr>Dicey Operations (6606)</vt:lpstr>
      <vt:lpstr>Missing Multipliers (7382)</vt:lpstr>
      <vt:lpstr>Gabriel’s Problem (11750)</vt:lpstr>
      <vt:lpstr>Teacher takeaway</vt:lpstr>
      <vt:lpstr>References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Engaging Mathematics For All Learners</dc:title>
  <dc:subject/>
  <dc:creator>Jennifer Piggott</dc:creator>
  <cp:keywords/>
  <dc:description/>
  <cp:lastModifiedBy>Microsoft Office User</cp:lastModifiedBy>
  <cp:revision>449</cp:revision>
  <cp:lastPrinted>2019-02-05T11:34:36Z</cp:lastPrinted>
  <dcterms:created xsi:type="dcterms:W3CDTF">2011-06-14T20:43:57Z</dcterms:created>
  <dcterms:modified xsi:type="dcterms:W3CDTF">2019-02-05T12:35:17Z</dcterms:modified>
</cp:coreProperties>
</file>