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693" r:id="rId2"/>
    <p:sldId id="271" r:id="rId3"/>
    <p:sldId id="695" r:id="rId4"/>
    <p:sldId id="357" r:id="rId5"/>
    <p:sldId id="358" r:id="rId6"/>
    <p:sldId id="696" r:id="rId7"/>
    <p:sldId id="359" r:id="rId8"/>
    <p:sldId id="371" r:id="rId9"/>
    <p:sldId id="263" r:id="rId10"/>
    <p:sldId id="697" r:id="rId11"/>
    <p:sldId id="372" r:id="rId12"/>
  </p:sldIdLst>
  <p:sldSz cx="9144000" cy="6858000" type="screen4x3"/>
  <p:notesSz cx="6796088" cy="9925050"/>
  <p:defaultTextStyle>
    <a:defPPr>
      <a:defRPr lang="en-GB"/>
    </a:defPPr>
    <a:lvl1pPr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1pPr>
    <a:lvl2pPr marL="742950" indent="-28575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2pPr>
    <a:lvl3pPr marL="1143000" indent="-22860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3pPr>
    <a:lvl4pPr marL="1600200" indent="-22860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4pPr>
    <a:lvl5pPr marL="2057400" indent="-22860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FF"/>
    <a:srgbClr val="003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37"/>
    <p:restoredTop sz="75172"/>
  </p:normalViewPr>
  <p:slideViewPr>
    <p:cSldViewPr>
      <p:cViewPr varScale="1">
        <p:scale>
          <a:sx n="150" d="100"/>
          <a:sy n="150" d="100"/>
        </p:scale>
        <p:origin x="-3640" y="-112"/>
      </p:cViewPr>
      <p:guideLst>
        <p:guide orient="horz" pos="2160"/>
        <p:guide pos="2880"/>
      </p:guideLst>
    </p:cSldViewPr>
  </p:slideViewPr>
  <p:outlineViewPr>
    <p:cViewPr varScale="1">
      <p:scale>
        <a:sx n="170" d="200"/>
        <a:sy n="170" d="200"/>
      </p:scale>
      <p:origin x="-144" y="0"/>
    </p:cViewPr>
  </p:outlineViewPr>
  <p:notesTextViewPr>
    <p:cViewPr>
      <p:scale>
        <a:sx n="105" d="100"/>
        <a:sy n="105" d="100"/>
      </p:scale>
      <p:origin x="0" y="0"/>
    </p:cViewPr>
  </p:notesTextViewPr>
  <p:sorterViewPr>
    <p:cViewPr varScale="1">
      <p:scale>
        <a:sx n="100" d="100"/>
        <a:sy n="100" d="100"/>
      </p:scale>
      <p:origin x="0" y="0"/>
    </p:cViewPr>
  </p:sorterViewPr>
  <p:notesViewPr>
    <p:cSldViewPr>
      <p:cViewPr varScale="1">
        <p:scale>
          <a:sx n="103" d="100"/>
          <a:sy n="103" d="100"/>
        </p:scale>
        <p:origin x="3768" y="1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49688" y="0"/>
            <a:ext cx="2944812" cy="49688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9428163"/>
            <a:ext cx="2944813"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4812" cy="496887"/>
          </a:xfrm>
          <a:prstGeom prst="rect">
            <a:avLst/>
          </a:prstGeom>
        </p:spPr>
        <p:txBody>
          <a:bodyPr vert="horz" lIns="91440" tIns="45720" rIns="91440" bIns="45720" rtlCol="0" anchor="b"/>
          <a:lstStyle>
            <a:lvl1pPr algn="r">
              <a:defRPr sz="1200"/>
            </a:lvl1pPr>
          </a:lstStyle>
          <a:p>
            <a:fld id="{ABA989EE-CE9A-AA4B-BD6E-E8ED2A1E798B}" type="slidenum">
              <a:rPr lang="en-US" u="none" smtClean="0"/>
              <a:t>‹#›</a:t>
            </a:fld>
            <a:endParaRPr lang="en-US" u="none" dirty="0"/>
          </a:p>
        </p:txBody>
      </p:sp>
    </p:spTree>
    <p:extLst>
      <p:ext uri="{BB962C8B-B14F-4D97-AF65-F5344CB8AC3E}">
        <p14:creationId xmlns:p14="http://schemas.microsoft.com/office/powerpoint/2010/main" val="57118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5" name="AutoShape 1"/>
          <p:cNvSpPr>
            <a:spLocks noChangeArrowheads="1"/>
          </p:cNvSpPr>
          <p:nvPr/>
        </p:nvSpPr>
        <p:spPr bwMode="auto">
          <a:xfrm>
            <a:off x="0" y="0"/>
            <a:ext cx="6796088" cy="992505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6" name="AutoShape 2"/>
          <p:cNvSpPr>
            <a:spLocks noChangeArrowheads="1"/>
          </p:cNvSpPr>
          <p:nvPr/>
        </p:nvSpPr>
        <p:spPr bwMode="auto">
          <a:xfrm>
            <a:off x="0" y="0"/>
            <a:ext cx="6796088" cy="9925050"/>
          </a:xfrm>
          <a:prstGeom prst="roundRect">
            <a:avLst>
              <a:gd name="adj" fmla="val 23"/>
            </a:avLst>
          </a:prstGeom>
          <a:solidFill>
            <a:srgbClr val="FFFFFF"/>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7" name="Text Box 3"/>
          <p:cNvSpPr txBox="1">
            <a:spLocks noChangeArrowheads="1"/>
          </p:cNvSpP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8" name="Text Box 4"/>
          <p:cNvSpPr txBox="1">
            <a:spLocks noChangeArrowheads="1"/>
          </p:cNvSpPr>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9" name="Rectangle 5"/>
          <p:cNvSpPr>
            <a:spLocks noGrp="1" noRot="1" noChangeAspect="1" noChangeArrowheads="1"/>
          </p:cNvSpPr>
          <p:nvPr>
            <p:ph type="sldImg"/>
          </p:nvPr>
        </p:nvSpPr>
        <p:spPr bwMode="auto">
          <a:xfrm>
            <a:off x="917575" y="744538"/>
            <a:ext cx="4959350" cy="3719512"/>
          </a:xfrm>
          <a:prstGeom prst="rect">
            <a:avLst/>
          </a:prstGeom>
          <a:noFill/>
          <a:ln w="9360" cap="sq">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6150" name="Rectangle 6"/>
          <p:cNvSpPr>
            <a:spLocks noGrp="1" noChangeArrowheads="1"/>
          </p:cNvSpPr>
          <p:nvPr>
            <p:ph type="body"/>
          </p:nvPr>
        </p:nvSpPr>
        <p:spPr bwMode="auto">
          <a:xfrm>
            <a:off x="679450" y="4714875"/>
            <a:ext cx="5435600" cy="4464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altLang="en-US"/>
          </a:p>
        </p:txBody>
      </p:sp>
      <p:sp>
        <p:nvSpPr>
          <p:cNvPr id="6151" name="Text Box 7"/>
          <p:cNvSpPr txBox="1">
            <a:spLocks noChangeArrowheads="1"/>
          </p:cNvSpPr>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52" name="Rectangle 8"/>
          <p:cNvSpPr>
            <a:spLocks noGrp="1" noChangeArrowheads="1"/>
          </p:cNvSpPr>
          <p:nvPr>
            <p:ph type="sldNum"/>
          </p:nvPr>
        </p:nvSpPr>
        <p:spPr bwMode="auto">
          <a:xfrm>
            <a:off x="3849688" y="9428163"/>
            <a:ext cx="2943225" cy="493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cs typeface="Arial" panose="020B0604020202020204" pitchFamily="34" charset="0"/>
              </a:defRPr>
            </a:lvl1pPr>
          </a:lstStyle>
          <a:p>
            <a:fld id="{60CA9950-BA5E-4950-8F9C-6CE0961AEEC6}" type="slidenum">
              <a:rPr lang="en-US" altLang="en-US"/>
              <a:pPr/>
              <a:t>‹#›</a:t>
            </a:fld>
            <a:endParaRPr lang="en-US" altLang="en-US"/>
          </a:p>
        </p:txBody>
      </p:sp>
    </p:spTree>
    <p:extLst>
      <p:ext uri="{BB962C8B-B14F-4D97-AF65-F5344CB8AC3E}">
        <p14:creationId xmlns:p14="http://schemas.microsoft.com/office/powerpoint/2010/main" val="4193547394"/>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As delegates come in…</a:t>
            </a:r>
          </a:p>
          <a:p>
            <a:r>
              <a:rPr lang="en-US" sz="1600" dirty="0"/>
              <a:t>Have two places where delegates can stick post-its once they are written</a:t>
            </a:r>
          </a:p>
          <a:p>
            <a:r>
              <a:rPr lang="en-US" sz="1600" dirty="0"/>
              <a:t>NB TAKE BLUTAK, POST ITS</a:t>
            </a:r>
          </a:p>
        </p:txBody>
      </p:sp>
      <p:sp>
        <p:nvSpPr>
          <p:cNvPr id="4" name="Slide Number Placeholder 3"/>
          <p:cNvSpPr>
            <a:spLocks noGrp="1"/>
          </p:cNvSpPr>
          <p:nvPr>
            <p:ph type="sldNum"/>
          </p:nvPr>
        </p:nvSpPr>
        <p:spPr/>
        <p:txBody>
          <a:bodyPr/>
          <a:lstStyle/>
          <a:p>
            <a:fld id="{60CA9950-BA5E-4950-8F9C-6CE0961AEEC6}" type="slidenum">
              <a:rPr lang="en-US" altLang="en-US" smtClean="0"/>
              <a:pPr/>
              <a:t>1</a:t>
            </a:fld>
            <a:endParaRPr lang="en-US" altLang="en-US"/>
          </a:p>
        </p:txBody>
      </p:sp>
    </p:spTree>
    <p:extLst>
      <p:ext uri="{BB962C8B-B14F-4D97-AF65-F5344CB8AC3E}">
        <p14:creationId xmlns:p14="http://schemas.microsoft.com/office/powerpoint/2010/main" val="23356591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p:nvPr>
        </p:nvSpPr>
        <p:spPr/>
        <p:txBody>
          <a:bodyPr/>
          <a:lstStyle/>
          <a:p>
            <a:fld id="{60CA9950-BA5E-4950-8F9C-6CE0961AEEC6}" type="slidenum">
              <a:rPr lang="en-US" altLang="en-US" smtClean="0"/>
              <a:pPr/>
              <a:t>11</a:t>
            </a:fld>
            <a:endParaRPr lang="en-US" altLang="en-US"/>
          </a:p>
        </p:txBody>
      </p:sp>
    </p:spTree>
    <p:extLst>
      <p:ext uri="{BB962C8B-B14F-4D97-AF65-F5344CB8AC3E}">
        <p14:creationId xmlns:p14="http://schemas.microsoft.com/office/powerpoint/2010/main" val="1601790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fld id="{60CA9950-BA5E-4950-8F9C-6CE0961AEEC6}" type="slidenum">
              <a:rPr lang="en-US" altLang="en-US" smtClean="0"/>
              <a:pPr/>
              <a:t>2</a:t>
            </a:fld>
            <a:endParaRPr lang="en-US" altLang="en-US"/>
          </a:p>
        </p:txBody>
      </p:sp>
    </p:spTree>
    <p:extLst>
      <p:ext uri="{BB962C8B-B14F-4D97-AF65-F5344CB8AC3E}">
        <p14:creationId xmlns:p14="http://schemas.microsoft.com/office/powerpoint/2010/main" val="1301671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Back to this.</a:t>
            </a:r>
          </a:p>
          <a:p>
            <a:r>
              <a:rPr lang="en-US" dirty="0"/>
              <a:t>Give delegates a chance to read the post-its</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Chat a bit about why we asked them to do this - </a:t>
            </a:r>
            <a:r>
              <a:rPr lang="en-GB" sz="1200" kern="1200" dirty="0">
                <a:solidFill>
                  <a:srgbClr val="000000"/>
                </a:solidFill>
                <a:effectLst/>
                <a:latin typeface="Times New Roman" panose="02020603050405020304" pitchFamily="18" charset="0"/>
                <a:ea typeface="+mn-ea"/>
                <a:cs typeface="+mn-cs"/>
              </a:rPr>
              <a:t>any maths classroom (of which this is one for the duration of this session) there will be a variety of experiences (brought to the room) and destinations (where people go during the lesson – i.e. everyone can get started and everyone can get stuck)</a:t>
            </a:r>
          </a:p>
          <a:p>
            <a:endParaRPr lang="en-US" dirty="0"/>
          </a:p>
        </p:txBody>
      </p:sp>
      <p:sp>
        <p:nvSpPr>
          <p:cNvPr id="4" name="Slide Number Placeholder 3"/>
          <p:cNvSpPr>
            <a:spLocks noGrp="1"/>
          </p:cNvSpPr>
          <p:nvPr>
            <p:ph type="sldNum"/>
          </p:nvPr>
        </p:nvSpPr>
        <p:spPr/>
        <p:txBody>
          <a:bodyPr/>
          <a:lstStyle/>
          <a:p>
            <a:fld id="{60CA9950-BA5E-4950-8F9C-6CE0961AEEC6}" type="slidenum">
              <a:rPr lang="en-US" altLang="en-US" smtClean="0"/>
              <a:pPr/>
              <a:t>3</a:t>
            </a:fld>
            <a:endParaRPr lang="en-US" altLang="en-US"/>
          </a:p>
        </p:txBody>
      </p:sp>
    </p:spTree>
    <p:extLst>
      <p:ext uri="{BB962C8B-B14F-4D97-AF65-F5344CB8AC3E}">
        <p14:creationId xmlns:p14="http://schemas.microsoft.com/office/powerpoint/2010/main" val="1762272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u="none" dirty="0"/>
              <a:t>Might </a:t>
            </a:r>
            <a:r>
              <a:rPr lang="en-US" b="0" u="none" dirty="0" err="1"/>
              <a:t>recognise</a:t>
            </a:r>
            <a:r>
              <a:rPr lang="en-US" b="0" u="none" dirty="0"/>
              <a:t> this as one of the guiding principles of ATM, this is the spirit in which we will run this session</a:t>
            </a:r>
          </a:p>
        </p:txBody>
      </p:sp>
      <p:sp>
        <p:nvSpPr>
          <p:cNvPr id="4" name="Slide Number Placeholder 3"/>
          <p:cNvSpPr>
            <a:spLocks noGrp="1"/>
          </p:cNvSpPr>
          <p:nvPr>
            <p:ph type="sldNum"/>
          </p:nvPr>
        </p:nvSpPr>
        <p:spPr/>
        <p:txBody>
          <a:bodyPr/>
          <a:lstStyle/>
          <a:p>
            <a:fld id="{60CA9950-BA5E-4950-8F9C-6CE0961AEEC6}" type="slidenum">
              <a:rPr lang="en-US" altLang="en-US" smtClean="0"/>
              <a:pPr/>
              <a:t>4</a:t>
            </a:fld>
            <a:endParaRPr lang="en-US" altLang="en-US"/>
          </a:p>
        </p:txBody>
      </p:sp>
    </p:spTree>
    <p:extLst>
      <p:ext uri="{BB962C8B-B14F-4D97-AF65-F5344CB8AC3E}">
        <p14:creationId xmlns:p14="http://schemas.microsoft.com/office/powerpoint/2010/main" val="2229894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p:nvPr>
        </p:nvSpPr>
        <p:spPr/>
        <p:txBody>
          <a:bodyPr/>
          <a:lstStyle/>
          <a:p>
            <a:fld id="{60CA9950-BA5E-4950-8F9C-6CE0961AEEC6}" type="slidenum">
              <a:rPr lang="en-US" altLang="en-US" smtClean="0"/>
              <a:pPr/>
              <a:t>5</a:t>
            </a:fld>
            <a:endParaRPr lang="en-US" altLang="en-US"/>
          </a:p>
        </p:txBody>
      </p:sp>
    </p:spTree>
    <p:extLst>
      <p:ext uri="{BB962C8B-B14F-4D97-AF65-F5344CB8AC3E}">
        <p14:creationId xmlns:p14="http://schemas.microsoft.com/office/powerpoint/2010/main" val="2129441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multilink and square counters available</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Share some ways of working and </a:t>
            </a:r>
            <a:r>
              <a:rPr lang="en-US" dirty="0" err="1"/>
              <a:t>noticings</a:t>
            </a:r>
            <a:r>
              <a:rPr lang="en-US" dirty="0"/>
              <a:t> (See teachers’ resources of the task for different representations if needed)</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Listening to others’ approaches and solutions gives us more to draw on for subsequent parts of the problem, and other similar problems in the future</a:t>
            </a:r>
          </a:p>
          <a:p>
            <a:r>
              <a:rPr lang="en-US" dirty="0"/>
              <a:t>Low threshold</a:t>
            </a:r>
          </a:p>
          <a:p>
            <a:endParaRPr lang="en-US" dirty="0"/>
          </a:p>
        </p:txBody>
      </p:sp>
      <p:sp>
        <p:nvSpPr>
          <p:cNvPr id="4" name="Slide Number Placeholder 3"/>
          <p:cNvSpPr>
            <a:spLocks noGrp="1"/>
          </p:cNvSpPr>
          <p:nvPr>
            <p:ph type="sldNum"/>
          </p:nvPr>
        </p:nvSpPr>
        <p:spPr/>
        <p:txBody>
          <a:bodyPr/>
          <a:lstStyle/>
          <a:p>
            <a:fld id="{60CA9950-BA5E-4950-8F9C-6CE0961AEEC6}" type="slidenum">
              <a:rPr lang="en-US" altLang="en-US" smtClean="0"/>
              <a:pPr/>
              <a:t>6</a:t>
            </a:fld>
            <a:endParaRPr lang="en-US" altLang="en-US"/>
          </a:p>
        </p:txBody>
      </p:sp>
    </p:spTree>
    <p:extLst>
      <p:ext uri="{BB962C8B-B14F-4D97-AF65-F5344CB8AC3E}">
        <p14:creationId xmlns:p14="http://schemas.microsoft.com/office/powerpoint/2010/main" val="1970903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Getting into high ceiling – although be explicit that a high ceiling isn’t likely to be reached in just an hour</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sz="2000" dirty="0"/>
              <a:t>All working on the task, even though we might be working on it in different ways</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sz="2000" dirty="0"/>
              <a:t>Draw attention to extension ideas in teachers’ resources if ideas don’t come up</a:t>
            </a:r>
          </a:p>
          <a:p>
            <a:endParaRPr lang="en-US" dirty="0"/>
          </a:p>
        </p:txBody>
      </p:sp>
      <p:sp>
        <p:nvSpPr>
          <p:cNvPr id="4" name="Slide Number Placeholder 3"/>
          <p:cNvSpPr>
            <a:spLocks noGrp="1"/>
          </p:cNvSpPr>
          <p:nvPr>
            <p:ph type="sldNum"/>
          </p:nvPr>
        </p:nvSpPr>
        <p:spPr/>
        <p:txBody>
          <a:bodyPr/>
          <a:lstStyle/>
          <a:p>
            <a:fld id="{60CA9950-BA5E-4950-8F9C-6CE0961AEEC6}" type="slidenum">
              <a:rPr lang="en-US" altLang="en-US" smtClean="0"/>
              <a:pPr/>
              <a:t>7</a:t>
            </a:fld>
            <a:endParaRPr lang="en-US" altLang="en-US"/>
          </a:p>
        </p:txBody>
      </p:sp>
    </p:spTree>
    <p:extLst>
      <p:ext uri="{BB962C8B-B14F-4D97-AF65-F5344CB8AC3E}">
        <p14:creationId xmlns:p14="http://schemas.microsoft.com/office/powerpoint/2010/main" val="2657855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Exemplifying how to make the most of this sort of LTHC task</a:t>
            </a:r>
          </a:p>
          <a:p>
            <a:r>
              <a:rPr lang="en-US" dirty="0"/>
              <a:t>NB Mention this was used in a webinar in June 2019</a:t>
            </a:r>
          </a:p>
        </p:txBody>
      </p:sp>
      <p:sp>
        <p:nvSpPr>
          <p:cNvPr id="4" name="Slide Number Placeholder 3"/>
          <p:cNvSpPr>
            <a:spLocks noGrp="1"/>
          </p:cNvSpPr>
          <p:nvPr>
            <p:ph type="sldNum"/>
          </p:nvPr>
        </p:nvSpPr>
        <p:spPr/>
        <p:txBody>
          <a:bodyPr/>
          <a:lstStyle/>
          <a:p>
            <a:fld id="{60CA9950-BA5E-4950-8F9C-6CE0961AEEC6}" type="slidenum">
              <a:rPr lang="en-US" altLang="en-US" smtClean="0"/>
              <a:pPr/>
              <a:t>8</a:t>
            </a:fld>
            <a:endParaRPr lang="en-US" altLang="en-US"/>
          </a:p>
        </p:txBody>
      </p:sp>
    </p:spTree>
    <p:extLst>
      <p:ext uri="{BB962C8B-B14F-4D97-AF65-F5344CB8AC3E}">
        <p14:creationId xmlns:p14="http://schemas.microsoft.com/office/powerpoint/2010/main" val="734446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a:extLst>
              <a:ext uri="{FF2B5EF4-FFF2-40B4-BE49-F238E27FC236}">
                <a16:creationId xmlns:a16="http://schemas.microsoft.com/office/drawing/2014/main" xmlns="" id="{9162E090-F9E8-024D-8E41-8D1264777968}"/>
              </a:ext>
            </a:extLst>
          </p:cNvPr>
          <p:cNvSpPr>
            <a:spLocks noGrp="1" noRot="1" noChangeAspect="1" noChangeArrowheads="1" noTextEdit="1"/>
          </p:cNvSpPr>
          <p:nvPr>
            <p:ph type="sldImg"/>
          </p:nvPr>
        </p:nvSpPr>
        <p:spPr>
          <a:ln/>
        </p:spPr>
      </p:sp>
      <p:sp>
        <p:nvSpPr>
          <p:cNvPr id="17410" name="Notes Placeholder 2">
            <a:extLst>
              <a:ext uri="{FF2B5EF4-FFF2-40B4-BE49-F238E27FC236}">
                <a16:creationId xmlns:a16="http://schemas.microsoft.com/office/drawing/2014/main" xmlns="" id="{11BEBC87-91AD-8846-A902-E21A45CCF83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ea typeface="ＭＳ Ｐゴシック" panose="020B0600070205080204" pitchFamily="34" charset="-128"/>
              </a:rPr>
              <a:t>This is what we’ve been reflecting on.</a:t>
            </a:r>
          </a:p>
          <a:p>
            <a:r>
              <a:rPr lang="en-US" altLang="en-US" dirty="0">
                <a:latin typeface="Arial" panose="020B0604020202020204" pitchFamily="34" charset="0"/>
                <a:ea typeface="ＭＳ Ｐゴシック" panose="020B0600070205080204" pitchFamily="34" charset="-128"/>
              </a:rPr>
              <a:t>Read more – introduction article mentioned on this slide, then linked article Creating a LTHC classroom id 7701</a:t>
            </a:r>
          </a:p>
        </p:txBody>
      </p:sp>
      <p:sp>
        <p:nvSpPr>
          <p:cNvPr id="17411" name="Slide Number Placeholder 3">
            <a:extLst>
              <a:ext uri="{FF2B5EF4-FFF2-40B4-BE49-F238E27FC236}">
                <a16:creationId xmlns:a16="http://schemas.microsoft.com/office/drawing/2014/main" xmlns="" id="{BBB7EA11-62DF-2442-B67F-973230E831A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3AAAEAB-D374-2F4A-BBB9-C220473374D4}" type="slidenum">
              <a:rPr lang="en-US" altLang="en-US"/>
              <a:pPr>
                <a:spcBef>
                  <a:spcPct val="0"/>
                </a:spcBef>
              </a:pPr>
              <a:t>9</a:t>
            </a:fld>
            <a:endParaRPr lang="en-US" altLang="en-US"/>
          </a:p>
        </p:txBody>
      </p:sp>
    </p:spTree>
    <p:extLst>
      <p:ext uri="{BB962C8B-B14F-4D97-AF65-F5344CB8AC3E}">
        <p14:creationId xmlns:p14="http://schemas.microsoft.com/office/powerpoint/2010/main" val="3987697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gradFill flip="none" rotWithShape="1">
          <a:gsLst>
            <a:gs pos="88000">
              <a:srgbClr val="003C71"/>
            </a:gs>
            <a:gs pos="83000">
              <a:srgbClr val="003C7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4"/>
          <p:cNvSpPr>
            <a:spLocks noGrp="1"/>
          </p:cNvSpPr>
          <p:nvPr>
            <p:ph type="title"/>
          </p:nvPr>
        </p:nvSpPr>
        <p:spPr>
          <a:xfrm>
            <a:off x="1639887" y="980728"/>
            <a:ext cx="5812433" cy="767902"/>
          </a:xfrm>
        </p:spPr>
        <p:txBody>
          <a:bodyPr/>
          <a:lstStyle/>
          <a:p>
            <a:r>
              <a:rPr lang="en-US" dirty="0"/>
              <a:t>Click to edit Master title style</a:t>
            </a:r>
            <a:endParaRPr lang="en-GB" dirty="0"/>
          </a:p>
        </p:txBody>
      </p:sp>
      <p:sp>
        <p:nvSpPr>
          <p:cNvPr id="7" name="Footer Placeholder 1"/>
          <p:cNvSpPr>
            <a:spLocks noGrp="1"/>
          </p:cNvSpPr>
          <p:nvPr>
            <p:ph type="ftr" sz="quarter" idx="3"/>
          </p:nvPr>
        </p:nvSpPr>
        <p:spPr>
          <a:xfrm>
            <a:off x="1475656" y="6237312"/>
            <a:ext cx="7584703" cy="456076"/>
          </a:xfrm>
          <a:prstGeom prst="rect">
            <a:avLst/>
          </a:prstGeom>
        </p:spPr>
        <p:txBody>
          <a:bodyPr vert="horz" lIns="91440" tIns="45720" rIns="91440" bIns="45720" rtlCol="0" anchor="ctr"/>
          <a:lstStyle>
            <a:lvl1pPr algn="l">
              <a:defRPr sz="2400">
                <a:solidFill>
                  <a:srgbClr val="003C71"/>
                </a:solidFill>
                <a:latin typeface="+mn-lt"/>
              </a:defRPr>
            </a:lvl1pPr>
          </a:lstStyle>
          <a:p>
            <a:pPr algn="r"/>
            <a:r>
              <a:rPr lang="en-GB" dirty="0"/>
              <a:t>nrich.maths.org</a:t>
            </a:r>
          </a:p>
        </p:txBody>
      </p:sp>
      <p:pic>
        <p:nvPicPr>
          <p:cNvPr id="8" name="Picture 4">
            <a:extLst>
              <a:ext uri="{FF2B5EF4-FFF2-40B4-BE49-F238E27FC236}">
                <a16:creationId xmlns:a16="http://schemas.microsoft.com/office/drawing/2014/main" xmlns="" id="{FB20FBCE-249B-F543-8A1F-57D9920D8F1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1520" y="6197913"/>
            <a:ext cx="375033" cy="495475"/>
          </a:xfrm>
          <a:prstGeom prst="rect">
            <a:avLst/>
          </a:prstGeom>
          <a:noFill/>
          <a:ln>
            <a:noFill/>
          </a:ln>
          <a:effectLst/>
        </p:spPr>
      </p:pic>
    </p:spTree>
    <p:extLst>
      <p:ext uri="{BB962C8B-B14F-4D97-AF65-F5344CB8AC3E}">
        <p14:creationId xmlns:p14="http://schemas.microsoft.com/office/powerpoint/2010/main" val="402524210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NUL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7000">
              <a:srgbClr val="003C71"/>
            </a:gs>
            <a:gs pos="87000">
              <a:srgbClr val="003C71"/>
            </a:gs>
            <a:gs pos="87000">
              <a:schemeClr val="bg1"/>
            </a:gs>
          </a:gsLst>
          <a:lin ang="5400000" scaled="1"/>
          <a:tileRect/>
        </a:gra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1851272" y="913488"/>
            <a:ext cx="5445524" cy="7573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dirty="0"/>
              <a:t>Click to edit the title text format</a:t>
            </a:r>
          </a:p>
        </p:txBody>
      </p:sp>
      <p:sp>
        <p:nvSpPr>
          <p:cNvPr id="1026" name="Rectangle 2"/>
          <p:cNvSpPr>
            <a:spLocks noGrp="1" noChangeArrowheads="1"/>
          </p:cNvSpPr>
          <p:nvPr>
            <p:ph type="body" idx="1"/>
          </p:nvPr>
        </p:nvSpPr>
        <p:spPr bwMode="auto">
          <a:xfrm>
            <a:off x="533400" y="1905562"/>
            <a:ext cx="8215064" cy="37300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527" y="6226000"/>
            <a:ext cx="375033" cy="495475"/>
          </a:xfrm>
          <a:prstGeom prst="rect">
            <a:avLst/>
          </a:prstGeom>
          <a:noFill/>
          <a:ln>
            <a:noFill/>
          </a:ln>
          <a:effectLst/>
        </p:spPr>
      </p:pic>
      <p:sp>
        <p:nvSpPr>
          <p:cNvPr id="2" name="Footer Placeholder 1"/>
          <p:cNvSpPr>
            <a:spLocks noGrp="1"/>
          </p:cNvSpPr>
          <p:nvPr>
            <p:ph type="ftr" sz="quarter" idx="3"/>
          </p:nvPr>
        </p:nvSpPr>
        <p:spPr>
          <a:xfrm>
            <a:off x="255588" y="5949490"/>
            <a:ext cx="8636892" cy="771985"/>
          </a:xfrm>
          <a:prstGeom prst="rect">
            <a:avLst/>
          </a:prstGeom>
        </p:spPr>
        <p:txBody>
          <a:bodyPr vert="horz" lIns="91440" tIns="45720" rIns="91440" bIns="45720" rtlCol="0" anchor="ctr"/>
          <a:lstStyle>
            <a:lvl1pPr algn="l">
              <a:defRPr sz="2400" u="none">
                <a:solidFill>
                  <a:srgbClr val="003C71"/>
                </a:solidFill>
                <a:latin typeface="+mn-lt"/>
              </a:defRPr>
            </a:lvl1pPr>
          </a:lstStyle>
          <a:p>
            <a:pPr algn="ctr"/>
            <a:r>
              <a:rPr lang="en-GB" dirty="0"/>
              <a:t>nrich.maths.org</a:t>
            </a:r>
          </a:p>
        </p:txBody>
      </p:sp>
    </p:spTree>
  </p:cSld>
  <p:clrMap bg1="lt1" tx1="dk1" bg2="lt2" tx2="dk2" accent1="accent1" accent2="accent2" accent3="accent3" accent4="accent4" accent5="accent5" accent6="accent6" hlink="hlink" folHlink="folHlink"/>
  <p:sldLayoutIdLst>
    <p:sldLayoutId id="2147483654" r:id="rId1"/>
  </p:sldLayoutIdLst>
  <p:hf sldNum="0"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b="1" kern="1200">
          <a:solidFill>
            <a:schemeClr val="bg1"/>
          </a:solidFill>
          <a:latin typeface="+mn-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2pPr>
      <a:lvl3pPr marL="1143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3pPr>
      <a:lvl4pPr marL="1600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4pPr>
      <a:lvl5pPr marL="20574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5pPr>
      <a:lvl6pPr marL="25146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6pPr>
      <a:lvl7pPr marL="29718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7pPr>
      <a:lvl8pPr marL="3429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8pPr>
      <a:lvl9pPr marL="3886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chemeClr val="bg1"/>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chemeClr val="bg1"/>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chemeClr val="bg1"/>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nrich.maths.org/8769" TargetMode="External"/><Relationship Id="rId4" Type="http://schemas.openxmlformats.org/officeDocument/2006/relationships/hyperlink" Target="https://nrich.maths.org/14434" TargetMode="External"/><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hyperlink" Target="mailto:ajk44@cam.ac.uk" TargetMode="External"/><Relationship Id="rId4" Type="http://schemas.openxmlformats.org/officeDocument/2006/relationships/hyperlink" Target="mailto:cfg21@cam.ac.uk" TargetMode="External"/><Relationship Id="rId5" Type="http://schemas.openxmlformats.org/officeDocument/2006/relationships/hyperlink" Target="mailto:fw279@cam.ac.uk" TargetMode="External"/><Relationship Id="rId6" Type="http://schemas.openxmlformats.org/officeDocument/2006/relationships/hyperlink" Target="mailto:emp1001@cam.ac.uk" TargetMode="External"/><Relationship Id="rId7"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3.tiff"/><Relationship Id="rId4" Type="http://schemas.openxmlformats.org/officeDocument/2006/relationships/image" Target="../media/image4.tiff"/><Relationship Id="rId5" Type="http://schemas.openxmlformats.org/officeDocument/2006/relationships/image" Target="../media/image5.tiff"/><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6.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5FEED69-B751-0849-9E88-BE449A68DF9C}"/>
              </a:ext>
            </a:extLst>
          </p:cNvPr>
          <p:cNvSpPr>
            <a:spLocks noGrp="1"/>
          </p:cNvSpPr>
          <p:nvPr>
            <p:ph idx="1"/>
          </p:nvPr>
        </p:nvSpPr>
        <p:spPr/>
        <p:txBody>
          <a:bodyPr/>
          <a:lstStyle/>
          <a:p>
            <a:pPr marL="457200" indent="-457200">
              <a:buClr>
                <a:schemeClr val="bg1"/>
              </a:buClr>
              <a:buFont typeface="Arial" panose="020B0604020202020204" pitchFamily="34" charset="0"/>
              <a:buChar char="•"/>
            </a:pPr>
            <a:r>
              <a:rPr lang="en-US" dirty="0"/>
              <a:t>What is your relationship to teaching mathematics?</a:t>
            </a:r>
          </a:p>
          <a:p>
            <a:pPr marL="457200" indent="-457200">
              <a:buClr>
                <a:schemeClr val="bg1"/>
              </a:buClr>
              <a:buFont typeface="Arial" panose="020B0604020202020204" pitchFamily="34" charset="0"/>
              <a:buChar char="•"/>
            </a:pPr>
            <a:endParaRPr lang="en-US" dirty="0"/>
          </a:p>
          <a:p>
            <a:pPr marL="457200" indent="-457200">
              <a:buClr>
                <a:schemeClr val="bg1"/>
              </a:buClr>
              <a:buFont typeface="Arial" panose="020B0604020202020204" pitchFamily="34" charset="0"/>
              <a:buChar char="•"/>
            </a:pPr>
            <a:r>
              <a:rPr lang="en-US" dirty="0"/>
              <a:t>What is your </a:t>
            </a:r>
            <a:r>
              <a:rPr lang="en-US" dirty="0" err="1"/>
              <a:t>favourite</a:t>
            </a:r>
            <a:r>
              <a:rPr lang="en-US" dirty="0"/>
              <a:t> piece of mathematics?</a:t>
            </a:r>
          </a:p>
        </p:txBody>
      </p:sp>
      <p:sp>
        <p:nvSpPr>
          <p:cNvPr id="3" name="Title 2">
            <a:extLst>
              <a:ext uri="{FF2B5EF4-FFF2-40B4-BE49-F238E27FC236}">
                <a16:creationId xmlns:a16="http://schemas.microsoft.com/office/drawing/2014/main" xmlns="" id="{B01EA6F1-51DD-194F-881C-84FC03B1C482}"/>
              </a:ext>
            </a:extLst>
          </p:cNvPr>
          <p:cNvSpPr>
            <a:spLocks noGrp="1"/>
          </p:cNvSpPr>
          <p:nvPr>
            <p:ph type="title"/>
          </p:nvPr>
        </p:nvSpPr>
        <p:spPr>
          <a:xfrm>
            <a:off x="395536" y="535974"/>
            <a:ext cx="8664823" cy="767902"/>
          </a:xfrm>
        </p:spPr>
        <p:txBody>
          <a:bodyPr/>
          <a:lstStyle/>
          <a:p>
            <a:r>
              <a:rPr lang="en-US" dirty="0"/>
              <a:t>On two post-it notes…</a:t>
            </a:r>
          </a:p>
        </p:txBody>
      </p:sp>
      <p:sp>
        <p:nvSpPr>
          <p:cNvPr id="4" name="Footer Placeholder 3">
            <a:extLst>
              <a:ext uri="{FF2B5EF4-FFF2-40B4-BE49-F238E27FC236}">
                <a16:creationId xmlns:a16="http://schemas.microsoft.com/office/drawing/2014/main" xmlns="" id="{46CB929D-2F6C-574C-A033-92648B456B45}"/>
              </a:ext>
            </a:extLst>
          </p:cNvPr>
          <p:cNvSpPr>
            <a:spLocks noGrp="1"/>
          </p:cNvSpPr>
          <p:nvPr>
            <p:ph type="ftr" sz="quarter" idx="3"/>
          </p:nvPr>
        </p:nvSpPr>
        <p:spPr/>
        <p:txBody>
          <a:bodyPr/>
          <a:lstStyle/>
          <a:p>
            <a:pPr algn="r"/>
            <a:r>
              <a:rPr lang="en-GB"/>
              <a:t>nrich.maths.org</a:t>
            </a:r>
            <a:endParaRPr lang="en-GB" dirty="0"/>
          </a:p>
        </p:txBody>
      </p:sp>
    </p:spTree>
    <p:extLst>
      <p:ext uri="{BB962C8B-B14F-4D97-AF65-F5344CB8AC3E}">
        <p14:creationId xmlns:p14="http://schemas.microsoft.com/office/powerpoint/2010/main" val="5093529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18FF49E6-E2E0-4745-9935-EE24CADE3E3F}"/>
              </a:ext>
            </a:extLst>
          </p:cNvPr>
          <p:cNvSpPr>
            <a:spLocks noGrp="1"/>
          </p:cNvSpPr>
          <p:nvPr>
            <p:ph type="title"/>
          </p:nvPr>
        </p:nvSpPr>
        <p:spPr>
          <a:xfrm>
            <a:off x="1639887" y="1052736"/>
            <a:ext cx="5812433" cy="3096344"/>
          </a:xfrm>
        </p:spPr>
        <p:txBody>
          <a:bodyPr/>
          <a:lstStyle/>
          <a:p>
            <a:r>
              <a:rPr lang="en-US" dirty="0"/>
              <a:t>Fran and Alison to insert poster here for ATM sessions</a:t>
            </a:r>
          </a:p>
        </p:txBody>
      </p:sp>
      <p:sp>
        <p:nvSpPr>
          <p:cNvPr id="4" name="Footer Placeholder 3">
            <a:extLst>
              <a:ext uri="{FF2B5EF4-FFF2-40B4-BE49-F238E27FC236}">
                <a16:creationId xmlns:a16="http://schemas.microsoft.com/office/drawing/2014/main" xmlns="" id="{27995148-C1A1-1147-A9FB-B5E72192A9F9}"/>
              </a:ext>
            </a:extLst>
          </p:cNvPr>
          <p:cNvSpPr>
            <a:spLocks noGrp="1"/>
          </p:cNvSpPr>
          <p:nvPr>
            <p:ph type="ftr" sz="quarter" idx="3"/>
          </p:nvPr>
        </p:nvSpPr>
        <p:spPr/>
        <p:txBody>
          <a:bodyPr/>
          <a:lstStyle/>
          <a:p>
            <a:pPr algn="r"/>
            <a:r>
              <a:rPr lang="en-GB"/>
              <a:t>nrich.maths.org</a:t>
            </a:r>
            <a:endParaRPr lang="en-GB" dirty="0"/>
          </a:p>
        </p:txBody>
      </p:sp>
    </p:spTree>
    <p:extLst>
      <p:ext uri="{BB962C8B-B14F-4D97-AF65-F5344CB8AC3E}">
        <p14:creationId xmlns:p14="http://schemas.microsoft.com/office/powerpoint/2010/main" val="50391308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E6F0A0C-F0F3-B24F-BEEC-4CB49759DEF8}"/>
              </a:ext>
            </a:extLst>
          </p:cNvPr>
          <p:cNvSpPr>
            <a:spLocks noGrp="1"/>
          </p:cNvSpPr>
          <p:nvPr>
            <p:ph idx="1"/>
          </p:nvPr>
        </p:nvSpPr>
        <p:spPr>
          <a:xfrm>
            <a:off x="464468" y="1268760"/>
            <a:ext cx="8215064" cy="3730064"/>
          </a:xfrm>
        </p:spPr>
        <p:txBody>
          <a:bodyPr/>
          <a:lstStyle/>
          <a:p>
            <a:endParaRPr lang="en-US" sz="2000" i="1" dirty="0"/>
          </a:p>
          <a:p>
            <a:endParaRPr lang="en-US" dirty="0"/>
          </a:p>
        </p:txBody>
      </p:sp>
      <p:sp>
        <p:nvSpPr>
          <p:cNvPr id="3" name="Title 2">
            <a:extLst>
              <a:ext uri="{FF2B5EF4-FFF2-40B4-BE49-F238E27FC236}">
                <a16:creationId xmlns:a16="http://schemas.microsoft.com/office/drawing/2014/main" xmlns="" id="{5476E048-B6A5-D842-9FA5-DA05CF5F0E37}"/>
              </a:ext>
            </a:extLst>
          </p:cNvPr>
          <p:cNvSpPr>
            <a:spLocks noGrp="1"/>
          </p:cNvSpPr>
          <p:nvPr>
            <p:ph type="title"/>
          </p:nvPr>
        </p:nvSpPr>
        <p:spPr>
          <a:xfrm>
            <a:off x="0" y="332656"/>
            <a:ext cx="9143999" cy="767902"/>
          </a:xfrm>
        </p:spPr>
        <p:txBody>
          <a:bodyPr/>
          <a:lstStyle/>
          <a:p>
            <a:r>
              <a:rPr lang="en-US" dirty="0"/>
              <a:t>And for more ideas…</a:t>
            </a:r>
          </a:p>
        </p:txBody>
      </p:sp>
      <p:sp>
        <p:nvSpPr>
          <p:cNvPr id="4" name="Footer Placeholder 3">
            <a:extLst>
              <a:ext uri="{FF2B5EF4-FFF2-40B4-BE49-F238E27FC236}">
                <a16:creationId xmlns:a16="http://schemas.microsoft.com/office/drawing/2014/main" xmlns="" id="{D1AE0FA0-0D95-2A40-AB9A-A07B8CFC40A0}"/>
              </a:ext>
            </a:extLst>
          </p:cNvPr>
          <p:cNvSpPr>
            <a:spLocks noGrp="1"/>
          </p:cNvSpPr>
          <p:nvPr>
            <p:ph type="ftr" sz="quarter" idx="3"/>
          </p:nvPr>
        </p:nvSpPr>
        <p:spPr/>
        <p:txBody>
          <a:bodyPr/>
          <a:lstStyle/>
          <a:p>
            <a:pPr algn="r"/>
            <a:r>
              <a:rPr lang="en-GB" dirty="0" err="1"/>
              <a:t>nrich.maths.org</a:t>
            </a:r>
            <a:endParaRPr lang="en-GB" dirty="0"/>
          </a:p>
        </p:txBody>
      </p:sp>
      <p:sp>
        <p:nvSpPr>
          <p:cNvPr id="5" name="TextBox 4">
            <a:extLst>
              <a:ext uri="{FF2B5EF4-FFF2-40B4-BE49-F238E27FC236}">
                <a16:creationId xmlns:a16="http://schemas.microsoft.com/office/drawing/2014/main" xmlns="" id="{9496104B-F814-7C4C-B346-4DD60AD1F1D4}"/>
              </a:ext>
            </a:extLst>
          </p:cNvPr>
          <p:cNvSpPr txBox="1"/>
          <p:nvPr/>
        </p:nvSpPr>
        <p:spPr>
          <a:xfrm>
            <a:off x="467544" y="1556792"/>
            <a:ext cx="8184774" cy="3847207"/>
          </a:xfrm>
          <a:prstGeom prst="rect">
            <a:avLst/>
          </a:prstGeom>
          <a:noFill/>
        </p:spPr>
        <p:txBody>
          <a:bodyPr wrap="square" rtlCol="0">
            <a:spAutoFit/>
          </a:bodyPr>
          <a:lstStyle/>
          <a:p>
            <a:r>
              <a:rPr lang="en-GB" sz="3200" u="none" dirty="0">
                <a:latin typeface="+mn-lt"/>
              </a:rPr>
              <a:t>Low Threshold High Ceiling </a:t>
            </a:r>
            <a:r>
              <a:rPr lang="en-GB" sz="3200" u="none" dirty="0" smtClean="0">
                <a:latin typeface="+mn-lt"/>
              </a:rPr>
              <a:t>features </a:t>
            </a:r>
          </a:p>
          <a:p>
            <a:r>
              <a:rPr lang="en-GB" sz="3200" u="none" dirty="0">
                <a:latin typeface="+mn-lt"/>
              </a:rPr>
              <a:t/>
            </a:r>
            <a:br>
              <a:rPr lang="en-GB" sz="3200" u="none" dirty="0">
                <a:latin typeface="+mn-lt"/>
              </a:rPr>
            </a:br>
            <a:r>
              <a:rPr lang="en-GB" sz="3200" u="none" dirty="0" smtClean="0">
                <a:latin typeface="+mn-lt"/>
              </a:rPr>
              <a:t>P</a:t>
            </a:r>
            <a:r>
              <a:rPr lang="en-GB" sz="3200" u="none" dirty="0" smtClean="0">
                <a:latin typeface="+mn-lt"/>
              </a:rPr>
              <a:t>rimary</a:t>
            </a:r>
            <a:r>
              <a:rPr lang="en-GB" sz="3200" u="none" dirty="0">
                <a:latin typeface="+mn-lt"/>
              </a:rPr>
              <a:t>:</a:t>
            </a:r>
            <a:endParaRPr lang="en-GB" sz="3200" u="none" dirty="0">
              <a:latin typeface="+mn-lt"/>
            </a:endParaRPr>
          </a:p>
          <a:p>
            <a:r>
              <a:rPr lang="en-GB" sz="3200" u="none" dirty="0">
                <a:latin typeface="+mn-lt"/>
                <a:hlinkClick r:id="rId3"/>
              </a:rPr>
              <a:t>https://nrich.maths.org/8769</a:t>
            </a:r>
            <a:r>
              <a:rPr lang="en-GB" sz="3200" u="none" dirty="0">
                <a:latin typeface="+mn-lt"/>
              </a:rPr>
              <a:t> </a:t>
            </a:r>
          </a:p>
          <a:p>
            <a:endParaRPr lang="en-GB" sz="3200" u="none" dirty="0">
              <a:latin typeface="+mn-lt"/>
            </a:endParaRPr>
          </a:p>
          <a:p>
            <a:r>
              <a:rPr lang="en-GB" sz="3200" u="none" dirty="0" err="1" smtClean="0">
                <a:latin typeface="+mn-lt"/>
              </a:rPr>
              <a:t>Secondary:</a:t>
            </a:r>
            <a:r>
              <a:rPr lang="en-GB" sz="3200" u="none" dirty="0" err="1" smtClean="0">
                <a:latin typeface="+mn-lt"/>
                <a:hlinkClick r:id="rId4"/>
              </a:rPr>
              <a:t>https</a:t>
            </a:r>
            <a:r>
              <a:rPr lang="en-GB" sz="3200" u="none" dirty="0">
                <a:latin typeface="+mn-lt"/>
                <a:hlinkClick r:id="rId4"/>
              </a:rPr>
              <a:t>://nrich.maths.org/14434</a:t>
            </a:r>
            <a:r>
              <a:rPr lang="en-GB" sz="3200" u="none" dirty="0">
                <a:latin typeface="+mn-lt"/>
              </a:rPr>
              <a:t> </a:t>
            </a:r>
          </a:p>
          <a:p>
            <a:endParaRPr lang="en-GB" sz="2000" u="none" dirty="0">
              <a:highlight>
                <a:srgbClr val="FFFF00"/>
              </a:highlight>
            </a:endParaRPr>
          </a:p>
        </p:txBody>
      </p:sp>
    </p:spTree>
    <p:extLst>
      <p:ext uri="{BB962C8B-B14F-4D97-AF65-F5344CB8AC3E}">
        <p14:creationId xmlns:p14="http://schemas.microsoft.com/office/powerpoint/2010/main" val="405698691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rgbClr val="003C71"/>
            </a:gs>
            <a:gs pos="83000">
              <a:srgbClr val="003C7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p:txBody>
          <a:bodyPr/>
          <a:lstStyle/>
          <a:p>
            <a:pPr algn="r"/>
            <a:r>
              <a:rPr lang="en-GB"/>
              <a:t>nrich.maths.org</a:t>
            </a:r>
            <a:endParaRPr lang="en-GB" dirty="0"/>
          </a:p>
        </p:txBody>
      </p:sp>
      <p:sp>
        <p:nvSpPr>
          <p:cNvPr id="5" name="Title 4"/>
          <p:cNvSpPr>
            <a:spLocks noGrp="1"/>
          </p:cNvSpPr>
          <p:nvPr>
            <p:ph type="title"/>
          </p:nvPr>
        </p:nvSpPr>
        <p:spPr>
          <a:xfrm>
            <a:off x="623888" y="764704"/>
            <a:ext cx="7886700" cy="2088232"/>
          </a:xfrm>
        </p:spPr>
        <p:txBody>
          <a:bodyPr/>
          <a:lstStyle/>
          <a:p>
            <a:r>
              <a:rPr lang="en-GB" sz="4000" dirty="0"/>
              <a:t>The Sky’s the Limit</a:t>
            </a:r>
          </a:p>
        </p:txBody>
      </p:sp>
      <p:sp>
        <p:nvSpPr>
          <p:cNvPr id="6" name="Text Placeholder 5"/>
          <p:cNvSpPr txBox="1">
            <a:spLocks/>
          </p:cNvSpPr>
          <p:nvPr/>
        </p:nvSpPr>
        <p:spPr bwMode="auto">
          <a:xfrm>
            <a:off x="611560" y="2780928"/>
            <a:ext cx="7886700" cy="19442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chemeClr val="bg1"/>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chemeClr val="bg1"/>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chemeClr val="bg1"/>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400" u="none" dirty="0"/>
              <a:t>Alison </a:t>
            </a:r>
            <a:r>
              <a:rPr lang="en-GB" sz="2400" u="none" dirty="0" err="1"/>
              <a:t>Kiddle</a:t>
            </a:r>
            <a:r>
              <a:rPr lang="en-GB" sz="2400" u="none" dirty="0"/>
              <a:t> </a:t>
            </a:r>
            <a:r>
              <a:rPr lang="en-GB" sz="2400" u="none" dirty="0">
                <a:hlinkClick r:id="rId3"/>
              </a:rPr>
              <a:t>ajk44@cam.ac.uk</a:t>
            </a:r>
            <a:endParaRPr lang="en-GB" sz="2400" u="none" dirty="0"/>
          </a:p>
          <a:p>
            <a:pPr algn="ctr"/>
            <a:r>
              <a:rPr lang="en-GB" sz="2400" u="none" dirty="0"/>
              <a:t>Charlie </a:t>
            </a:r>
            <a:r>
              <a:rPr lang="en-GB" sz="2400" u="none" dirty="0" err="1"/>
              <a:t>Gilderdale</a:t>
            </a:r>
            <a:r>
              <a:rPr lang="en-GB" sz="2400" u="none" dirty="0"/>
              <a:t> </a:t>
            </a:r>
            <a:r>
              <a:rPr lang="en-GB" sz="2400" u="none" dirty="0">
                <a:hlinkClick r:id="rId4"/>
              </a:rPr>
              <a:t>cfg21@cam.ac.uk</a:t>
            </a:r>
            <a:endParaRPr lang="en-GB" sz="2400" u="none" dirty="0"/>
          </a:p>
          <a:p>
            <a:pPr algn="ctr"/>
            <a:r>
              <a:rPr lang="en-GB" sz="2400" u="none" dirty="0"/>
              <a:t>Fran Watson 	</a:t>
            </a:r>
            <a:r>
              <a:rPr lang="en-GB" sz="2400" u="none" dirty="0">
                <a:hlinkClick r:id="rId5"/>
              </a:rPr>
              <a:t>fw279@cam.ac.uk</a:t>
            </a:r>
            <a:endParaRPr lang="en-GB" sz="2400" u="none" dirty="0"/>
          </a:p>
          <a:p>
            <a:pPr algn="ctr"/>
            <a:r>
              <a:rPr lang="en-GB" sz="2400" u="none" dirty="0"/>
              <a:t>Liz Woodham </a:t>
            </a:r>
            <a:r>
              <a:rPr lang="en-GB" sz="2400" u="none" dirty="0">
                <a:hlinkClick r:id="rId6"/>
              </a:rPr>
              <a:t>emp1001@cam.ac.uk</a:t>
            </a:r>
            <a:endParaRPr lang="en-GB" sz="2400" u="none" dirty="0"/>
          </a:p>
          <a:p>
            <a:pPr algn="ctr"/>
            <a:endParaRPr lang="en-GB" sz="2400" u="none" dirty="0"/>
          </a:p>
          <a:p>
            <a:pPr algn="ctr"/>
            <a:r>
              <a:rPr lang="en-GB" sz="2400" u="none" dirty="0"/>
              <a:t>@nrichmaths</a:t>
            </a:r>
          </a:p>
          <a:p>
            <a:pPr algn="ctr"/>
            <a:endParaRPr lang="en-GB" sz="2400" u="none" dirty="0"/>
          </a:p>
          <a:p>
            <a:pPr algn="ctr"/>
            <a:endParaRPr lang="en-GB" sz="2400" u="none" dirty="0"/>
          </a:p>
        </p:txBody>
      </p:sp>
      <p:pic>
        <p:nvPicPr>
          <p:cNvPr id="7" name="Picture 6" descr="logo.png (288×61)">
            <a:extLst>
              <a:ext uri="{FF2B5EF4-FFF2-40B4-BE49-F238E27FC236}">
                <a16:creationId xmlns:a16="http://schemas.microsoft.com/office/drawing/2014/main" xmlns="" id="{98B4E9CE-BE64-FC43-A350-2050D49F7C3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588" y="490563"/>
            <a:ext cx="1974249" cy="418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01498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5FEED69-B751-0849-9E88-BE449A68DF9C}"/>
              </a:ext>
            </a:extLst>
          </p:cNvPr>
          <p:cNvSpPr>
            <a:spLocks noGrp="1"/>
          </p:cNvSpPr>
          <p:nvPr>
            <p:ph idx="1"/>
          </p:nvPr>
        </p:nvSpPr>
        <p:spPr/>
        <p:txBody>
          <a:bodyPr/>
          <a:lstStyle/>
          <a:p>
            <a:pPr marL="457200" indent="-457200">
              <a:buClr>
                <a:schemeClr val="bg1"/>
              </a:buClr>
              <a:buFont typeface="Arial" panose="020B0604020202020204" pitchFamily="34" charset="0"/>
              <a:buChar char="•"/>
            </a:pPr>
            <a:r>
              <a:rPr lang="en-US" dirty="0"/>
              <a:t>What is your relationship to teaching mathematics?</a:t>
            </a:r>
          </a:p>
          <a:p>
            <a:pPr marL="457200" indent="-457200">
              <a:buClr>
                <a:schemeClr val="bg1"/>
              </a:buClr>
              <a:buFont typeface="Arial" panose="020B0604020202020204" pitchFamily="34" charset="0"/>
              <a:buChar char="•"/>
            </a:pPr>
            <a:endParaRPr lang="en-US" dirty="0"/>
          </a:p>
          <a:p>
            <a:pPr marL="457200" indent="-457200">
              <a:buClr>
                <a:schemeClr val="bg1"/>
              </a:buClr>
              <a:buFont typeface="Arial" panose="020B0604020202020204" pitchFamily="34" charset="0"/>
              <a:buChar char="•"/>
            </a:pPr>
            <a:r>
              <a:rPr lang="en-US" dirty="0"/>
              <a:t>What is your </a:t>
            </a:r>
            <a:r>
              <a:rPr lang="en-US" dirty="0" err="1"/>
              <a:t>favourite</a:t>
            </a:r>
            <a:r>
              <a:rPr lang="en-US" dirty="0"/>
              <a:t> piece of mathematics?</a:t>
            </a:r>
          </a:p>
        </p:txBody>
      </p:sp>
      <p:sp>
        <p:nvSpPr>
          <p:cNvPr id="3" name="Title 2">
            <a:extLst>
              <a:ext uri="{FF2B5EF4-FFF2-40B4-BE49-F238E27FC236}">
                <a16:creationId xmlns:a16="http://schemas.microsoft.com/office/drawing/2014/main" xmlns="" id="{B01EA6F1-51DD-194F-881C-84FC03B1C482}"/>
              </a:ext>
            </a:extLst>
          </p:cNvPr>
          <p:cNvSpPr>
            <a:spLocks noGrp="1"/>
          </p:cNvSpPr>
          <p:nvPr>
            <p:ph type="title"/>
          </p:nvPr>
        </p:nvSpPr>
        <p:spPr>
          <a:xfrm>
            <a:off x="395536" y="535974"/>
            <a:ext cx="8664823" cy="767902"/>
          </a:xfrm>
        </p:spPr>
        <p:txBody>
          <a:bodyPr/>
          <a:lstStyle/>
          <a:p>
            <a:r>
              <a:rPr lang="en-US" dirty="0"/>
              <a:t>On two post-it notes…</a:t>
            </a:r>
          </a:p>
        </p:txBody>
      </p:sp>
      <p:sp>
        <p:nvSpPr>
          <p:cNvPr id="4" name="Footer Placeholder 3">
            <a:extLst>
              <a:ext uri="{FF2B5EF4-FFF2-40B4-BE49-F238E27FC236}">
                <a16:creationId xmlns:a16="http://schemas.microsoft.com/office/drawing/2014/main" xmlns="" id="{46CB929D-2F6C-574C-A033-92648B456B45}"/>
              </a:ext>
            </a:extLst>
          </p:cNvPr>
          <p:cNvSpPr>
            <a:spLocks noGrp="1"/>
          </p:cNvSpPr>
          <p:nvPr>
            <p:ph type="ftr" sz="quarter" idx="3"/>
          </p:nvPr>
        </p:nvSpPr>
        <p:spPr/>
        <p:txBody>
          <a:bodyPr/>
          <a:lstStyle/>
          <a:p>
            <a:pPr algn="r"/>
            <a:r>
              <a:rPr lang="en-GB"/>
              <a:t>nrich.maths.org</a:t>
            </a:r>
            <a:endParaRPr lang="en-GB" dirty="0"/>
          </a:p>
        </p:txBody>
      </p:sp>
    </p:spTree>
    <p:extLst>
      <p:ext uri="{BB962C8B-B14F-4D97-AF65-F5344CB8AC3E}">
        <p14:creationId xmlns:p14="http://schemas.microsoft.com/office/powerpoint/2010/main" val="12761324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605598F-8983-1A4D-814C-9A9BAEB8FBEE}"/>
              </a:ext>
            </a:extLst>
          </p:cNvPr>
          <p:cNvSpPr>
            <a:spLocks noGrp="1"/>
          </p:cNvSpPr>
          <p:nvPr>
            <p:ph idx="1"/>
          </p:nvPr>
        </p:nvSpPr>
        <p:spPr/>
        <p:txBody>
          <a:bodyPr/>
          <a:lstStyle/>
          <a:p>
            <a:r>
              <a:rPr lang="en-GB" dirty="0"/>
              <a:t>The ability to operate mathematically is an aspect of human functioning which is as universal as language itself. Attention needs constantly to be drawn to this fact. Any possibility of intimidating with mathematical expertise is to be avoided.</a:t>
            </a:r>
          </a:p>
          <a:p>
            <a:endParaRPr lang="en-US" dirty="0"/>
          </a:p>
        </p:txBody>
      </p:sp>
      <p:sp>
        <p:nvSpPr>
          <p:cNvPr id="3" name="Title 2">
            <a:extLst>
              <a:ext uri="{FF2B5EF4-FFF2-40B4-BE49-F238E27FC236}">
                <a16:creationId xmlns:a16="http://schemas.microsoft.com/office/drawing/2014/main" xmlns="" id="{7A832DB2-85A2-DE48-86F1-085A966D9A16}"/>
              </a:ext>
            </a:extLst>
          </p:cNvPr>
          <p:cNvSpPr>
            <a:spLocks noGrp="1"/>
          </p:cNvSpPr>
          <p:nvPr>
            <p:ph type="title"/>
          </p:nvPr>
        </p:nvSpPr>
        <p:spPr>
          <a:xfrm>
            <a:off x="0" y="836817"/>
            <a:ext cx="9060359" cy="767902"/>
          </a:xfrm>
        </p:spPr>
        <p:txBody>
          <a:bodyPr/>
          <a:lstStyle/>
          <a:p>
            <a:r>
              <a:rPr lang="en-US" dirty="0"/>
              <a:t>In this session…</a:t>
            </a:r>
          </a:p>
        </p:txBody>
      </p:sp>
      <p:sp>
        <p:nvSpPr>
          <p:cNvPr id="4" name="Footer Placeholder 3">
            <a:extLst>
              <a:ext uri="{FF2B5EF4-FFF2-40B4-BE49-F238E27FC236}">
                <a16:creationId xmlns:a16="http://schemas.microsoft.com/office/drawing/2014/main" xmlns="" id="{0F55815E-A197-D347-8C8B-D910F99A96FE}"/>
              </a:ext>
            </a:extLst>
          </p:cNvPr>
          <p:cNvSpPr>
            <a:spLocks noGrp="1"/>
          </p:cNvSpPr>
          <p:nvPr>
            <p:ph type="ftr" sz="quarter" idx="3"/>
          </p:nvPr>
        </p:nvSpPr>
        <p:spPr/>
        <p:txBody>
          <a:bodyPr/>
          <a:lstStyle/>
          <a:p>
            <a:pPr algn="r"/>
            <a:r>
              <a:rPr lang="en-GB"/>
              <a:t>nrich.maths.org</a:t>
            </a:r>
            <a:endParaRPr lang="en-GB" dirty="0"/>
          </a:p>
        </p:txBody>
      </p:sp>
    </p:spTree>
    <p:extLst>
      <p:ext uri="{BB962C8B-B14F-4D97-AF65-F5344CB8AC3E}">
        <p14:creationId xmlns:p14="http://schemas.microsoft.com/office/powerpoint/2010/main" val="26070536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55576" y="332656"/>
            <a:ext cx="7848872" cy="767902"/>
          </a:xfrm>
        </p:spPr>
        <p:txBody>
          <a:bodyPr/>
          <a:lstStyle/>
          <a:p>
            <a:r>
              <a:rPr lang="en-GB" dirty="0"/>
              <a:t>Neighbourly Addition</a:t>
            </a:r>
            <a:endParaRPr lang="en-GB" sz="3600" dirty="0"/>
          </a:p>
        </p:txBody>
      </p:sp>
      <p:sp>
        <p:nvSpPr>
          <p:cNvPr id="4" name="Footer Placeholder 3"/>
          <p:cNvSpPr>
            <a:spLocks noGrp="1"/>
          </p:cNvSpPr>
          <p:nvPr>
            <p:ph type="ftr" sz="quarter" idx="3"/>
          </p:nvPr>
        </p:nvSpPr>
        <p:spPr/>
        <p:txBody>
          <a:bodyPr/>
          <a:lstStyle/>
          <a:p>
            <a:pPr algn="r"/>
            <a:r>
              <a:rPr lang="en-GB" dirty="0" err="1"/>
              <a:t>nrich.maths.org</a:t>
            </a:r>
            <a:endParaRPr lang="en-GB" dirty="0"/>
          </a:p>
        </p:txBody>
      </p:sp>
      <p:sp>
        <p:nvSpPr>
          <p:cNvPr id="7" name="TextBox 6">
            <a:extLst>
              <a:ext uri="{FF2B5EF4-FFF2-40B4-BE49-F238E27FC236}">
                <a16:creationId xmlns:a16="http://schemas.microsoft.com/office/drawing/2014/main" xmlns="" id="{DB46B5EB-5F24-714A-9DD9-C39B23216ED1}"/>
              </a:ext>
            </a:extLst>
          </p:cNvPr>
          <p:cNvSpPr txBox="1"/>
          <p:nvPr/>
        </p:nvSpPr>
        <p:spPr>
          <a:xfrm>
            <a:off x="533400" y="1857013"/>
            <a:ext cx="6651656" cy="4524315"/>
          </a:xfrm>
          <a:prstGeom prst="rect">
            <a:avLst/>
          </a:prstGeom>
          <a:noFill/>
        </p:spPr>
        <p:txBody>
          <a:bodyPr wrap="square" rtlCol="0">
            <a:spAutoFit/>
          </a:bodyPr>
          <a:lstStyle/>
          <a:p>
            <a:pPr algn="ctr"/>
            <a:r>
              <a:rPr lang="en-GB" sz="3200" u="none" dirty="0" smtClean="0"/>
              <a:t>7 + 9 + 11 = 27</a:t>
            </a:r>
            <a:endParaRPr lang="en-GB" sz="3200" u="none" dirty="0"/>
          </a:p>
          <a:p>
            <a:pPr algn="ctr"/>
            <a:r>
              <a:rPr lang="en-GB" sz="3200" u="none" dirty="0" smtClean="0"/>
              <a:t>15 + 17 + 19 = 51</a:t>
            </a:r>
            <a:endParaRPr lang="en-GB" sz="3200" u="none" dirty="0"/>
          </a:p>
          <a:p>
            <a:r>
              <a:rPr lang="en-GB" sz="3200" dirty="0"/>
              <a:t/>
            </a:r>
            <a:br>
              <a:rPr lang="en-GB" sz="3200" dirty="0"/>
            </a:br>
            <a:r>
              <a:rPr lang="en-GB" sz="3200" u="none" dirty="0"/>
              <a:t>What other totals can you make by adding together three consecutive odd numbers?</a:t>
            </a:r>
          </a:p>
          <a:p>
            <a:endParaRPr lang="en-GB" sz="3200" u="none" dirty="0"/>
          </a:p>
          <a:p>
            <a:r>
              <a:rPr lang="en-GB" sz="3200" dirty="0"/>
              <a:t/>
            </a:r>
            <a:br>
              <a:rPr lang="en-GB" sz="3200" dirty="0"/>
            </a:br>
            <a:endParaRPr lang="en-US" sz="3200" dirty="0"/>
          </a:p>
        </p:txBody>
      </p:sp>
      <p:pic>
        <p:nvPicPr>
          <p:cNvPr id="8" name="Picture 7">
            <a:extLst>
              <a:ext uri="{FF2B5EF4-FFF2-40B4-BE49-F238E27FC236}">
                <a16:creationId xmlns:a16="http://schemas.microsoft.com/office/drawing/2014/main" xmlns="" id="{645FC2BF-44DD-A54D-85AC-92E3B251AB01}"/>
              </a:ext>
            </a:extLst>
          </p:cNvPr>
          <p:cNvPicPr>
            <a:picLocks noChangeAspect="1"/>
          </p:cNvPicPr>
          <p:nvPr/>
        </p:nvPicPr>
        <p:blipFill>
          <a:blip r:embed="rId3"/>
          <a:stretch>
            <a:fillRect/>
          </a:stretch>
        </p:blipFill>
        <p:spPr>
          <a:xfrm>
            <a:off x="7884368" y="2063959"/>
            <a:ext cx="504056" cy="1032901"/>
          </a:xfrm>
          <a:prstGeom prst="rect">
            <a:avLst/>
          </a:prstGeom>
        </p:spPr>
      </p:pic>
      <p:pic>
        <p:nvPicPr>
          <p:cNvPr id="9" name="Picture 8">
            <a:extLst>
              <a:ext uri="{FF2B5EF4-FFF2-40B4-BE49-F238E27FC236}">
                <a16:creationId xmlns:a16="http://schemas.microsoft.com/office/drawing/2014/main" xmlns="" id="{E24B449D-DE5C-C34E-AC0F-2072E65BE1A0}"/>
              </a:ext>
            </a:extLst>
          </p:cNvPr>
          <p:cNvPicPr>
            <a:picLocks noChangeAspect="1"/>
          </p:cNvPicPr>
          <p:nvPr/>
        </p:nvPicPr>
        <p:blipFill>
          <a:blip r:embed="rId4"/>
          <a:stretch>
            <a:fillRect/>
          </a:stretch>
        </p:blipFill>
        <p:spPr>
          <a:xfrm>
            <a:off x="7812360" y="3164090"/>
            <a:ext cx="596097" cy="974015"/>
          </a:xfrm>
          <a:prstGeom prst="rect">
            <a:avLst/>
          </a:prstGeom>
        </p:spPr>
      </p:pic>
      <p:pic>
        <p:nvPicPr>
          <p:cNvPr id="10" name="Picture 9">
            <a:extLst>
              <a:ext uri="{FF2B5EF4-FFF2-40B4-BE49-F238E27FC236}">
                <a16:creationId xmlns:a16="http://schemas.microsoft.com/office/drawing/2014/main" xmlns="" id="{25BD8048-BD48-AC41-AC58-0AD998A05941}"/>
              </a:ext>
            </a:extLst>
          </p:cNvPr>
          <p:cNvPicPr>
            <a:picLocks noChangeAspect="1"/>
          </p:cNvPicPr>
          <p:nvPr/>
        </p:nvPicPr>
        <p:blipFill>
          <a:blip r:embed="rId5"/>
          <a:stretch>
            <a:fillRect/>
          </a:stretch>
        </p:blipFill>
        <p:spPr>
          <a:xfrm>
            <a:off x="7668344" y="4240063"/>
            <a:ext cx="862527" cy="989137"/>
          </a:xfrm>
          <a:prstGeom prst="rect">
            <a:avLst/>
          </a:prstGeom>
        </p:spPr>
      </p:pic>
    </p:spTree>
    <p:extLst>
      <p:ext uri="{BB962C8B-B14F-4D97-AF65-F5344CB8AC3E}">
        <p14:creationId xmlns:p14="http://schemas.microsoft.com/office/powerpoint/2010/main" val="34991840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394F715-7338-0442-A787-8CB53FE1C7FB}"/>
              </a:ext>
            </a:extLst>
          </p:cNvPr>
          <p:cNvSpPr>
            <a:spLocks noGrp="1"/>
          </p:cNvSpPr>
          <p:nvPr>
            <p:ph idx="1"/>
          </p:nvPr>
        </p:nvSpPr>
        <p:spPr>
          <a:xfrm>
            <a:off x="1907704" y="1268760"/>
            <a:ext cx="5904656" cy="3730064"/>
          </a:xfrm>
        </p:spPr>
        <p:txBody>
          <a:bodyPr/>
          <a:lstStyle/>
          <a:p>
            <a:pPr algn="ctr"/>
            <a:r>
              <a:rPr lang="en-GB" sz="3600" dirty="0"/>
              <a:t>What do you </a:t>
            </a:r>
            <a:r>
              <a:rPr lang="en-GB" sz="3600" dirty="0" smtClean="0"/>
              <a:t>notice</a:t>
            </a:r>
          </a:p>
          <a:p>
            <a:pPr algn="ctr"/>
            <a:r>
              <a:rPr lang="en-GB" sz="3600" dirty="0" smtClean="0"/>
              <a:t>about your </a:t>
            </a:r>
            <a:r>
              <a:rPr lang="en-GB" sz="3600" dirty="0"/>
              <a:t>totals?</a:t>
            </a:r>
          </a:p>
          <a:p>
            <a:pPr algn="ctr"/>
            <a:endParaRPr lang="en-GB" sz="3600" dirty="0"/>
          </a:p>
          <a:p>
            <a:pPr algn="ctr"/>
            <a:r>
              <a:rPr lang="en-GB" sz="3600" dirty="0"/>
              <a:t>Can you explain?</a:t>
            </a:r>
            <a:endParaRPr lang="en-US" sz="3600" dirty="0"/>
          </a:p>
        </p:txBody>
      </p:sp>
      <p:sp>
        <p:nvSpPr>
          <p:cNvPr id="4" name="Footer Placeholder 3">
            <a:extLst>
              <a:ext uri="{FF2B5EF4-FFF2-40B4-BE49-F238E27FC236}">
                <a16:creationId xmlns:a16="http://schemas.microsoft.com/office/drawing/2014/main" xmlns="" id="{BEF08BA0-4DBD-ED4F-95B4-E094BDB4AC17}"/>
              </a:ext>
            </a:extLst>
          </p:cNvPr>
          <p:cNvSpPr>
            <a:spLocks noGrp="1"/>
          </p:cNvSpPr>
          <p:nvPr>
            <p:ph type="ftr" sz="quarter" idx="3"/>
          </p:nvPr>
        </p:nvSpPr>
        <p:spPr/>
        <p:txBody>
          <a:bodyPr/>
          <a:lstStyle/>
          <a:p>
            <a:pPr algn="r"/>
            <a:r>
              <a:rPr lang="en-GB"/>
              <a:t>nrich.maths.org</a:t>
            </a:r>
            <a:endParaRPr lang="en-GB" dirty="0"/>
          </a:p>
        </p:txBody>
      </p:sp>
    </p:spTree>
    <p:extLst>
      <p:ext uri="{BB962C8B-B14F-4D97-AF65-F5344CB8AC3E}">
        <p14:creationId xmlns:p14="http://schemas.microsoft.com/office/powerpoint/2010/main" val="243407558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94382"/>
            <a:ext cx="8215064" cy="5086946"/>
          </a:xfrm>
        </p:spPr>
        <p:txBody>
          <a:bodyPr/>
          <a:lstStyle/>
          <a:p>
            <a:pPr marL="0" lvl="0" indent="0"/>
            <a:endParaRPr lang="en-GB" b="1" dirty="0"/>
          </a:p>
          <a:p>
            <a:pPr marL="0" lvl="0" indent="0" algn="ctr"/>
            <a:r>
              <a:rPr lang="en-GB" sz="4000" b="1" dirty="0"/>
              <a:t>What other mathematical questions could you explore?</a:t>
            </a:r>
          </a:p>
          <a:p>
            <a:pPr marL="0" lvl="0" indent="0"/>
            <a:endParaRPr lang="en-GB" b="1" dirty="0"/>
          </a:p>
        </p:txBody>
      </p:sp>
      <p:sp>
        <p:nvSpPr>
          <p:cNvPr id="4" name="Footer Placeholder 3"/>
          <p:cNvSpPr>
            <a:spLocks noGrp="1"/>
          </p:cNvSpPr>
          <p:nvPr>
            <p:ph type="ftr" sz="quarter" idx="3"/>
          </p:nvPr>
        </p:nvSpPr>
        <p:spPr/>
        <p:txBody>
          <a:bodyPr/>
          <a:lstStyle/>
          <a:p>
            <a:pPr algn="r"/>
            <a:r>
              <a:rPr lang="en-GB"/>
              <a:t>nrich.maths.org</a:t>
            </a:r>
            <a:endParaRPr lang="en-GB" dirty="0"/>
          </a:p>
        </p:txBody>
      </p:sp>
    </p:spTree>
    <p:extLst>
      <p:ext uri="{BB962C8B-B14F-4D97-AF65-F5344CB8AC3E}">
        <p14:creationId xmlns:p14="http://schemas.microsoft.com/office/powerpoint/2010/main" val="10339844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C02695B3-5A5F-0641-B779-44B7107DA96C}"/>
              </a:ext>
            </a:extLst>
          </p:cNvPr>
          <p:cNvSpPr>
            <a:spLocks noGrp="1"/>
          </p:cNvSpPr>
          <p:nvPr>
            <p:ph idx="1"/>
          </p:nvPr>
        </p:nvSpPr>
        <p:spPr>
          <a:xfrm>
            <a:off x="251520" y="2276872"/>
            <a:ext cx="8215064" cy="3240360"/>
          </a:xfrm>
        </p:spPr>
        <p:txBody>
          <a:bodyPr/>
          <a:lstStyle/>
          <a:p>
            <a:pPr marL="457200" indent="-457200">
              <a:buClr>
                <a:schemeClr val="bg1"/>
              </a:buClr>
              <a:buFont typeface="Arial" panose="020B0604020202020204" pitchFamily="34" charset="0"/>
              <a:buChar char="•"/>
            </a:pPr>
            <a:endParaRPr lang="en-US" dirty="0"/>
          </a:p>
          <a:p>
            <a:pPr marL="457200" indent="-457200">
              <a:buClr>
                <a:schemeClr val="bg1"/>
              </a:buClr>
              <a:buFont typeface="Arial" panose="020B0604020202020204" pitchFamily="34" charset="0"/>
              <a:buChar char="•"/>
            </a:pPr>
            <a:r>
              <a:rPr lang="en-GB" dirty="0" err="1"/>
              <a:t>nrich.maths.org</a:t>
            </a:r>
            <a:r>
              <a:rPr lang="en-GB" dirty="0"/>
              <a:t>/</a:t>
            </a:r>
            <a:r>
              <a:rPr lang="en-GB" dirty="0" err="1"/>
              <a:t>housenumbers</a:t>
            </a:r>
            <a:endParaRPr lang="en-GB" dirty="0"/>
          </a:p>
          <a:p>
            <a:pPr marL="457200" indent="-457200">
              <a:buClr>
                <a:schemeClr val="bg1"/>
              </a:buClr>
              <a:buFont typeface="Arial" panose="020B0604020202020204" pitchFamily="34" charset="0"/>
              <a:buChar char="•"/>
            </a:pPr>
            <a:r>
              <a:rPr lang="en-GB" dirty="0"/>
              <a:t>Teachers’ resources</a:t>
            </a:r>
          </a:p>
          <a:p>
            <a:pPr marL="457200" indent="-457200">
              <a:buClr>
                <a:schemeClr val="bg1"/>
              </a:buClr>
              <a:buFont typeface="Arial" panose="020B0604020202020204" pitchFamily="34" charset="0"/>
              <a:buChar char="•"/>
            </a:pPr>
            <a:r>
              <a:rPr lang="en-GB" dirty="0" smtClean="0"/>
              <a:t>Students’ </a:t>
            </a:r>
            <a:r>
              <a:rPr lang="en-GB" dirty="0"/>
              <a:t>solutions</a:t>
            </a:r>
          </a:p>
          <a:p>
            <a:endParaRPr lang="en-US" dirty="0"/>
          </a:p>
        </p:txBody>
      </p:sp>
      <p:sp>
        <p:nvSpPr>
          <p:cNvPr id="3" name="Title 2">
            <a:extLst>
              <a:ext uri="{FF2B5EF4-FFF2-40B4-BE49-F238E27FC236}">
                <a16:creationId xmlns:a16="http://schemas.microsoft.com/office/drawing/2014/main" xmlns="" id="{48E32E2F-67B0-4241-B91D-71CD364FC22A}"/>
              </a:ext>
            </a:extLst>
          </p:cNvPr>
          <p:cNvSpPr>
            <a:spLocks noGrp="1"/>
          </p:cNvSpPr>
          <p:nvPr>
            <p:ph type="title"/>
          </p:nvPr>
        </p:nvSpPr>
        <p:spPr>
          <a:xfrm>
            <a:off x="1" y="356842"/>
            <a:ext cx="9060358" cy="1920030"/>
          </a:xfrm>
        </p:spPr>
        <p:txBody>
          <a:bodyPr/>
          <a:lstStyle/>
          <a:p>
            <a:r>
              <a:rPr lang="en-US" dirty="0"/>
              <a:t>Getting the most out of NRICH tasks</a:t>
            </a:r>
          </a:p>
        </p:txBody>
      </p:sp>
      <p:sp>
        <p:nvSpPr>
          <p:cNvPr id="4" name="Footer Placeholder 3">
            <a:extLst>
              <a:ext uri="{FF2B5EF4-FFF2-40B4-BE49-F238E27FC236}">
                <a16:creationId xmlns:a16="http://schemas.microsoft.com/office/drawing/2014/main" xmlns="" id="{AED7BBD0-4ED0-2248-B2DA-CF799E406017}"/>
              </a:ext>
            </a:extLst>
          </p:cNvPr>
          <p:cNvSpPr>
            <a:spLocks noGrp="1"/>
          </p:cNvSpPr>
          <p:nvPr>
            <p:ph type="ftr" sz="quarter" idx="3"/>
          </p:nvPr>
        </p:nvSpPr>
        <p:spPr/>
        <p:txBody>
          <a:bodyPr/>
          <a:lstStyle/>
          <a:p>
            <a:pPr algn="r"/>
            <a:r>
              <a:rPr lang="en-GB" dirty="0" err="1"/>
              <a:t>nrich.maths.org</a:t>
            </a:r>
            <a:endParaRPr lang="en-GB" dirty="0"/>
          </a:p>
        </p:txBody>
      </p:sp>
    </p:spTree>
    <p:extLst>
      <p:ext uri="{BB962C8B-B14F-4D97-AF65-F5344CB8AC3E}">
        <p14:creationId xmlns:p14="http://schemas.microsoft.com/office/powerpoint/2010/main" val="128900473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xmlns="" id="{D89811A5-BD23-C24D-BC8D-6077E405D9A6}"/>
              </a:ext>
            </a:extLst>
          </p:cNvPr>
          <p:cNvSpPr>
            <a:spLocks noGrp="1" noChangeArrowheads="1"/>
          </p:cNvSpPr>
          <p:nvPr>
            <p:ph type="title"/>
          </p:nvPr>
        </p:nvSpPr>
        <p:spPr>
          <a:xfrm>
            <a:off x="0" y="188640"/>
            <a:ext cx="9144000" cy="1066800"/>
          </a:xfrm>
        </p:spPr>
        <p:txBody>
          <a:bodyPr/>
          <a:lstStyle/>
          <a:p>
            <a:r>
              <a:rPr lang="en-US" altLang="en-US" sz="4200" dirty="0">
                <a:solidFill>
                  <a:schemeClr val="bg1"/>
                </a:solidFill>
                <a:ea typeface="ＭＳ Ｐゴシック" panose="020B0600070205080204" pitchFamily="34" charset="-128"/>
              </a:rPr>
              <a:t>Low Threshold High Ceiling</a:t>
            </a:r>
          </a:p>
        </p:txBody>
      </p:sp>
      <p:sp>
        <p:nvSpPr>
          <p:cNvPr id="15362" name="Content Placeholder 2">
            <a:extLst>
              <a:ext uri="{FF2B5EF4-FFF2-40B4-BE49-F238E27FC236}">
                <a16:creationId xmlns:a16="http://schemas.microsoft.com/office/drawing/2014/main" xmlns="" id="{FA2A3D56-0952-A745-AFB6-6BB3DDB1CA71}"/>
              </a:ext>
            </a:extLst>
          </p:cNvPr>
          <p:cNvSpPr>
            <a:spLocks noGrp="1" noChangeArrowheads="1"/>
          </p:cNvSpPr>
          <p:nvPr>
            <p:ph idx="1"/>
          </p:nvPr>
        </p:nvSpPr>
        <p:spPr>
          <a:xfrm>
            <a:off x="251520" y="1556792"/>
            <a:ext cx="8713788" cy="4536504"/>
          </a:xfrm>
        </p:spPr>
        <p:txBody>
          <a:bodyPr/>
          <a:lstStyle/>
          <a:p>
            <a:pPr marL="0" indent="0" algn="ctr">
              <a:buFont typeface="Times" pitchFamily="2" charset="0"/>
              <a:buNone/>
              <a:defRPr/>
            </a:pPr>
            <a:r>
              <a:rPr lang="en-US" altLang="en-US" sz="2400" b="1" i="1" dirty="0">
                <a:solidFill>
                  <a:schemeClr val="bg1"/>
                </a:solidFill>
                <a:ea typeface="ＭＳ Ｐゴシック" panose="020B0600070205080204" pitchFamily="34" charset="-128"/>
              </a:rPr>
              <a:t>Everyone can get started and </a:t>
            </a:r>
            <a:r>
              <a:rPr lang="en-US" altLang="en-US" sz="2400" b="1" i="1" dirty="0" smtClean="0">
                <a:solidFill>
                  <a:schemeClr val="bg1"/>
                </a:solidFill>
                <a:ea typeface="ＭＳ Ｐゴシック" panose="020B0600070205080204" pitchFamily="34" charset="-128"/>
              </a:rPr>
              <a:t/>
            </a:r>
            <a:br>
              <a:rPr lang="en-US" altLang="en-US" sz="2400" b="1" i="1" dirty="0" smtClean="0">
                <a:solidFill>
                  <a:schemeClr val="bg1"/>
                </a:solidFill>
                <a:ea typeface="ＭＳ Ｐゴシック" panose="020B0600070205080204" pitchFamily="34" charset="-128"/>
              </a:rPr>
            </a:br>
            <a:r>
              <a:rPr lang="en-US" altLang="en-US" sz="2400" b="1" i="1" dirty="0" smtClean="0">
                <a:solidFill>
                  <a:schemeClr val="bg1"/>
                </a:solidFill>
                <a:ea typeface="ＭＳ Ｐゴシック" panose="020B0600070205080204" pitchFamily="34" charset="-128"/>
              </a:rPr>
              <a:t>everyone </a:t>
            </a:r>
            <a:r>
              <a:rPr lang="en-US" altLang="en-US" sz="2400" b="1" i="1" dirty="0">
                <a:solidFill>
                  <a:schemeClr val="bg1"/>
                </a:solidFill>
                <a:ea typeface="ＭＳ Ｐゴシック" panose="020B0600070205080204" pitchFamily="34" charset="-128"/>
              </a:rPr>
              <a:t>can get stuck</a:t>
            </a:r>
          </a:p>
          <a:p>
            <a:pPr>
              <a:defRPr/>
            </a:pPr>
            <a:r>
              <a:rPr lang="en-US" altLang="en-US" sz="2400" dirty="0">
                <a:solidFill>
                  <a:schemeClr val="bg1"/>
                </a:solidFill>
                <a:ea typeface="ＭＳ Ｐゴシック" panose="020B0600070205080204" pitchFamily="34" charset="-128"/>
              </a:rPr>
              <a:t>Suitable for whole range of learners</a:t>
            </a:r>
          </a:p>
          <a:p>
            <a:pPr>
              <a:defRPr/>
            </a:pPr>
            <a:r>
              <a:rPr lang="en-US" altLang="en-US" sz="2400" dirty="0">
                <a:solidFill>
                  <a:schemeClr val="bg1"/>
                </a:solidFill>
                <a:ea typeface="ＭＳ Ｐゴシック" panose="020B0600070205080204" pitchFamily="34" charset="-128"/>
              </a:rPr>
              <a:t>Accessible starting point – mathematically and psychologically</a:t>
            </a:r>
          </a:p>
          <a:p>
            <a:pPr>
              <a:defRPr/>
            </a:pPr>
            <a:r>
              <a:rPr lang="en-US" altLang="en-US" sz="2400" dirty="0">
                <a:solidFill>
                  <a:schemeClr val="bg1"/>
                </a:solidFill>
                <a:ea typeface="ＭＳ Ｐゴシック" panose="020B0600070205080204" pitchFamily="34" charset="-128"/>
              </a:rPr>
              <a:t>Built-in extension opportunities</a:t>
            </a:r>
          </a:p>
          <a:p>
            <a:pPr>
              <a:defRPr/>
            </a:pPr>
            <a:r>
              <a:rPr lang="en-US" altLang="en-US" sz="2400" dirty="0" smtClean="0">
                <a:ea typeface="ＭＳ Ｐゴシック" panose="020B0600070205080204" pitchFamily="34" charset="-128"/>
              </a:rPr>
              <a:t>Emphasis on what l</a:t>
            </a:r>
            <a:r>
              <a:rPr lang="en-US" altLang="en-US" sz="2400" dirty="0" smtClean="0">
                <a:solidFill>
                  <a:schemeClr val="bg1"/>
                </a:solidFill>
                <a:ea typeface="ＭＳ Ｐゴシック" panose="020B0600070205080204" pitchFamily="34" charset="-128"/>
              </a:rPr>
              <a:t>earners </a:t>
            </a:r>
            <a:r>
              <a:rPr lang="en-US" altLang="en-US" sz="2400" u="sng" dirty="0" smtClean="0">
                <a:solidFill>
                  <a:schemeClr val="bg1"/>
                </a:solidFill>
                <a:ea typeface="ＭＳ Ｐゴシック" panose="020B0600070205080204" pitchFamily="34" charset="-128"/>
              </a:rPr>
              <a:t>can</a:t>
            </a:r>
            <a:r>
              <a:rPr lang="en-US" altLang="en-US" sz="2400" dirty="0" smtClean="0">
                <a:solidFill>
                  <a:schemeClr val="bg1"/>
                </a:solidFill>
                <a:ea typeface="ＭＳ Ｐゴシック" panose="020B0600070205080204" pitchFamily="34" charset="-128"/>
              </a:rPr>
              <a:t> </a:t>
            </a:r>
            <a:r>
              <a:rPr lang="en-US" altLang="en-US" sz="2400" dirty="0">
                <a:solidFill>
                  <a:schemeClr val="bg1"/>
                </a:solidFill>
                <a:ea typeface="ＭＳ Ｐゴシック" panose="020B0600070205080204" pitchFamily="34" charset="-128"/>
              </a:rPr>
              <a:t>do</a:t>
            </a:r>
            <a:r>
              <a:rPr lang="en-US" altLang="en-US" sz="2400" dirty="0" smtClean="0">
                <a:solidFill>
                  <a:schemeClr val="bg1"/>
                </a:solidFill>
                <a:ea typeface="ＭＳ Ｐゴシック" panose="020B0600070205080204" pitchFamily="34" charset="-128"/>
              </a:rPr>
              <a:t>, rather than on </a:t>
            </a:r>
            <a:r>
              <a:rPr lang="en-US" altLang="en-US" sz="2400" dirty="0">
                <a:solidFill>
                  <a:schemeClr val="bg1"/>
                </a:solidFill>
                <a:ea typeface="ＭＳ Ｐゴシック" panose="020B0600070205080204" pitchFamily="34" charset="-128"/>
              </a:rPr>
              <a:t>what they can</a:t>
            </a:r>
            <a:r>
              <a:rPr lang="en-GB" altLang="en-US" sz="2400" dirty="0">
                <a:solidFill>
                  <a:schemeClr val="bg1"/>
                </a:solidFill>
                <a:ea typeface="ＭＳ Ｐゴシック" panose="020B0600070205080204" pitchFamily="34" charset="-128"/>
              </a:rPr>
              <a:t>’</a:t>
            </a:r>
            <a:r>
              <a:rPr lang="en-US" altLang="ja-JP" sz="2400" dirty="0">
                <a:solidFill>
                  <a:schemeClr val="bg1"/>
                </a:solidFill>
                <a:ea typeface="ＭＳ Ｐゴシック" panose="020B0600070205080204" pitchFamily="34" charset="-128"/>
              </a:rPr>
              <a:t>t</a:t>
            </a:r>
          </a:p>
          <a:p>
            <a:pPr lvl="1">
              <a:buFont typeface="Times" pitchFamily="2" charset="0"/>
              <a:buNone/>
              <a:defRPr/>
            </a:pPr>
            <a:endParaRPr lang="en-US" altLang="en-US" sz="1600" dirty="0">
              <a:solidFill>
                <a:schemeClr val="bg1"/>
              </a:solidFill>
              <a:ea typeface="ＭＳ Ｐゴシック" panose="020B0600070205080204" pitchFamily="34" charset="-128"/>
            </a:endParaRPr>
          </a:p>
          <a:p>
            <a:pPr lvl="1">
              <a:buFont typeface="Times" pitchFamily="2" charset="0"/>
              <a:buNone/>
              <a:defRPr/>
            </a:pPr>
            <a:r>
              <a:rPr lang="en-US" altLang="en-US" sz="1600" dirty="0">
                <a:solidFill>
                  <a:schemeClr val="bg1"/>
                </a:solidFill>
                <a:ea typeface="ＭＳ Ｐゴシック" panose="020B0600070205080204" pitchFamily="34" charset="-128"/>
              </a:rPr>
              <a:t>See article ‘Low Threshold High Ceiling – an </a:t>
            </a:r>
            <a:r>
              <a:rPr lang="en-US" altLang="en-US" sz="1600" dirty="0" smtClean="0">
                <a:solidFill>
                  <a:schemeClr val="bg1"/>
                </a:solidFill>
                <a:ea typeface="ＭＳ Ｐゴシック" panose="020B0600070205080204" pitchFamily="34" charset="-128"/>
              </a:rPr>
              <a:t>Introduction’</a:t>
            </a:r>
            <a:r>
              <a:rPr lang="en-US" altLang="en-US" sz="1600" dirty="0">
                <a:ea typeface="ＭＳ Ｐゴシック" panose="020B0600070205080204" pitchFamily="34" charset="-128"/>
              </a:rPr>
              <a:t/>
            </a:r>
            <a:br>
              <a:rPr lang="en-US" altLang="en-US" sz="1600" dirty="0">
                <a:ea typeface="ＭＳ Ｐゴシック" panose="020B0600070205080204" pitchFamily="34" charset="-128"/>
              </a:rPr>
            </a:br>
            <a:r>
              <a:rPr lang="en-US" altLang="en-US" sz="1600" dirty="0" smtClean="0">
                <a:solidFill>
                  <a:schemeClr val="bg1"/>
                </a:solidFill>
                <a:ea typeface="ＭＳ Ｐゴシック" panose="020B0600070205080204" pitchFamily="34" charset="-128"/>
              </a:rPr>
              <a:t>https</a:t>
            </a:r>
            <a:r>
              <a:rPr lang="en-US" altLang="en-US" sz="1600" dirty="0">
                <a:solidFill>
                  <a:schemeClr val="bg1"/>
                </a:solidFill>
                <a:ea typeface="ＭＳ Ｐゴシック" panose="020B0600070205080204" pitchFamily="34" charset="-128"/>
              </a:rPr>
              <a:t>://</a:t>
            </a:r>
            <a:r>
              <a:rPr lang="en-US" altLang="en-US" sz="1600" dirty="0" err="1">
                <a:solidFill>
                  <a:schemeClr val="bg1"/>
                </a:solidFill>
                <a:ea typeface="ＭＳ Ｐゴシック" panose="020B0600070205080204" pitchFamily="34" charset="-128"/>
              </a:rPr>
              <a:t>nrich.maths.org</a:t>
            </a:r>
            <a:r>
              <a:rPr lang="en-US" altLang="en-US" sz="1600" dirty="0">
                <a:solidFill>
                  <a:schemeClr val="bg1"/>
                </a:solidFill>
                <a:ea typeface="ＭＳ Ｐゴシック" panose="020B0600070205080204" pitchFamily="34" charset="-128"/>
              </a:rPr>
              <a:t>/10345</a:t>
            </a:r>
          </a:p>
        </p:txBody>
      </p:sp>
      <p:pic>
        <p:nvPicPr>
          <p:cNvPr id="16387" name="Picture 2">
            <a:extLst>
              <a:ext uri="{FF2B5EF4-FFF2-40B4-BE49-F238E27FC236}">
                <a16:creationId xmlns:a16="http://schemas.microsoft.com/office/drawing/2014/main" xmlns="" id="{DEAD2B7F-9990-7D4C-A4D8-82995D4279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75" y="6121400"/>
            <a:ext cx="35052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3081322"/>
      </p:ext>
    </p:extLst>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NRICH">
      <a:majorFont>
        <a:latin typeface="Georgi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kumimoji="0" lang="en-GB" altLang="en-US" sz="2400" b="0" i="0" u="sng"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kumimoji="0" lang="en-GB" altLang="en-US" sz="2400" b="0" i="0" u="sng"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78553</TotalTime>
  <Words>491</Words>
  <Application>Microsoft Macintosh PowerPoint</Application>
  <PresentationFormat>On-screen Show (4:3)</PresentationFormat>
  <Paragraphs>87</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On two post-it notes…</vt:lpstr>
      <vt:lpstr>The Sky’s the Limit</vt:lpstr>
      <vt:lpstr>On two post-it notes…</vt:lpstr>
      <vt:lpstr>In this session…</vt:lpstr>
      <vt:lpstr>Neighbourly Addition</vt:lpstr>
      <vt:lpstr>PowerPoint Presentation</vt:lpstr>
      <vt:lpstr>PowerPoint Presentation</vt:lpstr>
      <vt:lpstr>Getting the most out of NRICH tasks</vt:lpstr>
      <vt:lpstr>Low Threshold High Ceiling</vt:lpstr>
      <vt:lpstr>Fran and Alison to insert poster here for ATM sessions</vt:lpstr>
      <vt:lpstr>And for more ideas…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Mathematics For All Learners</dc:title>
  <dc:subject/>
  <dc:creator>Jennifer Piggott</dc:creator>
  <cp:keywords/>
  <dc:description/>
  <cp:lastModifiedBy>O Smith</cp:lastModifiedBy>
  <cp:revision>556</cp:revision>
  <cp:lastPrinted>2020-02-10T09:47:38Z</cp:lastPrinted>
  <dcterms:created xsi:type="dcterms:W3CDTF">2011-06-14T20:43:57Z</dcterms:created>
  <dcterms:modified xsi:type="dcterms:W3CDTF">2020-03-04T10:38:54Z</dcterms:modified>
</cp:coreProperties>
</file>