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28"/>
  </p:notesMasterIdLst>
  <p:handoutMasterIdLst>
    <p:handoutMasterId r:id="rId29"/>
  </p:handoutMasterIdLst>
  <p:sldIdLst>
    <p:sldId id="256" r:id="rId2"/>
    <p:sldId id="383" r:id="rId3"/>
    <p:sldId id="257" r:id="rId4"/>
    <p:sldId id="286" r:id="rId5"/>
    <p:sldId id="299" r:id="rId6"/>
    <p:sldId id="300" r:id="rId7"/>
    <p:sldId id="291" r:id="rId8"/>
    <p:sldId id="292" r:id="rId9"/>
    <p:sldId id="293" r:id="rId10"/>
    <p:sldId id="294" r:id="rId11"/>
    <p:sldId id="295" r:id="rId12"/>
    <p:sldId id="296" r:id="rId13"/>
    <p:sldId id="384" r:id="rId14"/>
    <p:sldId id="301" r:id="rId15"/>
    <p:sldId id="385" r:id="rId16"/>
    <p:sldId id="313" r:id="rId17"/>
    <p:sldId id="387" r:id="rId18"/>
    <p:sldId id="337" r:id="rId19"/>
    <p:sldId id="338" r:id="rId20"/>
    <p:sldId id="340" r:id="rId21"/>
    <p:sldId id="341" r:id="rId22"/>
    <p:sldId id="342" r:id="rId23"/>
    <p:sldId id="343" r:id="rId24"/>
    <p:sldId id="364" r:id="rId25"/>
    <p:sldId id="365" r:id="rId26"/>
    <p:sldId id="386" r:id="rId27"/>
  </p:sldIdLst>
  <p:sldSz cx="9144000" cy="6858000" type="screen4x3"/>
  <p:notesSz cx="6796088" cy="9925050"/>
  <p:defaultTextStyle>
    <a:defPPr>
      <a:defRPr lang="en-GB"/>
    </a:defPPr>
    <a:lvl1pPr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1pPr>
    <a:lvl2pPr marL="742950" indent="-28575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2pPr>
    <a:lvl3pPr marL="1143000" indent="-22860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3pPr>
    <a:lvl4pPr marL="1600200" indent="-22860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4pPr>
    <a:lvl5pPr marL="2057400" indent="-228600" algn="l" defTabSz="449263" rtl="0" fontAlgn="base">
      <a:spcBef>
        <a:spcPct val="0"/>
      </a:spcBef>
      <a:spcAft>
        <a:spcPct val="0"/>
      </a:spcAft>
      <a:buClr>
        <a:srgbClr val="000000"/>
      </a:buClr>
      <a:buSzPct val="100000"/>
      <a:buFont typeface="Times New Roman" panose="02020603050405020304" pitchFamily="18" charset="0"/>
      <a:defRPr sz="2400" u="sng" kern="1200">
        <a:solidFill>
          <a:schemeClr val="bg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u="sng" kern="1200">
        <a:solidFill>
          <a:schemeClr val="bg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66FFFF"/>
    <a:srgbClr val="003C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19"/>
    <p:restoredTop sz="75234"/>
  </p:normalViewPr>
  <p:slideViewPr>
    <p:cSldViewPr>
      <p:cViewPr varScale="1">
        <p:scale>
          <a:sx n="77" d="100"/>
          <a:sy n="77" d="100"/>
        </p:scale>
        <p:origin x="2814" y="96"/>
      </p:cViewPr>
      <p:guideLst>
        <p:guide orient="horz" pos="2160"/>
        <p:guide pos="2880"/>
      </p:guideLst>
    </p:cSldViewPr>
  </p:slideViewPr>
  <p:outlineViewPr>
    <p:cViewPr varScale="1">
      <p:scale>
        <a:sx n="170" d="200"/>
        <a:sy n="170" d="200"/>
      </p:scale>
      <p:origin x="-144"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50" d="100"/>
          <a:sy n="50" d="100"/>
        </p:scale>
        <p:origin x="2112" y="16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0" y="9428163"/>
            <a:ext cx="2944813" cy="496887"/>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57118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5" name="AutoShape 1"/>
          <p:cNvSpPr>
            <a:spLocks noChangeArrowheads="1"/>
          </p:cNvSpPr>
          <p:nvPr/>
        </p:nvSpPr>
        <p:spPr bwMode="auto">
          <a:xfrm>
            <a:off x="0" y="0"/>
            <a:ext cx="6796088" cy="9925050"/>
          </a:xfrm>
          <a:prstGeom prst="roundRect">
            <a:avLst>
              <a:gd name="adj" fmla="val 23"/>
            </a:avLst>
          </a:prstGeom>
          <a:solidFill>
            <a:srgbClr val="FFFFFF"/>
          </a:solidFill>
          <a:ln>
            <a:noFill/>
          </a:ln>
          <a:effectLst/>
          <a:extLst>
            <a:ext uri="{91240B29-F687-4f45-9708-019B960494DF}">
              <a14:hiddenLine xmlns="" xmlns:a14="http://schemas.microsoft.com/office/drawing/2010/main" w="9360" cap="sq">
                <a:solidFill>
                  <a:srgbClr val="000000"/>
                </a:solidFill>
                <a:miter lim="800000"/>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6" name="AutoShape 2"/>
          <p:cNvSpPr>
            <a:spLocks noChangeArrowheads="1"/>
          </p:cNvSpPr>
          <p:nvPr/>
        </p:nvSpPr>
        <p:spPr bwMode="auto">
          <a:xfrm>
            <a:off x="0" y="0"/>
            <a:ext cx="6796088" cy="9925050"/>
          </a:xfrm>
          <a:prstGeom prst="roundRect">
            <a:avLst>
              <a:gd name="adj" fmla="val 23"/>
            </a:avLst>
          </a:prstGeom>
          <a:solidFill>
            <a:srgbClr val="FFFFFF"/>
          </a:solidFill>
          <a:ln>
            <a:noFill/>
          </a:ln>
          <a:effectLst/>
          <a:extLs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7" name="Text Box 3"/>
          <p:cNvSpPr txBox="1">
            <a:spLocks noChangeArrowheads="1"/>
          </p:cNvSpPr>
          <p:nvPr/>
        </p:nvSpPr>
        <p:spPr bwMode="auto">
          <a:xfrm>
            <a:off x="0" y="0"/>
            <a:ext cx="2946400" cy="49688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8" name="Text Box 4"/>
          <p:cNvSpPr txBox="1">
            <a:spLocks noChangeArrowheads="1"/>
          </p:cNvSpPr>
          <p:nvPr/>
        </p:nvSpPr>
        <p:spPr bwMode="auto">
          <a:xfrm>
            <a:off x="3849688" y="0"/>
            <a:ext cx="2946400" cy="49688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49" name="Rectangle 5"/>
          <p:cNvSpPr>
            <a:spLocks noGrp="1" noRot="1" noChangeAspect="1" noChangeArrowheads="1"/>
          </p:cNvSpPr>
          <p:nvPr>
            <p:ph type="sldImg"/>
          </p:nvPr>
        </p:nvSpPr>
        <p:spPr bwMode="auto">
          <a:xfrm>
            <a:off x="917575" y="744538"/>
            <a:ext cx="4959350" cy="3719512"/>
          </a:xfrm>
          <a:prstGeom prst="rect">
            <a:avLst/>
          </a:prstGeom>
          <a:noFill/>
          <a:ln w="9360" cap="sq">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sp>
      <p:sp>
        <p:nvSpPr>
          <p:cNvPr id="6150" name="Rectangle 6"/>
          <p:cNvSpPr>
            <a:spLocks noGrp="1" noChangeArrowheads="1"/>
          </p:cNvSpPr>
          <p:nvPr>
            <p:ph type="body"/>
          </p:nvPr>
        </p:nvSpPr>
        <p:spPr bwMode="auto">
          <a:xfrm>
            <a:off x="679450" y="4714875"/>
            <a:ext cx="5435600" cy="44640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en-US" altLang="en-US"/>
          </a:p>
        </p:txBody>
      </p:sp>
      <p:sp>
        <p:nvSpPr>
          <p:cNvPr id="6151" name="Text Box 7"/>
          <p:cNvSpPr txBox="1">
            <a:spLocks noChangeArrowheads="1"/>
          </p:cNvSpPr>
          <p:nvPr/>
        </p:nvSpPr>
        <p:spPr bwMode="auto">
          <a:xfrm>
            <a:off x="0" y="9428163"/>
            <a:ext cx="2946400" cy="49688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GB"/>
          </a:p>
        </p:txBody>
      </p:sp>
      <p:sp>
        <p:nvSpPr>
          <p:cNvPr id="6152" name="Rectangle 8"/>
          <p:cNvSpPr>
            <a:spLocks noGrp="1" noChangeArrowheads="1"/>
          </p:cNvSpPr>
          <p:nvPr>
            <p:ph type="sldNum"/>
          </p:nvPr>
        </p:nvSpPr>
        <p:spPr bwMode="auto">
          <a:xfrm>
            <a:off x="3849688" y="9428163"/>
            <a:ext cx="2943225" cy="49371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cs typeface="Arial" panose="020B0604020202020204" pitchFamily="34" charset="0"/>
              </a:defRPr>
            </a:lvl1pPr>
          </a:lstStyle>
          <a:p>
            <a:fld id="{60CA9950-BA5E-4950-8F9C-6CE0961AEEC6}" type="slidenum">
              <a:rPr lang="en-US" altLang="en-US"/>
              <a:pPr/>
              <a:t>‹#›</a:t>
            </a:fld>
            <a:endParaRPr lang="en-US" altLang="en-US"/>
          </a:p>
        </p:txBody>
      </p:sp>
    </p:spTree>
    <p:extLst>
      <p:ext uri="{BB962C8B-B14F-4D97-AF65-F5344CB8AC3E}">
        <p14:creationId xmlns:p14="http://schemas.microsoft.com/office/powerpoint/2010/main" val="4193547394"/>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63C432-0890-4D4A-A7E6-9889D6EE2149}" type="slidenum">
              <a:rPr lang="en-GB" altLang="en-US"/>
              <a:pPr/>
              <a:t>1</a:t>
            </a:fld>
            <a:endParaRPr lang="en-GB" altLang="en-US"/>
          </a:p>
        </p:txBody>
      </p:sp>
      <p:sp>
        <p:nvSpPr>
          <p:cNvPr id="113666"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366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ltLang="en-US"/>
          </a:p>
        </p:txBody>
      </p:sp>
    </p:spTree>
    <p:extLst>
      <p:ext uri="{BB962C8B-B14F-4D97-AF65-F5344CB8AC3E}">
        <p14:creationId xmlns:p14="http://schemas.microsoft.com/office/powerpoint/2010/main" val="11767291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63C432-0890-4D4A-A7E6-9889D6EE2149}" type="slidenum">
              <a:rPr lang="en-GB" altLang="en-US"/>
              <a:pPr/>
              <a:t>13</a:t>
            </a:fld>
            <a:endParaRPr lang="en-GB" altLang="en-US"/>
          </a:p>
        </p:txBody>
      </p:sp>
      <p:sp>
        <p:nvSpPr>
          <p:cNvPr id="113666"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3667" name="Rectangle 3"/>
          <p:cNvSpPr>
            <a:spLocks noGrp="1" noChangeArrowheads="1"/>
          </p:cNvSpPr>
          <p:nvPr>
            <p:ph type="body" idx="1"/>
          </p:nvPr>
        </p:nvSpPr>
        <p:spPr bwMode="auto">
          <a:xfrm>
            <a:off x="685800" y="4343400"/>
            <a:ext cx="5486400" cy="4114800"/>
          </a:xfrm>
          <a:prstGeom prst="rect">
            <a:avLst/>
          </a:prstGeom>
          <a:solidFill>
            <a:srgbClr val="FFFFFF"/>
          </a:solidFill>
          <a:ln>
            <a:solidFill>
              <a:srgbClr val="000000"/>
            </a:solidFill>
            <a:miter lim="800000"/>
            <a:headEnd/>
            <a:tailEnd/>
          </a:ln>
        </p:spPr>
        <p:txBody>
          <a:bodyPr/>
          <a:lstStyle/>
          <a:p>
            <a:endParaRPr lang="en-US" altLang="en-US"/>
          </a:p>
        </p:txBody>
      </p:sp>
    </p:spTree>
    <p:extLst>
      <p:ext uri="{BB962C8B-B14F-4D97-AF65-F5344CB8AC3E}">
        <p14:creationId xmlns:p14="http://schemas.microsoft.com/office/powerpoint/2010/main" val="19478977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DDF00D0-03A9-4629-BB42-719C4598879B}" type="slidenum">
              <a:rPr lang="en-GB" altLang="en-US"/>
              <a:pPr/>
              <a:t>14</a:t>
            </a:fld>
            <a:endParaRPr lang="en-GB" altLang="en-US"/>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31136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12716D-6CAF-45D1-8BF6-379DE2847932}" type="slidenum">
              <a:rPr lang="en-GB" altLang="en-US"/>
              <a:pPr/>
              <a:t>16</a:t>
            </a:fld>
            <a:endParaRPr lang="en-GB" alt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2424858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idx="10"/>
          </p:nvPr>
        </p:nvSpPr>
        <p:spPr/>
        <p:txBody>
          <a:bodyPr/>
          <a:lstStyle/>
          <a:p>
            <a:fld id="{60CA9950-BA5E-4950-8F9C-6CE0961AEEC6}" type="slidenum">
              <a:rPr lang="en-US" altLang="en-US" smtClean="0"/>
              <a:pPr/>
              <a:t>17</a:t>
            </a:fld>
            <a:endParaRPr lang="en-US" altLang="en-US"/>
          </a:p>
        </p:txBody>
      </p:sp>
    </p:spTree>
    <p:extLst>
      <p:ext uri="{BB962C8B-B14F-4D97-AF65-F5344CB8AC3E}">
        <p14:creationId xmlns:p14="http://schemas.microsoft.com/office/powerpoint/2010/main" val="3837229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6B4510-D024-42FF-8ACC-45BEADB2D798}" type="slidenum">
              <a:rPr lang="en-GB" altLang="en-US"/>
              <a:pPr/>
              <a:t>18</a:t>
            </a:fld>
            <a:endParaRPr lang="en-GB" altLang="en-US"/>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20996755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533624-4AD2-4399-96AD-687962A1C807}" type="slidenum">
              <a:rPr lang="en-GB" altLang="en-US"/>
              <a:pPr/>
              <a:t>19</a:t>
            </a:fld>
            <a:endParaRPr lang="en-GB" alt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GB" altLang="en-US" dirty="0"/>
          </a:p>
        </p:txBody>
      </p:sp>
    </p:spTree>
    <p:extLst>
      <p:ext uri="{BB962C8B-B14F-4D97-AF65-F5344CB8AC3E}">
        <p14:creationId xmlns:p14="http://schemas.microsoft.com/office/powerpoint/2010/main" val="3666978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D4F468-5841-4FD5-9055-7DEA8768F9A4}" type="slidenum">
              <a:rPr lang="en-GB" altLang="en-US"/>
              <a:pPr/>
              <a:t>20</a:t>
            </a:fld>
            <a:endParaRPr lang="en-GB" alt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7849544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2B9974-45BA-4FAB-9C5A-8582BEC2FF4F}" type="slidenum">
              <a:rPr lang="en-GB" altLang="en-US"/>
              <a:pPr/>
              <a:t>21</a:t>
            </a:fld>
            <a:endParaRPr lang="en-GB" alt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85101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EAEC6C-B975-452D-B6E9-F93A396CA3CA}" type="slidenum">
              <a:rPr lang="en-GB" altLang="en-US"/>
              <a:pPr/>
              <a:t>22</a:t>
            </a:fld>
            <a:endParaRPr lang="en-GB" alt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9354072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F87F4F-AD56-433D-AA4A-C948B1B74D07}" type="slidenum">
              <a:rPr lang="en-GB" altLang="en-US"/>
              <a:pPr/>
              <a:t>23</a:t>
            </a:fld>
            <a:endParaRPr lang="en-GB" alt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603500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839289-2C43-41FD-8893-E74E730B06D1}" type="slidenum">
              <a:rPr lang="en-GB" altLang="en-US"/>
              <a:pPr/>
              <a:t>3</a:t>
            </a:fld>
            <a:endParaRPr lang="en-GB" alt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8898265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6E0090-BD21-4B78-BFBE-EFCB46DD6E3D}" type="slidenum">
              <a:rPr lang="en-GB" altLang="en-US"/>
              <a:pPr/>
              <a:t>24</a:t>
            </a:fld>
            <a:endParaRPr lang="en-GB" alt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130447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8CCB2C-F4F1-4C16-A26C-DAF8503C738A}" type="slidenum">
              <a:rPr lang="en-GB" altLang="en-US"/>
              <a:pPr/>
              <a:t>25</a:t>
            </a:fld>
            <a:endParaRPr lang="en-GB" alt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654434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9A50DB-B5DE-4881-AB3E-0637D61E491D}" type="slidenum">
              <a:rPr lang="en-GB" altLang="en-US"/>
              <a:pPr/>
              <a:t>4</a:t>
            </a:fld>
            <a:endParaRPr lang="en-GB" alt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779991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CEC2A6-E03C-44D9-96FD-F45EED91FCEB}" type="slidenum">
              <a:rPr lang="en-GB" altLang="en-US"/>
              <a:pPr/>
              <a:t>7</a:t>
            </a:fld>
            <a:endParaRPr lang="en-GB" alt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58223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06A165-392E-438D-BF33-3EEDAB35AB05}" type="slidenum">
              <a:rPr lang="en-GB" altLang="en-US"/>
              <a:pPr/>
              <a:t>8</a:t>
            </a:fld>
            <a:endParaRPr lang="en-GB" alt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158144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65A452-3B07-45D2-9C8A-715AE6CA12F8}" type="slidenum">
              <a:rPr lang="en-GB" altLang="en-US"/>
              <a:pPr/>
              <a:t>9</a:t>
            </a:fld>
            <a:endParaRPr lang="en-GB" alt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6039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540FE5-31BE-478C-B8E0-98758849BC7A}" type="slidenum">
              <a:rPr lang="en-GB" altLang="en-US"/>
              <a:pPr/>
              <a:t>10</a:t>
            </a:fld>
            <a:endParaRPr lang="en-GB" alt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033372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49F6188-F1F6-46E7-9FB9-A93C8AA80452}" type="slidenum">
              <a:rPr lang="en-GB" altLang="en-US"/>
              <a:pPr/>
              <a:t>11</a:t>
            </a:fld>
            <a:endParaRPr lang="en-GB" alt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528917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F9EA15-8079-4626-9546-7A7A743B80C4}" type="slidenum">
              <a:rPr lang="en-GB" altLang="en-US"/>
              <a:pPr/>
              <a:t>12</a:t>
            </a:fld>
            <a:endParaRPr lang="en-GB" alt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38808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Footer Placeholder 1"/>
          <p:cNvSpPr>
            <a:spLocks noGrp="1"/>
          </p:cNvSpPr>
          <p:nvPr>
            <p:ph type="ftr" sz="quarter" idx="3"/>
          </p:nvPr>
        </p:nvSpPr>
        <p:spPr>
          <a:xfrm>
            <a:off x="1475656" y="6237312"/>
            <a:ext cx="7584703" cy="456076"/>
          </a:xfrm>
          <a:prstGeom prst="rect">
            <a:avLst/>
          </a:prstGeom>
        </p:spPr>
        <p:txBody>
          <a:bodyPr vert="horz" lIns="91440" tIns="45720" rIns="91440" bIns="45720" rtlCol="0" anchor="ctr"/>
          <a:lstStyle>
            <a:lvl1pPr algn="l">
              <a:defRPr sz="2400" u="none">
                <a:solidFill>
                  <a:srgbClr val="003C71"/>
                </a:solidFill>
                <a:latin typeface="+mn-lt"/>
              </a:defRPr>
            </a:lvl1pPr>
          </a:lstStyle>
          <a:p>
            <a:pPr algn="r"/>
            <a:r>
              <a:rPr lang="en-GB" dirty="0" smtClean="0"/>
              <a:t>nrich.maths.org</a:t>
            </a:r>
            <a:endParaRPr lang="en-GB" dirty="0"/>
          </a:p>
        </p:txBody>
      </p:sp>
      <p:sp>
        <p:nvSpPr>
          <p:cNvPr id="5" name="Title 4"/>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val="1783735343"/>
      </p:ext>
    </p:extLst>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1"/>
          <p:cNvSpPr>
            <a:spLocks noGrp="1"/>
          </p:cNvSpPr>
          <p:nvPr>
            <p:ph type="ftr" sz="quarter" idx="3"/>
          </p:nvPr>
        </p:nvSpPr>
        <p:spPr>
          <a:xfrm>
            <a:off x="1475656" y="6237312"/>
            <a:ext cx="7584703" cy="456076"/>
          </a:xfrm>
          <a:prstGeom prst="rect">
            <a:avLst/>
          </a:prstGeom>
        </p:spPr>
        <p:txBody>
          <a:bodyPr vert="horz" lIns="91440" tIns="45720" rIns="91440" bIns="45720" rtlCol="0" anchor="ctr"/>
          <a:lstStyle>
            <a:lvl1pPr algn="l">
              <a:defRPr sz="2400" u="none">
                <a:solidFill>
                  <a:srgbClr val="003C71"/>
                </a:solidFill>
                <a:latin typeface="+mn-lt"/>
              </a:defRPr>
            </a:lvl1pPr>
          </a:lstStyle>
          <a:p>
            <a:pPr algn="r"/>
            <a:r>
              <a:rPr lang="en-GB" dirty="0" smtClean="0"/>
              <a:t>nrich.maths.org</a:t>
            </a:r>
            <a:endParaRPr lang="en-GB" dirty="0"/>
          </a:p>
        </p:txBody>
      </p:sp>
    </p:spTree>
    <p:extLst>
      <p:ext uri="{BB962C8B-B14F-4D97-AF65-F5344CB8AC3E}">
        <p14:creationId xmlns:p14="http://schemas.microsoft.com/office/powerpoint/2010/main" val="2996455836"/>
      </p:ext>
    </p:extLst>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11188" y="1600200"/>
            <a:ext cx="4027487"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791075" y="1600200"/>
            <a:ext cx="4029075"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1"/>
          <p:cNvSpPr>
            <a:spLocks noGrp="1"/>
          </p:cNvSpPr>
          <p:nvPr>
            <p:ph type="ftr" sz="quarter" idx="3"/>
          </p:nvPr>
        </p:nvSpPr>
        <p:spPr>
          <a:xfrm>
            <a:off x="1475656" y="6237312"/>
            <a:ext cx="7584703" cy="456076"/>
          </a:xfrm>
          <a:prstGeom prst="rect">
            <a:avLst/>
          </a:prstGeom>
        </p:spPr>
        <p:txBody>
          <a:bodyPr vert="horz" lIns="91440" tIns="45720" rIns="91440" bIns="45720" rtlCol="0" anchor="ctr"/>
          <a:lstStyle>
            <a:lvl1pPr algn="l">
              <a:defRPr sz="2400" u="none">
                <a:solidFill>
                  <a:srgbClr val="003C71"/>
                </a:solidFill>
                <a:latin typeface="+mn-lt"/>
              </a:defRPr>
            </a:lvl1pPr>
          </a:lstStyle>
          <a:p>
            <a:pPr algn="r"/>
            <a:r>
              <a:rPr lang="en-GB" dirty="0" smtClean="0"/>
              <a:t>nrich.maths.org</a:t>
            </a:r>
            <a:endParaRPr lang="en-GB" dirty="0"/>
          </a:p>
        </p:txBody>
      </p:sp>
    </p:spTree>
    <p:extLst>
      <p:ext uri="{BB962C8B-B14F-4D97-AF65-F5344CB8AC3E}">
        <p14:creationId xmlns:p14="http://schemas.microsoft.com/office/powerpoint/2010/main" val="924485382"/>
      </p:ext>
    </p:extLst>
  </p:cSld>
  <p:clrMapOvr>
    <a:masterClrMapping/>
  </p:clrMapOvr>
  <p:transition advClick="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8000">
              <a:srgbClr val="003C71"/>
            </a:gs>
            <a:gs pos="90000">
              <a:srgbClr val="003C71"/>
            </a:gs>
            <a:gs pos="93000">
              <a:schemeClr val="bg1"/>
            </a:gs>
          </a:gsLst>
          <a:lin ang="5400000" scaled="1"/>
          <a:tileRect/>
        </a:gra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1851272" y="913488"/>
            <a:ext cx="5445524" cy="75739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dirty="0"/>
              <a:t>Click to edit the title text format</a:t>
            </a:r>
          </a:p>
        </p:txBody>
      </p:sp>
      <p:sp>
        <p:nvSpPr>
          <p:cNvPr id="1026" name="Rectangle 2"/>
          <p:cNvSpPr>
            <a:spLocks noGrp="1" noChangeArrowheads="1"/>
          </p:cNvSpPr>
          <p:nvPr>
            <p:ph type="body" idx="1"/>
          </p:nvPr>
        </p:nvSpPr>
        <p:spPr bwMode="auto">
          <a:xfrm>
            <a:off x="533400" y="1905562"/>
            <a:ext cx="8215064" cy="3730064"/>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p:txBody>
      </p:sp>
      <p:pic>
        <p:nvPicPr>
          <p:cNvPr id="5" name="Picture 4">
            <a:extLst>
              <a:ext uri="{FF2B5EF4-FFF2-40B4-BE49-F238E27FC236}">
                <a16:creationId xmlns="" xmlns:a16="http://schemas.microsoft.com/office/drawing/2014/main" id="{FB20FBCE-249B-F543-8A1F-57D9920D8F17}"/>
              </a:ext>
            </a:extLst>
          </p:cNvPr>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35614" y="6237312"/>
            <a:ext cx="375033" cy="495475"/>
          </a:xfrm>
          <a:prstGeom prst="rect">
            <a:avLst/>
          </a:prstGeom>
          <a:noFill/>
          <a:ln>
            <a:noFill/>
          </a:ln>
          <a:effectLst/>
          <a:extLst/>
        </p:spPr>
      </p:pic>
      <p:sp>
        <p:nvSpPr>
          <p:cNvPr id="6" name="Footer Placeholder 1"/>
          <p:cNvSpPr>
            <a:spLocks noGrp="1"/>
          </p:cNvSpPr>
          <p:nvPr>
            <p:ph type="ftr" sz="quarter" idx="3"/>
          </p:nvPr>
        </p:nvSpPr>
        <p:spPr>
          <a:xfrm>
            <a:off x="1475656" y="6237312"/>
            <a:ext cx="7584703" cy="456076"/>
          </a:xfrm>
          <a:prstGeom prst="rect">
            <a:avLst/>
          </a:prstGeom>
        </p:spPr>
        <p:txBody>
          <a:bodyPr vert="horz" lIns="91440" tIns="45720" rIns="91440" bIns="45720" rtlCol="0" anchor="ctr"/>
          <a:lstStyle>
            <a:lvl1pPr algn="l">
              <a:defRPr sz="2400" u="none">
                <a:solidFill>
                  <a:srgbClr val="003C71"/>
                </a:solidFill>
                <a:latin typeface="+mn-lt"/>
              </a:defRPr>
            </a:lvl1pPr>
          </a:lstStyle>
          <a:p>
            <a:pPr algn="r"/>
            <a:r>
              <a:rPr lang="en-GB" dirty="0" smtClean="0"/>
              <a:t>nrich.maths.org</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hf sldNum="0"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400" b="1" kern="1200">
          <a:solidFill>
            <a:schemeClr val="bg1"/>
          </a:solidFill>
          <a:latin typeface="+mn-lt"/>
          <a:ea typeface="+mj-ea"/>
          <a:cs typeface="+mj-cs"/>
        </a:defRPr>
      </a:lvl1pPr>
      <a:lvl2pPr marL="742950" indent="-28575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2pPr>
      <a:lvl3pPr marL="1143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3pPr>
      <a:lvl4pPr marL="1600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4pPr>
      <a:lvl5pPr marL="20574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5pPr>
      <a:lvl6pPr marL="25146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6pPr>
      <a:lvl7pPr marL="29718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7pPr>
      <a:lvl8pPr marL="34290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8pPr>
      <a:lvl9pPr marL="3886200" indent="-228600" algn="ctr" defTabSz="449263" rtl="0" eaLnBrk="0" fontAlgn="base" hangingPunct="0">
        <a:spcBef>
          <a:spcPct val="0"/>
        </a:spcBef>
        <a:spcAft>
          <a:spcPct val="0"/>
        </a:spcAft>
        <a:buClr>
          <a:srgbClr val="000000"/>
        </a:buClr>
        <a:buSzPct val="100000"/>
        <a:buFont typeface="Times New Roman" panose="02020603050405020304" pitchFamily="18" charset="0"/>
        <a:defRPr sz="4400" b="1">
          <a:solidFill>
            <a:srgbClr val="000099"/>
          </a:solidFill>
          <a:latin typeface="Arial" panose="020B0604020202020204" pitchFamily="34" charset="0"/>
          <a:ea typeface="ＭＳ Ｐゴシック" panose="020B0600070205080204" pitchFamily="34"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chemeClr val="bg1"/>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chemeClr val="bg1"/>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chemeClr val="bg1"/>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nrich.maths.org/6267"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nrich.maths.org/6123" TargetMode="External"/><Relationship Id="rId5" Type="http://schemas.openxmlformats.org/officeDocument/2006/relationships/hyperlink" Target="http://nrich.maths.org/4308" TargetMode="External"/><Relationship Id="rId4" Type="http://schemas.openxmlformats.org/officeDocument/2006/relationships/hyperlink" Target="http://nrich.maths.org/7731" TargetMode="External"/></Relationships>
</file>

<file path=ppt/slides/_rels/slide11.xml.rels><?xml version="1.0" encoding="UTF-8" standalone="yes"?>
<Relationships xmlns="http://schemas.openxmlformats.org/package/2006/relationships"><Relationship Id="rId8" Type="http://schemas.openxmlformats.org/officeDocument/2006/relationships/hyperlink" Target="http://nrich.maths.org/7452" TargetMode="External"/><Relationship Id="rId13" Type="http://schemas.openxmlformats.org/officeDocument/2006/relationships/hyperlink" Target="http://nrich.maths.org/5725" TargetMode="External"/><Relationship Id="rId3" Type="http://schemas.openxmlformats.org/officeDocument/2006/relationships/hyperlink" Target="http://nrich.maths.org/1272" TargetMode="External"/><Relationship Id="rId7" Type="http://schemas.openxmlformats.org/officeDocument/2006/relationships/hyperlink" Target="http://nrich.maths.org/6713" TargetMode="External"/><Relationship Id="rId12" Type="http://schemas.openxmlformats.org/officeDocument/2006/relationships/hyperlink" Target="http://nrich.maths.org/6288"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hyperlink" Target="http://nrich.maths.org/7382" TargetMode="External"/><Relationship Id="rId11" Type="http://schemas.openxmlformats.org/officeDocument/2006/relationships/hyperlink" Target="http://nrich.maths.org/2526" TargetMode="External"/><Relationship Id="rId5" Type="http://schemas.openxmlformats.org/officeDocument/2006/relationships/hyperlink" Target="http://nrich.maths.org/6870" TargetMode="External"/><Relationship Id="rId15" Type="http://schemas.openxmlformats.org/officeDocument/2006/relationships/hyperlink" Target="http://nrich.maths.org/5468" TargetMode="External"/><Relationship Id="rId10" Type="http://schemas.openxmlformats.org/officeDocument/2006/relationships/hyperlink" Target="http://nrich.maths.org/1235" TargetMode="External"/><Relationship Id="rId4" Type="http://schemas.openxmlformats.org/officeDocument/2006/relationships/hyperlink" Target="http://nrich.maths.org/559" TargetMode="External"/><Relationship Id="rId9" Type="http://schemas.openxmlformats.org/officeDocument/2006/relationships/hyperlink" Target="http://nrich.maths.org/5911" TargetMode="External"/><Relationship Id="rId14" Type="http://schemas.openxmlformats.org/officeDocument/2006/relationships/hyperlink" Target="http://nrich.maths.org/7024"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nrich.maths.org/8517"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nrich.maths.org/fruity" TargetMode="Externa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nrich.maths.org/1053"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hyperlink" Target="https://nrich.maths.org/2847"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hyperlink" Target="http://nrich.maths.org/2290" TargetMode="External"/><Relationship Id="rId3" Type="http://schemas.openxmlformats.org/officeDocument/2006/relationships/hyperlink" Target="http://nrich.maths.org/507" TargetMode="External"/><Relationship Id="rId7" Type="http://schemas.openxmlformats.org/officeDocument/2006/relationships/hyperlink" Target="http://nrich.maths.org/7283"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nrich.maths.org/1053" TargetMode="External"/><Relationship Id="rId5" Type="http://schemas.openxmlformats.org/officeDocument/2006/relationships/hyperlink" Target="http://nrich.maths.org/742" TargetMode="External"/><Relationship Id="rId4" Type="http://schemas.openxmlformats.org/officeDocument/2006/relationships/hyperlink" Target="http://nrich.maths.org/2281" TargetMode="External"/><Relationship Id="rId9" Type="http://schemas.openxmlformats.org/officeDocument/2006/relationships/hyperlink" Target="http://nrich.maths.org/900"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nrich.maths.org/2322" TargetMode="External"/><Relationship Id="rId7" Type="http://schemas.openxmlformats.org/officeDocument/2006/relationships/hyperlink" Target="http://nrich.maths.org/7453"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nrich.maths.org/2293" TargetMode="External"/><Relationship Id="rId5" Type="http://schemas.openxmlformats.org/officeDocument/2006/relationships/hyperlink" Target="http://nrich.maths.org/4832" TargetMode="External"/><Relationship Id="rId4" Type="http://schemas.openxmlformats.org/officeDocument/2006/relationships/hyperlink" Target="http://nrich.maths.org/6624"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nrich.maths.org/7721"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nrich.maths.org/6123" TargetMode="External"/><Relationship Id="rId4" Type="http://schemas.openxmlformats.org/officeDocument/2006/relationships/hyperlink" Target="http://nrich.maths.org/4308"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nrich.maths.org/2666"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gif"/></Relationships>
</file>

<file path=ppt/slides/_rels/slide5.xml.rels><?xml version="1.0" encoding="UTF-8" standalone="yes"?>
<Relationships xmlns="http://schemas.openxmlformats.org/package/2006/relationships"><Relationship Id="rId2" Type="http://schemas.openxmlformats.org/officeDocument/2006/relationships/hyperlink" Target="https://nrich.maths.org/1128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nrich.maths.org/11281"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nrich.maths.org/2322" TargetMode="External"/><Relationship Id="rId13" Type="http://schemas.openxmlformats.org/officeDocument/2006/relationships/hyperlink" Target="http://nrich.maths.org/900" TargetMode="External"/><Relationship Id="rId3" Type="http://schemas.openxmlformats.org/officeDocument/2006/relationships/hyperlink" Target="http://nrich.maths.org/6606" TargetMode="External"/><Relationship Id="rId7" Type="http://schemas.openxmlformats.org/officeDocument/2006/relationships/hyperlink" Target="http://nrich.maths.org/5608" TargetMode="External"/><Relationship Id="rId12" Type="http://schemas.openxmlformats.org/officeDocument/2006/relationships/hyperlink" Target="http://nrich.maths.org/742"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hyperlink" Target="http://nrich.maths.org/2670" TargetMode="External"/><Relationship Id="rId11" Type="http://schemas.openxmlformats.org/officeDocument/2006/relationships/hyperlink" Target="http://nrich.maths.org/2312" TargetMode="External"/><Relationship Id="rId5" Type="http://schemas.openxmlformats.org/officeDocument/2006/relationships/hyperlink" Target="http://nrich.maths.org/6540" TargetMode="External"/><Relationship Id="rId10" Type="http://schemas.openxmlformats.org/officeDocument/2006/relationships/hyperlink" Target="http://nrich.maths.org/7405" TargetMode="External"/><Relationship Id="rId4" Type="http://schemas.openxmlformats.org/officeDocument/2006/relationships/hyperlink" Target="http://nrich.maths.org/796" TargetMode="External"/><Relationship Id="rId9" Type="http://schemas.openxmlformats.org/officeDocument/2006/relationships/hyperlink" Target="http://nrich.maths.org/5448" TargetMode="External"/><Relationship Id="rId14" Type="http://schemas.openxmlformats.org/officeDocument/2006/relationships/hyperlink" Target="http://nrich.maths.org/631"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nrich.maths.org/5469" TargetMode="External"/><Relationship Id="rId3" Type="http://schemas.openxmlformats.org/officeDocument/2006/relationships/hyperlink" Target="http://nrich.maths.org/2666" TargetMode="External"/><Relationship Id="rId7" Type="http://schemas.openxmlformats.org/officeDocument/2006/relationships/hyperlink" Target="http://nrich.maths.org/2292" TargetMode="External"/><Relationship Id="rId12" Type="http://schemas.openxmlformats.org/officeDocument/2006/relationships/hyperlink" Target="http://nrich.maths.org/4889"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nrich.maths.org/7381" TargetMode="External"/><Relationship Id="rId11" Type="http://schemas.openxmlformats.org/officeDocument/2006/relationships/hyperlink" Target="http://nrich.maths.org/4832" TargetMode="External"/><Relationship Id="rId5" Type="http://schemas.openxmlformats.org/officeDocument/2006/relationships/hyperlink" Target="http://nrich.maths.org/6539" TargetMode="External"/><Relationship Id="rId10" Type="http://schemas.openxmlformats.org/officeDocument/2006/relationships/hyperlink" Target="http://nrich.maths.org/6399" TargetMode="External"/><Relationship Id="rId4" Type="http://schemas.openxmlformats.org/officeDocument/2006/relationships/hyperlink" Target="http://nrich.maths.org/6398" TargetMode="External"/><Relationship Id="rId9" Type="http://schemas.openxmlformats.org/officeDocument/2006/relationships/hyperlink" Target="http://nrich.maths.org/186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ctrTitle"/>
          </p:nvPr>
        </p:nvSpPr>
        <p:spPr>
          <a:xfrm>
            <a:off x="685800" y="1124744"/>
            <a:ext cx="7772400" cy="2664296"/>
          </a:xfrm>
        </p:spPr>
        <p:txBody>
          <a:bodyPr anchor="ctr"/>
          <a:lstStyle/>
          <a:p>
            <a:r>
              <a:rPr lang="en-US" altLang="en-US" sz="3600" dirty="0" smtClean="0"/>
              <a:t>Purposeful practice:</a:t>
            </a:r>
            <a:br>
              <a:rPr lang="en-US" altLang="en-US" sz="3600" dirty="0" smtClean="0"/>
            </a:br>
            <a:r>
              <a:rPr lang="en-US" altLang="en-US" sz="3600" dirty="0" smtClean="0"/>
              <a:t>Consolidating understanding using rich tasks</a:t>
            </a:r>
            <a:endParaRPr lang="en-US" altLang="en-US" sz="3600" dirty="0"/>
          </a:p>
        </p:txBody>
      </p:sp>
      <p:sp>
        <p:nvSpPr>
          <p:cNvPr id="112643" name="Rectangle 3"/>
          <p:cNvSpPr>
            <a:spLocks noGrp="1" noChangeArrowheads="1"/>
          </p:cNvSpPr>
          <p:nvPr>
            <p:ph type="subTitle" idx="1"/>
          </p:nvPr>
        </p:nvSpPr>
        <p:spPr>
          <a:xfrm>
            <a:off x="1371600" y="3886200"/>
            <a:ext cx="6400800" cy="914400"/>
          </a:xfrm>
        </p:spPr>
        <p:txBody>
          <a:bodyPr/>
          <a:lstStyle/>
          <a:p>
            <a:r>
              <a:rPr lang="en-US" altLang="en-US" sz="3200" dirty="0" smtClean="0"/>
              <a:t>Alison Kiddle</a:t>
            </a:r>
            <a:endParaRPr lang="en-US" altLang="en-US" sz="3200" dirty="0"/>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908159887"/>
      </p:ext>
    </p:extLst>
  </p:cSld>
  <p:clrMapOvr>
    <a:masterClrMapping/>
  </p:clrMapOvr>
  <p:transition advClick="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457200"/>
            <a:ext cx="8229600" cy="1143000"/>
          </a:xfrm>
        </p:spPr>
        <p:txBody>
          <a:bodyPr/>
          <a:lstStyle/>
          <a:p>
            <a:r>
              <a:rPr lang="en-GB" altLang="en-US"/>
              <a:t>Handling Data</a:t>
            </a:r>
          </a:p>
        </p:txBody>
      </p:sp>
      <p:sp>
        <p:nvSpPr>
          <p:cNvPr id="35843" name="Rectangle 3"/>
          <p:cNvSpPr>
            <a:spLocks noGrp="1" noChangeArrowheads="1"/>
          </p:cNvSpPr>
          <p:nvPr>
            <p:ph type="body" idx="1"/>
          </p:nvPr>
        </p:nvSpPr>
        <p:spPr>
          <a:xfrm>
            <a:off x="1143000" y="2057400"/>
            <a:ext cx="4722813" cy="2514600"/>
          </a:xfrm>
        </p:spPr>
        <p:txBody>
          <a:bodyPr/>
          <a:lstStyle/>
          <a:p>
            <a:pPr>
              <a:buFont typeface="Wingdings" panose="05000000000000000000" pitchFamily="2" charset="2"/>
              <a:buNone/>
            </a:pPr>
            <a:r>
              <a:rPr lang="en-GB" altLang="en-US" sz="2800">
                <a:hlinkClick r:id="rId3"/>
              </a:rPr>
              <a:t>M, M and M</a:t>
            </a:r>
            <a:endParaRPr lang="en-GB" altLang="en-US" sz="2800"/>
          </a:p>
          <a:p>
            <a:pPr>
              <a:buFont typeface="Wingdings" panose="05000000000000000000" pitchFamily="2" charset="2"/>
              <a:buNone/>
            </a:pPr>
            <a:r>
              <a:rPr lang="en-GB" altLang="en-US" sz="2800">
                <a:hlinkClick r:id="rId4"/>
              </a:rPr>
              <a:t>Which List is Which?</a:t>
            </a:r>
            <a:endParaRPr lang="en-GB" altLang="en-US" sz="2800"/>
          </a:p>
          <a:p>
            <a:pPr>
              <a:buFont typeface="Wingdings" panose="05000000000000000000" pitchFamily="2" charset="2"/>
              <a:buNone/>
            </a:pPr>
            <a:r>
              <a:rPr lang="en-GB" altLang="en-US" sz="2800">
                <a:hlinkClick r:id="rId5"/>
              </a:rPr>
              <a:t>Odds and Evens</a:t>
            </a:r>
            <a:endParaRPr lang="en-GB" altLang="en-US" sz="2800"/>
          </a:p>
          <a:p>
            <a:pPr>
              <a:buFont typeface="Wingdings" panose="05000000000000000000" pitchFamily="2" charset="2"/>
              <a:buNone/>
            </a:pPr>
            <a:r>
              <a:rPr lang="en-GB" altLang="en-US" sz="2800">
                <a:hlinkClick r:id="rId6"/>
              </a:rPr>
              <a:t>Which Spinners?</a:t>
            </a:r>
            <a:endParaRPr lang="en-GB" altLang="en-US"/>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1083665548"/>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619672" y="336313"/>
            <a:ext cx="5688632" cy="757390"/>
          </a:xfrm>
        </p:spPr>
        <p:txBody>
          <a:bodyPr/>
          <a:lstStyle/>
          <a:p>
            <a:r>
              <a:rPr lang="en-GB" altLang="en-US" smtClean="0"/>
              <a:t>Interactive tasks</a:t>
            </a:r>
            <a:endParaRPr lang="en-GB" altLang="en-US"/>
          </a:p>
        </p:txBody>
      </p:sp>
      <p:sp>
        <p:nvSpPr>
          <p:cNvPr id="38916" name="Rectangle 4"/>
          <p:cNvSpPr>
            <a:spLocks noGrp="1" noChangeArrowheads="1"/>
          </p:cNvSpPr>
          <p:nvPr>
            <p:ph type="body" sz="half" idx="1"/>
          </p:nvPr>
        </p:nvSpPr>
        <p:spPr>
          <a:xfrm>
            <a:off x="463352" y="1466850"/>
            <a:ext cx="4027487" cy="2971800"/>
          </a:xfrm>
        </p:spPr>
        <p:txBody>
          <a:bodyPr/>
          <a:lstStyle/>
          <a:p>
            <a:pPr marL="0" indent="0">
              <a:lnSpc>
                <a:spcPct val="90000"/>
              </a:lnSpc>
              <a:buFont typeface="Wingdings" panose="05000000000000000000" pitchFamily="2" charset="2"/>
              <a:buNone/>
            </a:pPr>
            <a:r>
              <a:rPr lang="en-GB" altLang="en-US" sz="2800">
                <a:hlinkClick r:id="rId3"/>
              </a:rPr>
              <a:t>GOT IT</a:t>
            </a:r>
            <a:endParaRPr lang="en-GB" altLang="en-US" sz="2800"/>
          </a:p>
          <a:p>
            <a:pPr marL="0" indent="0">
              <a:lnSpc>
                <a:spcPct val="90000"/>
              </a:lnSpc>
              <a:buFont typeface="Wingdings" panose="05000000000000000000" pitchFamily="2" charset="2"/>
              <a:buNone/>
            </a:pPr>
            <a:r>
              <a:rPr lang="en-GB" altLang="en-US" sz="2800">
                <a:hlinkClick r:id="rId4"/>
              </a:rPr>
              <a:t>Dozens</a:t>
            </a:r>
            <a:endParaRPr lang="en-GB" altLang="en-US" sz="2800"/>
          </a:p>
          <a:p>
            <a:pPr marL="0" indent="0">
              <a:lnSpc>
                <a:spcPct val="90000"/>
              </a:lnSpc>
              <a:buFont typeface="Wingdings" panose="05000000000000000000" pitchFamily="2" charset="2"/>
              <a:buNone/>
            </a:pPr>
            <a:r>
              <a:rPr lang="en-GB" altLang="en-US" sz="2800">
                <a:hlinkClick r:id="rId5"/>
              </a:rPr>
              <a:t>Mixing Lemonade</a:t>
            </a:r>
            <a:endParaRPr lang="en-GB" altLang="en-US" sz="2800"/>
          </a:p>
          <a:p>
            <a:pPr marL="0" indent="0">
              <a:lnSpc>
                <a:spcPct val="90000"/>
              </a:lnSpc>
              <a:buFont typeface="Wingdings" panose="05000000000000000000" pitchFamily="2" charset="2"/>
              <a:buNone/>
            </a:pPr>
            <a:r>
              <a:rPr lang="en-GB" altLang="en-US" sz="2800">
                <a:hlinkClick r:id="rId6"/>
              </a:rPr>
              <a:t>Missing Multipliers</a:t>
            </a:r>
            <a:endParaRPr lang="en-GB" altLang="en-US" sz="2800"/>
          </a:p>
          <a:p>
            <a:pPr marL="0" indent="0">
              <a:lnSpc>
                <a:spcPct val="90000"/>
              </a:lnSpc>
              <a:buFont typeface="Wingdings" panose="05000000000000000000" pitchFamily="2" charset="2"/>
              <a:buNone/>
            </a:pPr>
            <a:r>
              <a:rPr lang="en-GB" altLang="en-US" sz="2800">
                <a:hlinkClick r:id="rId7"/>
              </a:rPr>
              <a:t>Shifting Times Tables</a:t>
            </a:r>
            <a:endParaRPr lang="en-GB" altLang="en-US" sz="2800"/>
          </a:p>
          <a:p>
            <a:pPr marL="0" indent="0">
              <a:lnSpc>
                <a:spcPct val="90000"/>
              </a:lnSpc>
              <a:buFont typeface="Wingdings" panose="05000000000000000000" pitchFamily="2" charset="2"/>
              <a:buNone/>
            </a:pPr>
            <a:r>
              <a:rPr lang="en-GB" altLang="en-US" sz="2800">
                <a:hlinkClick r:id="rId8"/>
              </a:rPr>
              <a:t>Finding Factors</a:t>
            </a:r>
            <a:endParaRPr lang="en-GB" altLang="en-US" sz="2800"/>
          </a:p>
        </p:txBody>
      </p:sp>
      <p:sp>
        <p:nvSpPr>
          <p:cNvPr id="38917" name="Rectangle 5"/>
          <p:cNvSpPr>
            <a:spLocks noGrp="1" noChangeArrowheads="1"/>
          </p:cNvSpPr>
          <p:nvPr>
            <p:ph type="body" sz="half" idx="2"/>
          </p:nvPr>
        </p:nvSpPr>
        <p:spPr>
          <a:xfrm>
            <a:off x="4932040" y="1458131"/>
            <a:ext cx="4029075" cy="2895600"/>
          </a:xfrm>
        </p:spPr>
        <p:txBody>
          <a:bodyPr/>
          <a:lstStyle/>
          <a:p>
            <a:pPr>
              <a:lnSpc>
                <a:spcPct val="90000"/>
              </a:lnSpc>
              <a:buFont typeface="Wingdings" panose="05000000000000000000" pitchFamily="2" charset="2"/>
              <a:buNone/>
            </a:pPr>
            <a:r>
              <a:rPr lang="en-GB" altLang="en-US" sz="2800" dirty="0">
                <a:hlinkClick r:id="rId9"/>
              </a:rPr>
              <a:t>Connect Three</a:t>
            </a:r>
            <a:endParaRPr lang="en-GB" altLang="en-US" sz="2800" dirty="0"/>
          </a:p>
          <a:p>
            <a:pPr>
              <a:lnSpc>
                <a:spcPct val="90000"/>
              </a:lnSpc>
              <a:buFont typeface="Wingdings" panose="05000000000000000000" pitchFamily="2" charset="2"/>
              <a:buNone/>
            </a:pPr>
            <a:r>
              <a:rPr lang="en-GB" altLang="en-US" sz="2800" dirty="0">
                <a:hlinkClick r:id="rId10"/>
              </a:rPr>
              <a:t>Estimating Angles</a:t>
            </a:r>
            <a:endParaRPr lang="en-GB" altLang="en-US" sz="2800" dirty="0"/>
          </a:p>
          <a:p>
            <a:pPr>
              <a:lnSpc>
                <a:spcPct val="90000"/>
              </a:lnSpc>
              <a:buFont typeface="Wingdings" panose="05000000000000000000" pitchFamily="2" charset="2"/>
              <a:buNone/>
            </a:pPr>
            <a:r>
              <a:rPr lang="en-GB" altLang="en-US" sz="2800" dirty="0">
                <a:hlinkClick r:id="rId11"/>
              </a:rPr>
              <a:t>Square It</a:t>
            </a:r>
            <a:endParaRPr lang="en-GB" altLang="en-US" sz="2800" dirty="0"/>
          </a:p>
          <a:p>
            <a:pPr>
              <a:lnSpc>
                <a:spcPct val="90000"/>
              </a:lnSpc>
              <a:buFont typeface="Wingdings" panose="05000000000000000000" pitchFamily="2" charset="2"/>
              <a:buNone/>
            </a:pPr>
            <a:r>
              <a:rPr lang="en-GB" altLang="en-US" sz="2800" dirty="0" smtClean="0">
                <a:hlinkClick r:id="rId12"/>
              </a:rPr>
              <a:t>Treasure Hunt</a:t>
            </a:r>
            <a:endParaRPr lang="en-GB" altLang="en-US" sz="2800" dirty="0"/>
          </a:p>
          <a:p>
            <a:pPr>
              <a:lnSpc>
                <a:spcPct val="90000"/>
              </a:lnSpc>
              <a:buFont typeface="Wingdings" panose="05000000000000000000" pitchFamily="2" charset="2"/>
              <a:buNone/>
            </a:pPr>
            <a:r>
              <a:rPr lang="en-GB" altLang="en-US" sz="2800" dirty="0" smtClean="0">
                <a:hlinkClick r:id="rId13"/>
              </a:rPr>
              <a:t>Diamond </a:t>
            </a:r>
            <a:r>
              <a:rPr lang="en-GB" altLang="en-US" sz="2800" dirty="0">
                <a:hlinkClick r:id="rId13"/>
              </a:rPr>
              <a:t>Collector</a:t>
            </a:r>
            <a:endParaRPr lang="en-GB" altLang="en-US" sz="2800" dirty="0"/>
          </a:p>
        </p:txBody>
      </p:sp>
      <p:sp>
        <p:nvSpPr>
          <p:cNvPr id="38918" name="Rectangle 6"/>
          <p:cNvSpPr>
            <a:spLocks noChangeArrowheads="1"/>
          </p:cNvSpPr>
          <p:nvPr/>
        </p:nvSpPr>
        <p:spPr bwMode="auto">
          <a:xfrm>
            <a:off x="457200" y="4419600"/>
            <a:ext cx="4876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800" u="none">
                <a:solidFill>
                  <a:srgbClr val="000099"/>
                </a:solidFill>
                <a:hlinkClick r:id="rId14"/>
              </a:rPr>
              <a:t>Charlie’s Delightful Machine</a:t>
            </a:r>
            <a:endParaRPr lang="en-GB" altLang="en-US" sz="2800" u="none">
              <a:solidFill>
                <a:srgbClr val="000099"/>
              </a:solidFill>
            </a:endParaRPr>
          </a:p>
          <a:p>
            <a:r>
              <a:rPr lang="en-GB" altLang="en-US" sz="2800" u="none">
                <a:solidFill>
                  <a:srgbClr val="000099"/>
                </a:solidFill>
                <a:hlinkClick r:id="rId15"/>
              </a:rPr>
              <a:t>Factors and Multiples Game</a:t>
            </a:r>
            <a:endParaRPr lang="en-US" altLang="en-US" sz="2800" u="none">
              <a:solidFill>
                <a:srgbClr val="000099"/>
              </a:solidFill>
            </a:endParaRPr>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3223143242"/>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a:xfrm>
            <a:off x="685800" y="2130425"/>
            <a:ext cx="7772400" cy="1470025"/>
          </a:xfrm>
        </p:spPr>
        <p:txBody>
          <a:bodyPr anchor="ctr"/>
          <a:lstStyle/>
          <a:p>
            <a:pPr algn="l"/>
            <a:r>
              <a:rPr lang="en-GB" altLang="en-US" sz="4000" b="0"/>
              <a:t>…and for even more, see the </a:t>
            </a:r>
            <a:r>
              <a:rPr lang="en-GB" altLang="en-US" sz="4000" b="0">
                <a:hlinkClick r:id="rId3"/>
              </a:rPr>
              <a:t>Curriculum Mapping Document</a:t>
            </a:r>
            <a:endParaRPr lang="en-GB" altLang="en-US" sz="4000" b="0"/>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1160597890"/>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ctrTitle"/>
          </p:nvPr>
        </p:nvSpPr>
        <p:spPr>
          <a:xfrm>
            <a:off x="827584" y="1844824"/>
            <a:ext cx="7772400" cy="2664296"/>
          </a:xfrm>
        </p:spPr>
        <p:txBody>
          <a:bodyPr anchor="ctr"/>
          <a:lstStyle/>
          <a:p>
            <a:r>
              <a:rPr lang="en-US" altLang="en-US" sz="3600" dirty="0" smtClean="0"/>
              <a:t>Using rich tasks to </a:t>
            </a:r>
            <a:br>
              <a:rPr lang="en-US" altLang="en-US" sz="3600" dirty="0" smtClean="0"/>
            </a:br>
            <a:r>
              <a:rPr lang="en-US" altLang="en-US" sz="3600" dirty="0" smtClean="0"/>
              <a:t>introduce new topics</a:t>
            </a:r>
            <a:endParaRPr lang="en-US" altLang="en-US" sz="3600" dirty="0"/>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126207882"/>
      </p:ext>
    </p:extLst>
  </p:cSld>
  <p:clrMapOvr>
    <a:masterClrMapping/>
  </p:clrMapOvr>
  <p:transition advClick="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n-GB" altLang="en-US"/>
              <a:t>Start with a rich challenge</a:t>
            </a:r>
          </a:p>
        </p:txBody>
      </p:sp>
      <p:sp>
        <p:nvSpPr>
          <p:cNvPr id="2053" name="Rectangle 5"/>
          <p:cNvSpPr>
            <a:spLocks noGrp="1" noChangeArrowheads="1"/>
          </p:cNvSpPr>
          <p:nvPr>
            <p:ph type="body" idx="1"/>
          </p:nvPr>
        </p:nvSpPr>
        <p:spPr>
          <a:xfrm>
            <a:off x="611188" y="1628775"/>
            <a:ext cx="8208962" cy="4525963"/>
          </a:xfrm>
        </p:spPr>
        <p:txBody>
          <a:bodyPr/>
          <a:lstStyle/>
          <a:p>
            <a:pPr>
              <a:buFont typeface="Wingdings" panose="05000000000000000000" pitchFamily="2" charset="2"/>
              <a:buNone/>
            </a:pPr>
            <a:r>
              <a:rPr lang="en-GB" altLang="en-US"/>
              <a:t>To:</a:t>
            </a:r>
          </a:p>
          <a:p>
            <a:pPr marL="635000" lvl="1" indent="0">
              <a:buFont typeface="Wingdings" panose="05000000000000000000" pitchFamily="2" charset="2"/>
              <a:buNone/>
            </a:pPr>
            <a:r>
              <a:rPr lang="en-GB" altLang="en-US"/>
              <a:t>Introduce new ideas</a:t>
            </a:r>
          </a:p>
          <a:p>
            <a:pPr marL="635000" lvl="1" indent="0">
              <a:buFont typeface="Wingdings" panose="05000000000000000000" pitchFamily="2" charset="2"/>
              <a:buNone/>
            </a:pPr>
            <a:endParaRPr lang="en-GB" altLang="en-US"/>
          </a:p>
          <a:p>
            <a:pPr marL="635000" lvl="1" indent="0">
              <a:buFont typeface="Wingdings" panose="05000000000000000000" pitchFamily="2" charset="2"/>
              <a:buNone/>
            </a:pPr>
            <a:r>
              <a:rPr lang="en-GB" altLang="en-US"/>
              <a:t>Develop understanding of new curriculum content</a:t>
            </a:r>
          </a:p>
          <a:p>
            <a:pPr marL="635000" lvl="1" indent="0">
              <a:buFont typeface="Wingdings" panose="05000000000000000000" pitchFamily="2" charset="2"/>
              <a:buNone/>
            </a:pPr>
            <a:endParaRPr lang="en-GB" altLang="en-US"/>
          </a:p>
          <a:p>
            <a:pPr marL="635000" lvl="1" indent="0">
              <a:buFont typeface="Wingdings" panose="05000000000000000000" pitchFamily="2" charset="2"/>
              <a:buNone/>
            </a:pPr>
            <a:r>
              <a:rPr lang="en-GB" altLang="en-US"/>
              <a:t>Discover important mathematical results</a:t>
            </a:r>
          </a:p>
        </p:txBody>
      </p:sp>
    </p:spTree>
    <p:extLst>
      <p:ext uri="{BB962C8B-B14F-4D97-AF65-F5344CB8AC3E}">
        <p14:creationId xmlns:p14="http://schemas.microsoft.com/office/powerpoint/2010/main" val="943552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p:txBody>
          <a:bodyPr/>
          <a:lstStyle/>
          <a:p>
            <a:pPr algn="r"/>
            <a:r>
              <a:rPr lang="en-GB" smtClean="0"/>
              <a:t>nrich.maths.org</a:t>
            </a:r>
            <a:endParaRPr lang="en-GB" dirty="0"/>
          </a:p>
        </p:txBody>
      </p:sp>
      <p:sp>
        <p:nvSpPr>
          <p:cNvPr id="5" name="Title 4"/>
          <p:cNvSpPr>
            <a:spLocks noGrp="1"/>
          </p:cNvSpPr>
          <p:nvPr>
            <p:ph type="title"/>
          </p:nvPr>
        </p:nvSpPr>
        <p:spPr/>
        <p:txBody>
          <a:bodyPr/>
          <a:lstStyle/>
          <a:p>
            <a:r>
              <a:rPr lang="en-GB" dirty="0" smtClean="0">
                <a:hlinkClick r:id="rId2"/>
              </a:rPr>
              <a:t>Fruity Totals</a:t>
            </a:r>
            <a:endParaRPr lang="en-GB" dirty="0"/>
          </a:p>
        </p:txBody>
      </p:sp>
    </p:spTree>
    <p:extLst>
      <p:ext uri="{BB962C8B-B14F-4D97-AF65-F5344CB8AC3E}">
        <p14:creationId xmlns:p14="http://schemas.microsoft.com/office/powerpoint/2010/main" val="1489618761"/>
      </p:ext>
    </p:extLst>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a:xfrm>
            <a:off x="457200" y="274638"/>
            <a:ext cx="8229600" cy="633412"/>
          </a:xfrm>
        </p:spPr>
        <p:txBody>
          <a:bodyPr/>
          <a:lstStyle/>
          <a:p>
            <a:r>
              <a:rPr lang="en-GB" altLang="en-US" sz="4000">
                <a:hlinkClick r:id="rId3"/>
              </a:rPr>
              <a:t>What’s it Worth?</a:t>
            </a:r>
            <a:endParaRPr lang="en-GB" altLang="en-US" sz="4000"/>
          </a:p>
        </p:txBody>
      </p:sp>
      <p:sp>
        <p:nvSpPr>
          <p:cNvPr id="89091" name="Rectangle 3"/>
          <p:cNvSpPr>
            <a:spLocks noGrp="1" noChangeArrowheads="1"/>
          </p:cNvSpPr>
          <p:nvPr>
            <p:ph type="body" idx="1"/>
          </p:nvPr>
        </p:nvSpPr>
        <p:spPr>
          <a:xfrm>
            <a:off x="611188" y="981075"/>
            <a:ext cx="3384550" cy="4895850"/>
          </a:xfrm>
        </p:spPr>
        <p:txBody>
          <a:bodyPr/>
          <a:lstStyle/>
          <a:p>
            <a:pPr marL="0" indent="0">
              <a:lnSpc>
                <a:spcPct val="90000"/>
              </a:lnSpc>
              <a:buFont typeface="Wingdings" panose="05000000000000000000" pitchFamily="2" charset="2"/>
              <a:buNone/>
            </a:pPr>
            <a:r>
              <a:rPr lang="en-GB" altLang="en-US" sz="2400"/>
              <a:t>Each symbol has a numerical value. </a:t>
            </a:r>
            <a:br>
              <a:rPr lang="en-GB" altLang="en-US" sz="2400"/>
            </a:br>
            <a:r>
              <a:rPr lang="en-GB" altLang="en-US" sz="2400"/>
              <a:t/>
            </a:r>
            <a:br>
              <a:rPr lang="en-GB" altLang="en-US" sz="2400"/>
            </a:br>
            <a:r>
              <a:rPr lang="en-GB" altLang="en-US" sz="2400"/>
              <a:t>The total for the symbols is written at the end of each row and column. </a:t>
            </a:r>
          </a:p>
          <a:p>
            <a:pPr marL="0" indent="0">
              <a:lnSpc>
                <a:spcPct val="90000"/>
              </a:lnSpc>
              <a:buFont typeface="Wingdings" panose="05000000000000000000" pitchFamily="2" charset="2"/>
              <a:buNone/>
            </a:pPr>
            <a:endParaRPr lang="en-GB" altLang="en-US" sz="2400"/>
          </a:p>
          <a:p>
            <a:pPr marL="0" indent="0">
              <a:lnSpc>
                <a:spcPct val="90000"/>
              </a:lnSpc>
              <a:buFont typeface="Wingdings" panose="05000000000000000000" pitchFamily="2" charset="2"/>
              <a:buNone/>
            </a:pPr>
            <a:r>
              <a:rPr lang="en-GB" altLang="en-US" sz="2400"/>
              <a:t>Can you find the missing total that should go where the question mark has been put? </a:t>
            </a:r>
          </a:p>
        </p:txBody>
      </p:sp>
      <p:pic>
        <p:nvPicPr>
          <p:cNvPr id="89092" name="Picture 4" descr="worthlarg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4300" y="1052513"/>
            <a:ext cx="4986338" cy="46767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47692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546486"/>
            <a:ext cx="5445524" cy="757390"/>
          </a:xfrm>
        </p:spPr>
        <p:txBody>
          <a:bodyPr/>
          <a:lstStyle/>
          <a:p>
            <a:r>
              <a:rPr lang="en-GB" dirty="0" smtClean="0">
                <a:hlinkClick r:id="rId3"/>
              </a:rPr>
              <a:t>Right Angles</a:t>
            </a:r>
            <a:endParaRPr lang="en-GB" dirty="0"/>
          </a:p>
        </p:txBody>
      </p:sp>
      <p:sp>
        <p:nvSpPr>
          <p:cNvPr id="3" name="Content Placeholder 2"/>
          <p:cNvSpPr>
            <a:spLocks noGrp="1"/>
          </p:cNvSpPr>
          <p:nvPr>
            <p:ph idx="1"/>
          </p:nvPr>
        </p:nvSpPr>
        <p:spPr>
          <a:xfrm>
            <a:off x="539552" y="1412776"/>
            <a:ext cx="8215064" cy="4641839"/>
          </a:xfrm>
        </p:spPr>
        <p:txBody>
          <a:bodyPr/>
          <a:lstStyle/>
          <a:p>
            <a:pPr marL="0" indent="0"/>
            <a:r>
              <a:rPr lang="en-GB" dirty="0" smtClean="0"/>
              <a:t>Join any two points on the edge to the middle to form a triangle.</a:t>
            </a:r>
          </a:p>
          <a:p>
            <a:pPr marL="0" indent="0"/>
            <a:endParaRPr lang="en-GB" dirty="0"/>
          </a:p>
          <a:p>
            <a:pPr marL="0" indent="0"/>
            <a:r>
              <a:rPr lang="en-GB" dirty="0" smtClean="0"/>
              <a:t>Can you work out the angles in your triangle?</a:t>
            </a:r>
          </a:p>
          <a:p>
            <a:endParaRPr lang="en-GB" dirty="0"/>
          </a:p>
          <a:p>
            <a:pPr marL="0" indent="0"/>
            <a:r>
              <a:rPr lang="en-GB" dirty="0" smtClean="0"/>
              <a:t>Can you join three points on the edge to form a right-angled triangle?</a:t>
            </a:r>
            <a:endParaRPr lang="en-GB" dirty="0"/>
          </a:p>
        </p:txBody>
      </p:sp>
      <p:sp>
        <p:nvSpPr>
          <p:cNvPr id="4" name="Footer Placeholder 3"/>
          <p:cNvSpPr>
            <a:spLocks noGrp="1"/>
          </p:cNvSpPr>
          <p:nvPr>
            <p:ph type="ftr" sz="quarter" idx="3"/>
          </p:nvPr>
        </p:nvSpPr>
        <p:spPr/>
        <p:txBody>
          <a:bodyPr/>
          <a:lstStyle/>
          <a:p>
            <a:pPr algn="r"/>
            <a:r>
              <a:rPr lang="en-GB" dirty="0" smtClean="0"/>
              <a:t>nrich.maths.org</a:t>
            </a:r>
            <a:endParaRPr lang="en-GB" dirty="0"/>
          </a:p>
        </p:txBody>
      </p:sp>
    </p:spTree>
    <p:extLst>
      <p:ext uri="{BB962C8B-B14F-4D97-AF65-F5344CB8AC3E}">
        <p14:creationId xmlns:p14="http://schemas.microsoft.com/office/powerpoint/2010/main" val="2036201590"/>
      </p:ext>
    </p:extLst>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533400" y="548680"/>
            <a:ext cx="8215064" cy="5616624"/>
          </a:xfrm>
        </p:spPr>
        <p:txBody>
          <a:bodyPr/>
          <a:lstStyle/>
          <a:p>
            <a:pPr marL="0" indent="0" algn="ctr">
              <a:buFont typeface="Wingdings" panose="05000000000000000000" pitchFamily="2" charset="2"/>
              <a:buNone/>
            </a:pPr>
            <a:r>
              <a:rPr lang="en-GB" altLang="en-US" dirty="0"/>
              <a:t>Mathematics </a:t>
            </a:r>
            <a:r>
              <a:rPr lang="en-GB" altLang="en-US" dirty="0" smtClean="0"/>
              <a:t>is not </a:t>
            </a:r>
            <a:r>
              <a:rPr lang="en-GB" altLang="en-US" dirty="0"/>
              <a:t>a spectator </a:t>
            </a:r>
            <a:r>
              <a:rPr lang="en-GB" altLang="en-US" dirty="0" smtClean="0"/>
              <a:t>sport</a:t>
            </a:r>
          </a:p>
          <a:p>
            <a:pPr marL="0" indent="0" algn="ctr">
              <a:buFont typeface="Wingdings" panose="05000000000000000000" pitchFamily="2" charset="2"/>
              <a:buNone/>
            </a:pPr>
            <a:endParaRPr lang="en-GB" altLang="en-US" dirty="0"/>
          </a:p>
          <a:p>
            <a:pPr marL="0" indent="0">
              <a:buFont typeface="Wingdings" panose="05000000000000000000" pitchFamily="2" charset="2"/>
              <a:buNone/>
            </a:pPr>
            <a:r>
              <a:rPr lang="en-GB" altLang="en-US" sz="2800" dirty="0"/>
              <a:t>Exploring </a:t>
            </a:r>
            <a:r>
              <a:rPr lang="en-GB" altLang="en-US" sz="2800" dirty="0">
                <a:cs typeface="Arial" panose="020B0604020202020204" pitchFamily="34" charset="0"/>
              </a:rPr>
              <a:t/>
            </a:r>
            <a:br>
              <a:rPr lang="en-GB" altLang="en-US" sz="2800" dirty="0">
                <a:cs typeface="Arial" panose="020B0604020202020204" pitchFamily="34" charset="0"/>
              </a:rPr>
            </a:br>
            <a:r>
              <a:rPr lang="en-GB" altLang="en-US" sz="2800" dirty="0">
                <a:cs typeface="Arial" panose="020B0604020202020204" pitchFamily="34" charset="0"/>
              </a:rPr>
              <a:t>	→ Noticing Patterns</a:t>
            </a:r>
          </a:p>
          <a:p>
            <a:pPr marL="0" indent="0">
              <a:buFont typeface="Wingdings" panose="05000000000000000000" pitchFamily="2" charset="2"/>
              <a:buNone/>
            </a:pPr>
            <a:r>
              <a:rPr lang="en-GB" altLang="en-US" sz="2800" dirty="0">
                <a:cs typeface="Arial" panose="020B0604020202020204" pitchFamily="34" charset="0"/>
              </a:rPr>
              <a:t>		→ Conjecturing </a:t>
            </a:r>
          </a:p>
          <a:p>
            <a:pPr marL="0" indent="0">
              <a:buFont typeface="Wingdings" panose="05000000000000000000" pitchFamily="2" charset="2"/>
              <a:buNone/>
            </a:pPr>
            <a:r>
              <a:rPr lang="en-GB" altLang="en-US" sz="2800" dirty="0">
                <a:cs typeface="Arial" panose="020B0604020202020204" pitchFamily="34" charset="0"/>
              </a:rPr>
              <a:t>			→ Generalising </a:t>
            </a:r>
          </a:p>
          <a:p>
            <a:pPr marL="0" indent="0">
              <a:buFont typeface="Wingdings" panose="05000000000000000000" pitchFamily="2" charset="2"/>
              <a:buNone/>
            </a:pPr>
            <a:r>
              <a:rPr lang="en-GB" altLang="en-US" sz="2800" dirty="0">
                <a:cs typeface="Arial" panose="020B0604020202020204" pitchFamily="34" charset="0"/>
              </a:rPr>
              <a:t>				→ Explaining</a:t>
            </a:r>
          </a:p>
          <a:p>
            <a:pPr marL="0" indent="0">
              <a:buFont typeface="Wingdings" panose="05000000000000000000" pitchFamily="2" charset="2"/>
              <a:buNone/>
            </a:pPr>
            <a:r>
              <a:rPr lang="en-GB" altLang="en-US" sz="2800" dirty="0">
                <a:cs typeface="Arial" panose="020B0604020202020204" pitchFamily="34" charset="0"/>
              </a:rPr>
              <a:t>					→ Justifying </a:t>
            </a:r>
          </a:p>
          <a:p>
            <a:pPr marL="0" indent="0">
              <a:buFont typeface="Wingdings" panose="05000000000000000000" pitchFamily="2" charset="2"/>
              <a:buNone/>
            </a:pPr>
            <a:r>
              <a:rPr lang="en-GB" altLang="en-US" sz="2800" dirty="0">
                <a:cs typeface="Arial" panose="020B0604020202020204" pitchFamily="34" charset="0"/>
              </a:rPr>
              <a:t>						→ Proving</a:t>
            </a:r>
          </a:p>
        </p:txBody>
      </p:sp>
    </p:spTree>
    <p:extLst>
      <p:ext uri="{BB962C8B-B14F-4D97-AF65-F5344CB8AC3E}">
        <p14:creationId xmlns:p14="http://schemas.microsoft.com/office/powerpoint/2010/main" val="3065502738"/>
      </p:ext>
    </p:extLst>
  </p:cSld>
  <p:clrMapOvr>
    <a:masterClrMapping/>
  </p:clrMapOvr>
  <p:transition advClick="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11188" y="476672"/>
            <a:ext cx="7849244" cy="757390"/>
          </a:xfrm>
        </p:spPr>
        <p:txBody>
          <a:bodyPr/>
          <a:lstStyle/>
          <a:p>
            <a:r>
              <a:rPr lang="en-GB" altLang="en-US" sz="4000" dirty="0" smtClean="0"/>
              <a:t>The role of the teacher</a:t>
            </a:r>
            <a:endParaRPr lang="en-GB" altLang="en-US" dirty="0"/>
          </a:p>
        </p:txBody>
      </p:sp>
      <p:sp>
        <p:nvSpPr>
          <p:cNvPr id="30723" name="Rectangle 3"/>
          <p:cNvSpPr>
            <a:spLocks noGrp="1" noChangeArrowheads="1"/>
          </p:cNvSpPr>
          <p:nvPr>
            <p:ph type="body" idx="1"/>
          </p:nvPr>
        </p:nvSpPr>
        <p:spPr>
          <a:xfrm>
            <a:off x="611188" y="1600200"/>
            <a:ext cx="8208962" cy="3733800"/>
          </a:xfrm>
        </p:spPr>
        <p:txBody>
          <a:bodyPr/>
          <a:lstStyle/>
          <a:p>
            <a:pPr>
              <a:lnSpc>
                <a:spcPct val="90000"/>
              </a:lnSpc>
              <a:buFont typeface="Wingdings" panose="05000000000000000000" pitchFamily="2" charset="2"/>
              <a:buNone/>
            </a:pPr>
            <a:r>
              <a:rPr lang="en-GB" altLang="en-US" sz="2800" dirty="0"/>
              <a:t>Teacher’s role</a:t>
            </a:r>
          </a:p>
          <a:p>
            <a:pPr>
              <a:lnSpc>
                <a:spcPct val="90000"/>
              </a:lnSpc>
              <a:buClr>
                <a:schemeClr val="bg1"/>
              </a:buClr>
              <a:buFontTx/>
              <a:buChar char="•"/>
            </a:pPr>
            <a:r>
              <a:rPr lang="en-GB" altLang="en-US" sz="2800" dirty="0"/>
              <a:t>To choose tasks that allow students to explore new </a:t>
            </a:r>
            <a:r>
              <a:rPr lang="en-GB" altLang="en-US" sz="2800" dirty="0" smtClean="0"/>
              <a:t>mathematics</a:t>
            </a:r>
          </a:p>
          <a:p>
            <a:pPr>
              <a:lnSpc>
                <a:spcPct val="90000"/>
              </a:lnSpc>
              <a:buClr>
                <a:schemeClr val="bg1"/>
              </a:buClr>
              <a:buFontTx/>
              <a:buChar char="•"/>
            </a:pPr>
            <a:r>
              <a:rPr lang="en-GB" altLang="en-US" sz="2800" dirty="0" smtClean="0"/>
              <a:t>To </a:t>
            </a:r>
            <a:r>
              <a:rPr lang="en-GB" altLang="en-US" sz="2800" dirty="0"/>
              <a:t>give students the time and space for that </a:t>
            </a:r>
            <a:r>
              <a:rPr lang="en-GB" altLang="en-US" sz="2800" dirty="0" smtClean="0"/>
              <a:t>exploration</a:t>
            </a:r>
          </a:p>
          <a:p>
            <a:pPr>
              <a:lnSpc>
                <a:spcPct val="90000"/>
              </a:lnSpc>
              <a:buClr>
                <a:schemeClr val="bg1"/>
              </a:buClr>
              <a:buFontTx/>
              <a:buChar char="•"/>
            </a:pPr>
            <a:r>
              <a:rPr lang="en-GB" altLang="en-US" sz="2800" dirty="0" smtClean="0"/>
              <a:t>To </a:t>
            </a:r>
            <a:r>
              <a:rPr lang="en-GB" altLang="en-US" sz="2800" dirty="0"/>
              <a:t>bring students together to share ideas and understanding, and draw together key mathematical insights</a:t>
            </a:r>
            <a:endParaRPr lang="en-GB" altLang="en-US" dirty="0"/>
          </a:p>
        </p:txBody>
      </p:sp>
    </p:spTree>
    <p:extLst>
      <p:ext uri="{BB962C8B-B14F-4D97-AF65-F5344CB8AC3E}">
        <p14:creationId xmlns:p14="http://schemas.microsoft.com/office/powerpoint/2010/main" val="3709501562"/>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712968" cy="1152128"/>
          </a:xfrm>
        </p:spPr>
        <p:txBody>
          <a:bodyPr/>
          <a:lstStyle/>
          <a:p>
            <a:r>
              <a:rPr lang="en-GB" dirty="0" smtClean="0"/>
              <a:t>Strands of Mathematical Proficiency</a:t>
            </a:r>
            <a:endParaRPr lang="en-GB" dirty="0"/>
          </a:p>
        </p:txBody>
      </p:sp>
      <p:sp>
        <p:nvSpPr>
          <p:cNvPr id="4" name="Footer Placeholder 3"/>
          <p:cNvSpPr>
            <a:spLocks noGrp="1"/>
          </p:cNvSpPr>
          <p:nvPr>
            <p:ph type="ftr" sz="quarter" idx="3"/>
          </p:nvPr>
        </p:nvSpPr>
        <p:spPr/>
        <p:txBody>
          <a:bodyPr/>
          <a:lstStyle/>
          <a:p>
            <a:pPr algn="r"/>
            <a:r>
              <a:rPr lang="en-GB" smtClean="0"/>
              <a:t>nrich.maths.org</a:t>
            </a:r>
            <a:endParaRPr lang="en-GB" dirty="0"/>
          </a:p>
        </p:txBody>
      </p:sp>
      <p:pic>
        <p:nvPicPr>
          <p:cNvPr id="1026" name="Picture 2" descr="https://nrich.maths.org/content/id/11796/rope.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31840" y="1412781"/>
            <a:ext cx="2960510" cy="360235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441293" y="5337872"/>
            <a:ext cx="6588224" cy="646331"/>
          </a:xfrm>
          <a:prstGeom prst="rect">
            <a:avLst/>
          </a:prstGeom>
        </p:spPr>
        <p:txBody>
          <a:bodyPr wrap="square">
            <a:spAutoFit/>
          </a:bodyPr>
          <a:lstStyle/>
          <a:p>
            <a:r>
              <a:rPr lang="en-GB" sz="1200" u="none" dirty="0">
                <a:latin typeface="Verdana" panose="020B0604030504040204" pitchFamily="34" charset="0"/>
              </a:rPr>
              <a:t>Kilpatrick, J. Swafford, J. &amp; </a:t>
            </a:r>
            <a:r>
              <a:rPr lang="en-GB" sz="1200" u="none" dirty="0" err="1">
                <a:latin typeface="Verdana" panose="020B0604030504040204" pitchFamily="34" charset="0"/>
              </a:rPr>
              <a:t>Findell</a:t>
            </a:r>
            <a:r>
              <a:rPr lang="en-GB" sz="1200" u="none" dirty="0">
                <a:latin typeface="Verdana" panose="020B0604030504040204" pitchFamily="34" charset="0"/>
              </a:rPr>
              <a:t>, B.(eds.)(2001). Adding it up: Helping children learn mathematics. Mathematics Learning Study Committee: National Research Council.</a:t>
            </a:r>
            <a:endParaRPr lang="en-GB" sz="1200" u="none" dirty="0"/>
          </a:p>
        </p:txBody>
      </p:sp>
    </p:spTree>
    <p:extLst>
      <p:ext uri="{BB962C8B-B14F-4D97-AF65-F5344CB8AC3E}">
        <p14:creationId xmlns:p14="http://schemas.microsoft.com/office/powerpoint/2010/main" val="2257445598"/>
      </p:ext>
    </p:extLst>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ctrTitle"/>
          </p:nvPr>
        </p:nvSpPr>
        <p:spPr>
          <a:xfrm>
            <a:off x="685800" y="2130425"/>
            <a:ext cx="7772400" cy="1470025"/>
          </a:xfrm>
        </p:spPr>
        <p:txBody>
          <a:bodyPr anchor="ctr"/>
          <a:lstStyle/>
          <a:p>
            <a:pPr algn="l"/>
            <a:r>
              <a:rPr lang="en-GB" altLang="en-US" sz="4000" b="0"/>
              <a:t>There are many more NRICH tasks that make excellent starting points…</a:t>
            </a:r>
          </a:p>
        </p:txBody>
      </p:sp>
    </p:spTree>
    <p:extLst>
      <p:ext uri="{BB962C8B-B14F-4D97-AF65-F5344CB8AC3E}">
        <p14:creationId xmlns:p14="http://schemas.microsoft.com/office/powerpoint/2010/main" val="21625952"/>
      </p:ext>
    </p:extLst>
  </p:cSld>
  <p:clrMapOvr>
    <a:masterClrMapping/>
  </p:clrMapOvr>
  <p:transition advClick="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altLang="en-US"/>
              <a:t>Number and Algebra</a:t>
            </a:r>
          </a:p>
        </p:txBody>
      </p:sp>
      <p:sp>
        <p:nvSpPr>
          <p:cNvPr id="26627" name="Rectangle 3"/>
          <p:cNvSpPr>
            <a:spLocks noGrp="1" noChangeArrowheads="1"/>
          </p:cNvSpPr>
          <p:nvPr>
            <p:ph type="body" idx="1"/>
          </p:nvPr>
        </p:nvSpPr>
        <p:spPr/>
        <p:txBody>
          <a:bodyPr/>
          <a:lstStyle/>
          <a:p>
            <a:pPr marL="0" indent="0">
              <a:lnSpc>
                <a:spcPct val="140000"/>
              </a:lnSpc>
              <a:buFont typeface="Wingdings" panose="05000000000000000000" pitchFamily="2" charset="2"/>
              <a:buNone/>
            </a:pPr>
            <a:r>
              <a:rPr lang="en-GB" altLang="en-US" sz="2400">
                <a:hlinkClick r:id="rId3"/>
              </a:rPr>
              <a:t>Summing Consecutive Numbers</a:t>
            </a:r>
            <a:endParaRPr lang="en-GB" altLang="en-US" sz="2400"/>
          </a:p>
          <a:p>
            <a:pPr marL="0" indent="0">
              <a:lnSpc>
                <a:spcPct val="140000"/>
              </a:lnSpc>
              <a:buFont typeface="Wingdings" panose="05000000000000000000" pitchFamily="2" charset="2"/>
              <a:buNone/>
            </a:pPr>
            <a:r>
              <a:rPr lang="en-GB" altLang="en-US" sz="2400">
                <a:hlinkClick r:id="rId4"/>
              </a:rPr>
              <a:t>Number Pyramids</a:t>
            </a:r>
            <a:endParaRPr lang="en-GB" altLang="en-US" sz="2400"/>
          </a:p>
          <a:p>
            <a:pPr marL="0" indent="0">
              <a:lnSpc>
                <a:spcPct val="140000"/>
              </a:lnSpc>
              <a:buFont typeface="Wingdings" panose="05000000000000000000" pitchFamily="2" charset="2"/>
              <a:buNone/>
            </a:pPr>
            <a:r>
              <a:rPr lang="en-GB" altLang="en-US" sz="2400">
                <a:hlinkClick r:id="rId5"/>
              </a:rPr>
              <a:t>What’s Possible?</a:t>
            </a:r>
            <a:endParaRPr lang="en-GB" altLang="en-US" sz="2400"/>
          </a:p>
          <a:p>
            <a:pPr marL="0" indent="0">
              <a:lnSpc>
                <a:spcPct val="140000"/>
              </a:lnSpc>
              <a:buFont typeface="Wingdings" panose="05000000000000000000" pitchFamily="2" charset="2"/>
              <a:buNone/>
            </a:pPr>
            <a:r>
              <a:rPr lang="en-GB" altLang="en-US" sz="2400">
                <a:hlinkClick r:id="rId6"/>
              </a:rPr>
              <a:t>What’s It Worth?</a:t>
            </a:r>
            <a:endParaRPr lang="en-GB" altLang="en-US" sz="2400"/>
          </a:p>
          <a:p>
            <a:pPr marL="0" indent="0">
              <a:lnSpc>
                <a:spcPct val="140000"/>
              </a:lnSpc>
              <a:buFont typeface="Wingdings" panose="05000000000000000000" pitchFamily="2" charset="2"/>
              <a:buNone/>
            </a:pPr>
            <a:r>
              <a:rPr lang="en-GB" altLang="en-US" sz="2400">
                <a:hlinkClick r:id="rId7"/>
              </a:rPr>
              <a:t>Perimeter Expressions</a:t>
            </a:r>
            <a:endParaRPr lang="en-GB" altLang="en-US" sz="2400"/>
          </a:p>
          <a:p>
            <a:pPr marL="0" indent="0">
              <a:lnSpc>
                <a:spcPct val="140000"/>
              </a:lnSpc>
              <a:buFont typeface="Wingdings" panose="05000000000000000000" pitchFamily="2" charset="2"/>
              <a:buNone/>
            </a:pPr>
            <a:r>
              <a:rPr lang="en-GB" altLang="en-US" sz="2400">
                <a:hlinkClick r:id="rId8"/>
              </a:rPr>
              <a:t>Seven Squares </a:t>
            </a:r>
            <a:endParaRPr lang="en-GB" altLang="en-US" sz="2400"/>
          </a:p>
          <a:p>
            <a:pPr marL="0" indent="0">
              <a:lnSpc>
                <a:spcPct val="140000"/>
              </a:lnSpc>
              <a:buFont typeface="Wingdings" panose="05000000000000000000" pitchFamily="2" charset="2"/>
              <a:buNone/>
            </a:pPr>
            <a:r>
              <a:rPr lang="en-GB" altLang="en-US" sz="2400">
                <a:hlinkClick r:id="rId9"/>
              </a:rPr>
              <a:t>Attractive Tablecloths</a:t>
            </a:r>
            <a:endParaRPr lang="en-GB" altLang="en-US" sz="2400"/>
          </a:p>
        </p:txBody>
      </p:sp>
    </p:spTree>
    <p:extLst>
      <p:ext uri="{BB962C8B-B14F-4D97-AF65-F5344CB8AC3E}">
        <p14:creationId xmlns:p14="http://schemas.microsoft.com/office/powerpoint/2010/main" val="4232319826"/>
      </p:ext>
    </p:extLst>
  </p:cSld>
  <p:clrMapOvr>
    <a:masterClrMapping/>
  </p:clrMapOvr>
  <p:transition advClick="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835696" y="548680"/>
            <a:ext cx="5445524" cy="757390"/>
          </a:xfrm>
        </p:spPr>
        <p:txBody>
          <a:bodyPr/>
          <a:lstStyle/>
          <a:p>
            <a:r>
              <a:rPr lang="en-GB" altLang="en-US" dirty="0" smtClean="0"/>
              <a:t>Geometry</a:t>
            </a:r>
            <a:endParaRPr lang="en-GB" altLang="en-US" dirty="0"/>
          </a:p>
        </p:txBody>
      </p:sp>
      <p:sp>
        <p:nvSpPr>
          <p:cNvPr id="33795" name="Rectangle 3"/>
          <p:cNvSpPr>
            <a:spLocks noGrp="1" noChangeArrowheads="1"/>
          </p:cNvSpPr>
          <p:nvPr>
            <p:ph type="body" idx="1"/>
          </p:nvPr>
        </p:nvSpPr>
        <p:spPr/>
        <p:txBody>
          <a:bodyPr/>
          <a:lstStyle/>
          <a:p>
            <a:pPr>
              <a:lnSpc>
                <a:spcPct val="140000"/>
              </a:lnSpc>
              <a:buFont typeface="Wingdings" panose="05000000000000000000" pitchFamily="2" charset="2"/>
              <a:buNone/>
            </a:pPr>
            <a:r>
              <a:rPr lang="en-GB" altLang="en-US" sz="2400" dirty="0">
                <a:hlinkClick r:id="rId3"/>
              </a:rPr>
              <a:t>Painted Cube</a:t>
            </a:r>
            <a:endParaRPr lang="en-GB" altLang="en-US" sz="2400" dirty="0"/>
          </a:p>
          <a:p>
            <a:pPr>
              <a:lnSpc>
                <a:spcPct val="140000"/>
              </a:lnSpc>
              <a:buFont typeface="Wingdings" panose="05000000000000000000" pitchFamily="2" charset="2"/>
              <a:buNone/>
            </a:pPr>
            <a:r>
              <a:rPr lang="en-GB" altLang="en-US" sz="2400" dirty="0" smtClean="0">
                <a:hlinkClick r:id="rId4"/>
              </a:rPr>
              <a:t>Cyclic </a:t>
            </a:r>
            <a:r>
              <a:rPr lang="en-GB" altLang="en-US" sz="2400" dirty="0">
                <a:hlinkClick r:id="rId4"/>
              </a:rPr>
              <a:t>Quadrilaterals</a:t>
            </a:r>
            <a:endParaRPr lang="en-GB" altLang="en-US" sz="2400" dirty="0"/>
          </a:p>
          <a:p>
            <a:pPr>
              <a:lnSpc>
                <a:spcPct val="140000"/>
              </a:lnSpc>
              <a:buFont typeface="Wingdings" panose="05000000000000000000" pitchFamily="2" charset="2"/>
              <a:buNone/>
            </a:pPr>
            <a:r>
              <a:rPr lang="en-GB" altLang="en-US" sz="2400" dirty="0">
                <a:hlinkClick r:id="rId5"/>
              </a:rPr>
              <a:t>Semi-regular Tessellations</a:t>
            </a:r>
            <a:endParaRPr lang="en-GB" altLang="en-US" sz="2400" dirty="0"/>
          </a:p>
          <a:p>
            <a:pPr>
              <a:lnSpc>
                <a:spcPct val="140000"/>
              </a:lnSpc>
              <a:buFont typeface="Wingdings" panose="05000000000000000000" pitchFamily="2" charset="2"/>
              <a:buNone/>
            </a:pPr>
            <a:r>
              <a:rPr lang="en-GB" altLang="en-US" sz="2400" dirty="0">
                <a:hlinkClick r:id="rId6"/>
              </a:rPr>
              <a:t>Tilted Squares</a:t>
            </a:r>
            <a:endParaRPr lang="en-GB" altLang="en-US" sz="2400" dirty="0"/>
          </a:p>
          <a:p>
            <a:pPr>
              <a:lnSpc>
                <a:spcPct val="140000"/>
              </a:lnSpc>
              <a:buFont typeface="Wingdings" panose="05000000000000000000" pitchFamily="2" charset="2"/>
              <a:buNone/>
            </a:pPr>
            <a:r>
              <a:rPr lang="en-GB" altLang="en-US" sz="2400" dirty="0">
                <a:hlinkClick r:id="rId7"/>
              </a:rPr>
              <a:t>Vector Journeys</a:t>
            </a:r>
            <a:endParaRPr lang="en-GB" altLang="en-US" sz="2400" dirty="0"/>
          </a:p>
        </p:txBody>
      </p:sp>
    </p:spTree>
    <p:extLst>
      <p:ext uri="{BB962C8B-B14F-4D97-AF65-F5344CB8AC3E}">
        <p14:creationId xmlns:p14="http://schemas.microsoft.com/office/powerpoint/2010/main" val="3280051467"/>
      </p:ext>
    </p:extLst>
  </p:cSld>
  <p:clrMapOvr>
    <a:masterClrMapping/>
  </p:clrMapOvr>
  <p:transition advClick="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altLang="en-US"/>
              <a:t>Handling Data</a:t>
            </a:r>
          </a:p>
        </p:txBody>
      </p:sp>
      <p:sp>
        <p:nvSpPr>
          <p:cNvPr id="34819" name="Rectangle 3"/>
          <p:cNvSpPr>
            <a:spLocks noGrp="1" noChangeArrowheads="1"/>
          </p:cNvSpPr>
          <p:nvPr>
            <p:ph type="body" idx="1"/>
          </p:nvPr>
        </p:nvSpPr>
        <p:spPr>
          <a:xfrm>
            <a:off x="539750" y="1989138"/>
            <a:ext cx="5616575" cy="2476500"/>
          </a:xfrm>
        </p:spPr>
        <p:txBody>
          <a:bodyPr/>
          <a:lstStyle/>
          <a:p>
            <a:pPr>
              <a:lnSpc>
                <a:spcPct val="140000"/>
              </a:lnSpc>
              <a:buFont typeface="Wingdings" panose="05000000000000000000" pitchFamily="2" charset="2"/>
              <a:buNone/>
            </a:pPr>
            <a:r>
              <a:rPr lang="en-GB" altLang="en-US" sz="2400">
                <a:hlinkClick r:id="rId3"/>
              </a:rPr>
              <a:t>Statistical Shorts</a:t>
            </a:r>
            <a:endParaRPr lang="en-GB" altLang="en-US" sz="2400"/>
          </a:p>
          <a:p>
            <a:pPr>
              <a:lnSpc>
                <a:spcPct val="140000"/>
              </a:lnSpc>
              <a:buFont typeface="Wingdings" panose="05000000000000000000" pitchFamily="2" charset="2"/>
              <a:buNone/>
            </a:pPr>
            <a:r>
              <a:rPr lang="en-GB" altLang="en-US" sz="2400">
                <a:hlinkClick r:id="rId4"/>
              </a:rPr>
              <a:t>Odds and Evens</a:t>
            </a:r>
            <a:endParaRPr lang="en-GB" altLang="en-US" sz="2400"/>
          </a:p>
          <a:p>
            <a:pPr>
              <a:lnSpc>
                <a:spcPct val="140000"/>
              </a:lnSpc>
              <a:buFont typeface="Wingdings" panose="05000000000000000000" pitchFamily="2" charset="2"/>
              <a:buNone/>
            </a:pPr>
            <a:r>
              <a:rPr lang="en-GB" altLang="en-US" sz="2400">
                <a:hlinkClick r:id="rId5"/>
              </a:rPr>
              <a:t>Which Spinners?</a:t>
            </a:r>
            <a:endParaRPr lang="en-GB" altLang="en-US" sz="2400"/>
          </a:p>
        </p:txBody>
      </p:sp>
    </p:spTree>
    <p:extLst>
      <p:ext uri="{BB962C8B-B14F-4D97-AF65-F5344CB8AC3E}">
        <p14:creationId xmlns:p14="http://schemas.microsoft.com/office/powerpoint/2010/main" val="3234579287"/>
      </p:ext>
    </p:extLst>
  </p:cSld>
  <p:clrMapOvr>
    <a:masterClrMapping/>
  </p:clrMapOvr>
  <p:transition advClick="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539750" y="333375"/>
            <a:ext cx="8208963" cy="5721350"/>
          </a:xfrm>
        </p:spPr>
        <p:txBody>
          <a:bodyPr/>
          <a:lstStyle/>
          <a:p>
            <a:pPr marL="0" indent="0">
              <a:buFont typeface="Wingdings" panose="05000000000000000000" pitchFamily="2" charset="2"/>
              <a:buNone/>
            </a:pPr>
            <a:r>
              <a:rPr lang="en-GB" altLang="en-US" sz="2800" dirty="0"/>
              <a:t>… a teacher of mathematics has a great opportunity. If he fills his allotted time with drilling his students in routine operations he kills their interest, hampers their intellectual development, and misuses his opportunity. But if he challenges the curiosity of his students by setting them problems proportionate to their knowledge, and helps them to solve their problems with stimulating questions, he may give them a taste for, and some means of, independent thinking.</a:t>
            </a:r>
          </a:p>
          <a:p>
            <a:pPr marL="0" indent="0" algn="r">
              <a:buFont typeface="Wingdings" panose="05000000000000000000" pitchFamily="2" charset="2"/>
              <a:buNone/>
            </a:pPr>
            <a:r>
              <a:rPr lang="en-GB" altLang="en-US" sz="2800" i="1" dirty="0" err="1" smtClean="0"/>
              <a:t>Polya</a:t>
            </a:r>
            <a:r>
              <a:rPr lang="en-GB" altLang="en-US" sz="2800" i="1" dirty="0"/>
              <a:t>, G. (1945) How to Solve it</a:t>
            </a:r>
          </a:p>
        </p:txBody>
      </p:sp>
    </p:spTree>
    <p:extLst>
      <p:ext uri="{BB962C8B-B14F-4D97-AF65-F5344CB8AC3E}">
        <p14:creationId xmlns:p14="http://schemas.microsoft.com/office/powerpoint/2010/main" val="5860987"/>
      </p:ext>
    </p:extLst>
  </p:cSld>
  <p:clrMapOvr>
    <a:masterClrMapping/>
  </p:clrMapOvr>
  <p:transition advClick="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7" name="Rectangle 5"/>
          <p:cNvSpPr>
            <a:spLocks noGrp="1" noChangeArrowheads="1"/>
          </p:cNvSpPr>
          <p:nvPr>
            <p:ph type="body" idx="1"/>
          </p:nvPr>
        </p:nvSpPr>
        <p:spPr>
          <a:xfrm>
            <a:off x="611188" y="260350"/>
            <a:ext cx="8208962" cy="5865813"/>
          </a:xfrm>
          <a:noFill/>
          <a:ln/>
        </p:spPr>
        <p:txBody>
          <a:bodyPr/>
          <a:lstStyle/>
          <a:p>
            <a:pPr marL="0" indent="0">
              <a:buFont typeface="Wingdings" panose="05000000000000000000" pitchFamily="2" charset="2"/>
              <a:buNone/>
            </a:pPr>
            <a:r>
              <a:rPr lang="en-GB" altLang="en-US" sz="2800" dirty="0"/>
              <a:t>I don't expect, and I don't want, all children to find mathematics an engrossing study, or one that they want to devote themselves to either in school or in their lives. Only a few will find mathematics seductive enough to sustain a long term engagement. But I would hope that all children could experience at a few moments in their careers ... the power and excitement of mathematics ... so that at the end of their formal education they at least know what it is like and whether it is an activity that has a place in their </a:t>
            </a:r>
            <a:r>
              <a:rPr lang="en-GB" altLang="en-US" sz="2800" dirty="0" smtClean="0"/>
              <a:t>future. </a:t>
            </a:r>
            <a:r>
              <a:rPr lang="en-GB" altLang="en-US" sz="2800" i="1" dirty="0" smtClean="0"/>
              <a:t>David </a:t>
            </a:r>
            <a:r>
              <a:rPr lang="en-GB" altLang="en-US" sz="2800" i="1" dirty="0"/>
              <a:t>Wheeler</a:t>
            </a:r>
          </a:p>
        </p:txBody>
      </p:sp>
    </p:spTree>
    <p:extLst>
      <p:ext uri="{BB962C8B-B14F-4D97-AF65-F5344CB8AC3E}">
        <p14:creationId xmlns:p14="http://schemas.microsoft.com/office/powerpoint/2010/main" val="69796880"/>
      </p:ext>
    </p:extLst>
  </p:cSld>
  <p:clrMapOvr>
    <a:masterClrMapping/>
  </p:clrMapOvr>
  <p:transition advClick="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437902"/>
            <a:ext cx="5445524" cy="757390"/>
          </a:xfrm>
        </p:spPr>
        <p:txBody>
          <a:bodyPr/>
          <a:lstStyle/>
          <a:p>
            <a:r>
              <a:rPr lang="en-GB" dirty="0" smtClean="0"/>
              <a:t>Keep in touch</a:t>
            </a:r>
            <a:endParaRPr lang="en-GB" dirty="0"/>
          </a:p>
        </p:txBody>
      </p:sp>
      <p:sp>
        <p:nvSpPr>
          <p:cNvPr id="3" name="Content Placeholder 2"/>
          <p:cNvSpPr>
            <a:spLocks noGrp="1"/>
          </p:cNvSpPr>
          <p:nvPr>
            <p:ph idx="1"/>
          </p:nvPr>
        </p:nvSpPr>
        <p:spPr>
          <a:xfrm>
            <a:off x="533400" y="1484784"/>
            <a:ext cx="8215064" cy="4150842"/>
          </a:xfrm>
        </p:spPr>
        <p:txBody>
          <a:bodyPr/>
          <a:lstStyle/>
          <a:p>
            <a:r>
              <a:rPr lang="en-GB" dirty="0" smtClean="0"/>
              <a:t>Register for our newsletter:</a:t>
            </a:r>
          </a:p>
          <a:p>
            <a:r>
              <a:rPr lang="en-GB" dirty="0" smtClean="0"/>
              <a:t>nrich.maths.org/newsletter</a:t>
            </a:r>
          </a:p>
          <a:p>
            <a:endParaRPr lang="en-GB" dirty="0"/>
          </a:p>
          <a:p>
            <a:r>
              <a:rPr lang="en-GB" dirty="0" smtClean="0"/>
              <a:t>Follow us on Twitter @</a:t>
            </a:r>
            <a:r>
              <a:rPr lang="en-GB" dirty="0" err="1" smtClean="0"/>
              <a:t>nrichmaths</a:t>
            </a:r>
            <a:endParaRPr lang="en-GB" dirty="0" smtClean="0"/>
          </a:p>
          <a:p>
            <a:endParaRPr lang="en-GB" dirty="0"/>
          </a:p>
          <a:p>
            <a:r>
              <a:rPr lang="en-GB" dirty="0" smtClean="0"/>
              <a:t>Email: ajk44@cam.ac.uk</a:t>
            </a:r>
            <a:endParaRPr lang="en-GB" dirty="0"/>
          </a:p>
        </p:txBody>
      </p:sp>
      <p:sp>
        <p:nvSpPr>
          <p:cNvPr id="4" name="Footer Placeholder 3"/>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1836796486"/>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609600"/>
            <a:ext cx="8229600" cy="990600"/>
          </a:xfrm>
        </p:spPr>
        <p:txBody>
          <a:bodyPr/>
          <a:lstStyle/>
          <a:p>
            <a:r>
              <a:rPr lang="en-GB" altLang="en-US" sz="4000"/>
              <a:t>Consolidating with rich tasks</a:t>
            </a:r>
            <a:endParaRPr lang="en-GB" altLang="en-US"/>
          </a:p>
        </p:txBody>
      </p:sp>
      <p:sp>
        <p:nvSpPr>
          <p:cNvPr id="3075" name="Rectangle 3"/>
          <p:cNvSpPr>
            <a:spLocks noGrp="1" noChangeArrowheads="1"/>
          </p:cNvSpPr>
          <p:nvPr>
            <p:ph type="body" idx="1"/>
          </p:nvPr>
        </p:nvSpPr>
        <p:spPr>
          <a:xfrm>
            <a:off x="609600" y="2133600"/>
            <a:ext cx="8208963" cy="2514600"/>
          </a:xfrm>
        </p:spPr>
        <p:txBody>
          <a:bodyPr/>
          <a:lstStyle/>
          <a:p>
            <a:pPr>
              <a:buFont typeface="Wingdings" panose="05000000000000000000" pitchFamily="2" charset="2"/>
              <a:buNone/>
            </a:pPr>
            <a:r>
              <a:rPr lang="en-GB" altLang="en-US" sz="2400" dirty="0"/>
              <a:t>To:</a:t>
            </a:r>
          </a:p>
          <a:p>
            <a:pPr lvl="1">
              <a:buFont typeface="Wingdings" panose="05000000000000000000" pitchFamily="2" charset="2"/>
              <a:buNone/>
            </a:pPr>
            <a:r>
              <a:rPr lang="en-GB" altLang="en-US" sz="2400" dirty="0"/>
              <a:t>Deepen understanding</a:t>
            </a:r>
          </a:p>
          <a:p>
            <a:pPr lvl="1">
              <a:buFont typeface="Wingdings" panose="05000000000000000000" pitchFamily="2" charset="2"/>
              <a:buNone/>
            </a:pPr>
            <a:endParaRPr lang="en-GB" altLang="en-US" sz="1600" dirty="0"/>
          </a:p>
          <a:p>
            <a:pPr lvl="1">
              <a:buFont typeface="Wingdings" panose="05000000000000000000" pitchFamily="2" charset="2"/>
              <a:buNone/>
            </a:pPr>
            <a:r>
              <a:rPr lang="en-GB" altLang="en-US" sz="2400" dirty="0"/>
              <a:t>Build connections</a:t>
            </a:r>
          </a:p>
          <a:p>
            <a:pPr lvl="1">
              <a:buFont typeface="Wingdings" panose="05000000000000000000" pitchFamily="2" charset="2"/>
              <a:buNone/>
            </a:pPr>
            <a:endParaRPr lang="en-GB" altLang="en-US" sz="1600" dirty="0"/>
          </a:p>
          <a:p>
            <a:pPr lvl="1">
              <a:buFont typeface="Wingdings" panose="05000000000000000000" pitchFamily="2" charset="2"/>
              <a:buNone/>
            </a:pPr>
            <a:r>
              <a:rPr lang="en-GB" altLang="en-US" sz="2400" dirty="0"/>
              <a:t>Develop fluency</a:t>
            </a:r>
            <a:endParaRPr lang="en-GB" altLang="en-US" dirty="0"/>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2515618002"/>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763688" y="442051"/>
            <a:ext cx="5445524" cy="757390"/>
          </a:xfrm>
        </p:spPr>
        <p:txBody>
          <a:bodyPr/>
          <a:lstStyle/>
          <a:p>
            <a:r>
              <a:rPr lang="en-GB" altLang="en-US" sz="4000" b="0">
                <a:hlinkClick r:id="rId3"/>
              </a:rPr>
              <a:t>Isosceles Triangles</a:t>
            </a:r>
            <a:endParaRPr lang="en-GB" altLang="en-US"/>
          </a:p>
        </p:txBody>
      </p:sp>
      <p:sp>
        <p:nvSpPr>
          <p:cNvPr id="26627" name="Rectangle 3"/>
          <p:cNvSpPr>
            <a:spLocks noGrp="1" noChangeArrowheads="1"/>
          </p:cNvSpPr>
          <p:nvPr>
            <p:ph type="body" idx="1"/>
          </p:nvPr>
        </p:nvSpPr>
        <p:spPr>
          <a:xfrm>
            <a:off x="683568" y="1828800"/>
            <a:ext cx="4881736" cy="3276600"/>
          </a:xfrm>
        </p:spPr>
        <p:txBody>
          <a:bodyPr/>
          <a:lstStyle/>
          <a:p>
            <a:pPr marL="0" indent="0">
              <a:buFontTx/>
              <a:buNone/>
            </a:pPr>
            <a:r>
              <a:rPr lang="en-US" altLang="en-US" sz="2000"/>
              <a:t>Draw some isosceles triangles with an area of 9 cm</a:t>
            </a:r>
            <a:r>
              <a:rPr lang="en-US" altLang="en-US" sz="2000" baseline="30000"/>
              <a:t>2</a:t>
            </a:r>
            <a:r>
              <a:rPr lang="en-US" altLang="en-US" sz="2000"/>
              <a:t> and a vertex at (20, 20). </a:t>
            </a:r>
            <a:br>
              <a:rPr lang="en-US" altLang="en-US" sz="2000"/>
            </a:br>
            <a:endParaRPr lang="en-US" altLang="en-US" sz="2000"/>
          </a:p>
          <a:p>
            <a:pPr marL="0" indent="0">
              <a:buFontTx/>
              <a:buNone/>
            </a:pPr>
            <a:r>
              <a:rPr lang="en-US" altLang="en-US" sz="2000"/>
              <a:t>If all the vertices have whole number coordinates, how many is it possible to draw?</a:t>
            </a:r>
            <a:br>
              <a:rPr lang="en-US" altLang="en-US" sz="2000"/>
            </a:br>
            <a:endParaRPr lang="en-US" altLang="en-US" sz="2000"/>
          </a:p>
          <a:p>
            <a:pPr marL="0" indent="0">
              <a:buFont typeface="Wingdings" panose="05000000000000000000" pitchFamily="2" charset="2"/>
              <a:buNone/>
            </a:pPr>
            <a:r>
              <a:rPr lang="en-US" altLang="en-US" sz="2000"/>
              <a:t>Can you explain how you know that you have found them all?</a:t>
            </a:r>
            <a:endParaRPr lang="en-US" altLang="en-US"/>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pic>
        <p:nvPicPr>
          <p:cNvPr id="8194" name="Picture 2" descr="https://nrich.maths.org/content/id/2666/Isosceles.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16216" y="1665232"/>
            <a:ext cx="1656184" cy="3603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9216584"/>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560" y="511090"/>
            <a:ext cx="6696744" cy="757390"/>
          </a:xfrm>
        </p:spPr>
        <p:txBody>
          <a:bodyPr/>
          <a:lstStyle/>
          <a:p>
            <a:r>
              <a:rPr lang="en-GB" smtClean="0">
                <a:hlinkClick r:id="rId2"/>
              </a:rPr>
              <a:t>Unequal Averages</a:t>
            </a:r>
            <a:endParaRPr lang="en-GB"/>
          </a:p>
        </p:txBody>
      </p:sp>
      <p:sp>
        <p:nvSpPr>
          <p:cNvPr id="3" name="Content Placeholder 2"/>
          <p:cNvSpPr>
            <a:spLocks noGrp="1"/>
          </p:cNvSpPr>
          <p:nvPr>
            <p:ph idx="1"/>
          </p:nvPr>
        </p:nvSpPr>
        <p:spPr>
          <a:xfrm>
            <a:off x="107504" y="1484784"/>
            <a:ext cx="8856984" cy="4150842"/>
          </a:xfrm>
        </p:spPr>
        <p:txBody>
          <a:bodyPr/>
          <a:lstStyle/>
          <a:p>
            <a:pPr algn="ctr"/>
            <a:r>
              <a:rPr lang="en-GB"/>
              <a:t>Here's an interesting set of </a:t>
            </a:r>
            <a:r>
              <a:rPr lang="en-GB" smtClean="0"/>
              <a:t>five numbers:</a:t>
            </a:r>
          </a:p>
          <a:p>
            <a:pPr algn="ctr"/>
            <a:r>
              <a:rPr lang="en-GB" smtClean="0"/>
              <a:t>2,5,5,6,7</a:t>
            </a:r>
          </a:p>
          <a:p>
            <a:pPr marL="0" indent="0" algn="ctr"/>
            <a:r>
              <a:rPr lang="en-GB" smtClean="0"/>
              <a:t>Mean, </a:t>
            </a:r>
            <a:r>
              <a:rPr lang="en-GB"/>
              <a:t>mode, median and range are all 5</a:t>
            </a:r>
            <a:r>
              <a:rPr lang="en-GB" smtClean="0"/>
              <a:t>.</a:t>
            </a:r>
          </a:p>
          <a:p>
            <a:pPr marL="0" indent="0" algn="ctr"/>
            <a:endParaRPr lang="en-GB" b="1" smtClean="0"/>
          </a:p>
          <a:p>
            <a:pPr marL="0" indent="0" algn="ctr"/>
            <a:r>
              <a:rPr lang="en-GB" b="1" smtClean="0"/>
              <a:t>Can </a:t>
            </a:r>
            <a:r>
              <a:rPr lang="en-GB" b="1"/>
              <a:t>you find other sets of five positive whole numbers where:</a:t>
            </a:r>
            <a:r>
              <a:rPr lang="en-GB"/>
              <a:t/>
            </a:r>
            <a:br>
              <a:rPr lang="en-GB"/>
            </a:br>
            <a:r>
              <a:rPr lang="en-GB"/>
              <a:t/>
            </a:r>
            <a:br>
              <a:rPr lang="en-GB"/>
            </a:br>
            <a:r>
              <a:rPr lang="en-GB" b="1"/>
              <a:t>Mean = Median = Mode = Range</a:t>
            </a:r>
            <a:endParaRPr lang="en-GB"/>
          </a:p>
          <a:p>
            <a:pPr marL="0" indent="0"/>
            <a:r>
              <a:rPr lang="en-GB"/>
              <a:t/>
            </a:r>
            <a:br>
              <a:rPr lang="en-GB"/>
            </a:br>
            <a:endParaRPr lang="en-GB"/>
          </a:p>
          <a:p>
            <a:endParaRPr lang="en-GB"/>
          </a:p>
        </p:txBody>
      </p:sp>
      <p:sp>
        <p:nvSpPr>
          <p:cNvPr id="4" name="Footer Placeholder 3"/>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2646525175"/>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7272" y="404664"/>
            <a:ext cx="5961088" cy="701842"/>
          </a:xfrm>
        </p:spPr>
        <p:txBody>
          <a:bodyPr/>
          <a:lstStyle/>
          <a:p>
            <a:r>
              <a:rPr lang="en-GB" smtClean="0">
                <a:hlinkClick r:id="rId2"/>
              </a:rPr>
              <a:t>Unequal Averages</a:t>
            </a:r>
            <a:endParaRPr lang="en-GB"/>
          </a:p>
        </p:txBody>
      </p:sp>
      <p:sp>
        <p:nvSpPr>
          <p:cNvPr id="3" name="Content Placeholder 2"/>
          <p:cNvSpPr>
            <a:spLocks noGrp="1"/>
          </p:cNvSpPr>
          <p:nvPr>
            <p:ph idx="1"/>
          </p:nvPr>
        </p:nvSpPr>
        <p:spPr>
          <a:xfrm>
            <a:off x="179512" y="3284984"/>
            <a:ext cx="8880847" cy="2520280"/>
          </a:xfrm>
        </p:spPr>
        <p:txBody>
          <a:bodyPr numCol="2"/>
          <a:lstStyle/>
          <a:p>
            <a:pPr marL="0" indent="0"/>
            <a:r>
              <a:rPr lang="en-GB" sz="2400" smtClean="0"/>
              <a:t>Mode </a:t>
            </a:r>
            <a:r>
              <a:rPr lang="en-GB" sz="2400"/>
              <a:t>&lt; Median &lt; </a:t>
            </a:r>
            <a:r>
              <a:rPr lang="en-GB" sz="2400" smtClean="0"/>
              <a:t>Mean</a:t>
            </a:r>
            <a:r>
              <a:rPr lang="en-GB" sz="2400"/>
              <a:t/>
            </a:r>
            <a:br>
              <a:rPr lang="en-GB" sz="2400"/>
            </a:br>
            <a:r>
              <a:rPr lang="en-GB" sz="2400"/>
              <a:t/>
            </a:r>
            <a:br>
              <a:rPr lang="en-GB" sz="2400"/>
            </a:br>
            <a:r>
              <a:rPr lang="en-GB" sz="2400"/>
              <a:t>Mode &lt; Mean &lt; Median</a:t>
            </a:r>
            <a:br>
              <a:rPr lang="en-GB" sz="2400"/>
            </a:br>
            <a:r>
              <a:rPr lang="en-GB" sz="2400"/>
              <a:t/>
            </a:r>
            <a:br>
              <a:rPr lang="en-GB" sz="2400"/>
            </a:br>
            <a:r>
              <a:rPr lang="en-GB" sz="2400"/>
              <a:t>Mean &lt; Mode &lt; </a:t>
            </a:r>
            <a:r>
              <a:rPr lang="en-GB" sz="2400" smtClean="0"/>
              <a:t>Median</a:t>
            </a:r>
          </a:p>
          <a:p>
            <a:pPr marL="0" indent="0"/>
            <a:endParaRPr lang="en-GB" sz="2400" smtClean="0"/>
          </a:p>
          <a:p>
            <a:pPr marL="0" indent="0"/>
            <a:endParaRPr lang="en-GB" sz="2400"/>
          </a:p>
          <a:p>
            <a:pPr marL="0" indent="0"/>
            <a:r>
              <a:rPr lang="en-GB" sz="2400" smtClean="0"/>
              <a:t>Mean </a:t>
            </a:r>
            <a:r>
              <a:rPr lang="en-GB" sz="2400"/>
              <a:t>&lt; Median &lt; Mode</a:t>
            </a:r>
            <a:br>
              <a:rPr lang="en-GB" sz="2400"/>
            </a:br>
            <a:r>
              <a:rPr lang="en-GB" sz="2400"/>
              <a:t/>
            </a:r>
            <a:br>
              <a:rPr lang="en-GB" sz="2400"/>
            </a:br>
            <a:r>
              <a:rPr lang="en-GB" sz="2400"/>
              <a:t>Median &lt; Mode &lt; Mean</a:t>
            </a:r>
            <a:br>
              <a:rPr lang="en-GB" sz="2400"/>
            </a:br>
            <a:r>
              <a:rPr lang="en-GB" sz="2400"/>
              <a:t/>
            </a:r>
            <a:br>
              <a:rPr lang="en-GB" sz="2400"/>
            </a:br>
            <a:r>
              <a:rPr lang="en-GB" sz="2400"/>
              <a:t>Median &lt; Mean &lt; Mode</a:t>
            </a:r>
          </a:p>
          <a:p>
            <a:endParaRPr lang="en-GB"/>
          </a:p>
        </p:txBody>
      </p:sp>
      <p:sp>
        <p:nvSpPr>
          <p:cNvPr id="4" name="Footer Placeholder 3"/>
          <p:cNvSpPr>
            <a:spLocks noGrp="1"/>
          </p:cNvSpPr>
          <p:nvPr>
            <p:ph type="ftr" sz="quarter" idx="3"/>
          </p:nvPr>
        </p:nvSpPr>
        <p:spPr/>
        <p:txBody>
          <a:bodyPr/>
          <a:lstStyle/>
          <a:p>
            <a:pPr algn="r"/>
            <a:r>
              <a:rPr lang="en-GB" smtClean="0"/>
              <a:t>nrich.maths.org</a:t>
            </a:r>
            <a:endParaRPr lang="en-GB" dirty="0"/>
          </a:p>
        </p:txBody>
      </p:sp>
      <p:sp>
        <p:nvSpPr>
          <p:cNvPr id="5" name="Subtitle 2"/>
          <p:cNvSpPr txBox="1">
            <a:spLocks/>
          </p:cNvSpPr>
          <p:nvPr/>
        </p:nvSpPr>
        <p:spPr bwMode="auto">
          <a:xfrm>
            <a:off x="323528" y="1196752"/>
            <a:ext cx="8280920" cy="1800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3465A4"/>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chemeClr val="bg1"/>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chemeClr val="bg1"/>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chemeClr val="bg1"/>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r>
              <a:rPr lang="en-GB" u="none"/>
              <a:t>Can you find sets of five positive whole numbers that satisfy the following properties?</a:t>
            </a:r>
          </a:p>
        </p:txBody>
      </p:sp>
    </p:spTree>
    <p:extLst>
      <p:ext uri="{BB962C8B-B14F-4D97-AF65-F5344CB8AC3E}">
        <p14:creationId xmlns:p14="http://schemas.microsoft.com/office/powerpoint/2010/main" val="2916397316"/>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4"/>
          <p:cNvSpPr>
            <a:spLocks noGrp="1" noChangeArrowheads="1"/>
          </p:cNvSpPr>
          <p:nvPr>
            <p:ph type="ctrTitle"/>
          </p:nvPr>
        </p:nvSpPr>
        <p:spPr>
          <a:xfrm>
            <a:off x="685800" y="2130425"/>
            <a:ext cx="7772400" cy="1470025"/>
          </a:xfrm>
        </p:spPr>
        <p:txBody>
          <a:bodyPr anchor="ctr"/>
          <a:lstStyle/>
          <a:p>
            <a:pPr algn="l"/>
            <a:r>
              <a:rPr lang="en-GB" altLang="en-US" sz="4000" b="0"/>
              <a:t>There are many more NRICH tasks that offer opportunities for consolidation…</a:t>
            </a:r>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2864433581"/>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685800"/>
            <a:ext cx="8229600" cy="731838"/>
          </a:xfrm>
        </p:spPr>
        <p:txBody>
          <a:bodyPr/>
          <a:lstStyle/>
          <a:p>
            <a:r>
              <a:rPr lang="en-GB" altLang="en-US"/>
              <a:t>Number and Algebra</a:t>
            </a:r>
          </a:p>
        </p:txBody>
      </p:sp>
      <p:sp>
        <p:nvSpPr>
          <p:cNvPr id="18437" name="Rectangle 5"/>
          <p:cNvSpPr>
            <a:spLocks noGrp="1" noChangeArrowheads="1"/>
          </p:cNvSpPr>
          <p:nvPr>
            <p:ph type="body" sz="half" idx="1"/>
          </p:nvPr>
        </p:nvSpPr>
        <p:spPr>
          <a:xfrm>
            <a:off x="457994" y="1700808"/>
            <a:ext cx="2667000" cy="3124200"/>
          </a:xfrm>
        </p:spPr>
        <p:txBody>
          <a:bodyPr/>
          <a:lstStyle/>
          <a:p>
            <a:pPr marL="0" indent="0">
              <a:buFont typeface="Wingdings" panose="05000000000000000000" pitchFamily="2" charset="2"/>
              <a:buNone/>
            </a:pPr>
            <a:r>
              <a:rPr lang="en-GB" altLang="en-US" sz="2400">
                <a:hlinkClick r:id="rId3"/>
              </a:rPr>
              <a:t>Dicey Operations</a:t>
            </a:r>
            <a:endParaRPr lang="en-GB" altLang="en-US" sz="2400"/>
          </a:p>
          <a:p>
            <a:pPr marL="0" indent="0">
              <a:buFont typeface="Wingdings" panose="05000000000000000000" pitchFamily="2" charset="2"/>
              <a:buNone/>
            </a:pPr>
            <a:r>
              <a:rPr lang="en-GB" altLang="en-US" sz="2400">
                <a:hlinkClick r:id="rId4"/>
              </a:rPr>
              <a:t>American Billions</a:t>
            </a:r>
            <a:endParaRPr lang="en-GB" altLang="en-US" sz="2400"/>
          </a:p>
          <a:p>
            <a:pPr>
              <a:buFont typeface="Wingdings" panose="05000000000000000000" pitchFamily="2" charset="2"/>
              <a:buNone/>
            </a:pPr>
            <a:r>
              <a:rPr lang="en-GB" altLang="en-US" sz="2400">
                <a:hlinkClick r:id="rId5"/>
              </a:rPr>
              <a:t>Keep it Simple</a:t>
            </a:r>
            <a:endParaRPr lang="en-GB" altLang="en-US" sz="2400"/>
          </a:p>
          <a:p>
            <a:pPr>
              <a:buFont typeface="Wingdings" panose="05000000000000000000" pitchFamily="2" charset="2"/>
              <a:buNone/>
            </a:pPr>
            <a:r>
              <a:rPr lang="en-GB" altLang="en-US" sz="2400">
                <a:hlinkClick r:id="rId6"/>
              </a:rPr>
              <a:t>Arithmagons</a:t>
            </a:r>
            <a:r>
              <a:rPr lang="en-GB" altLang="en-US" sz="2400">
                <a:hlinkClick r:id=""/>
              </a:rPr>
              <a:t> </a:t>
            </a:r>
          </a:p>
          <a:p>
            <a:pPr>
              <a:buFont typeface="Wingdings" panose="05000000000000000000" pitchFamily="2" charset="2"/>
              <a:buNone/>
            </a:pPr>
            <a:r>
              <a:rPr lang="en-GB" altLang="en-US" sz="2400">
                <a:hlinkClick r:id=""/>
              </a:rPr>
              <a:t>Pair Products</a:t>
            </a:r>
            <a:endParaRPr lang="en-GB" altLang="en-US" sz="2400"/>
          </a:p>
          <a:p>
            <a:pPr>
              <a:buFont typeface="Wingdings" panose="05000000000000000000" pitchFamily="2" charset="2"/>
              <a:buNone/>
            </a:pPr>
            <a:r>
              <a:rPr lang="en-GB" altLang="en-US" sz="2400">
                <a:hlinkClick r:id="rId7"/>
              </a:rPr>
              <a:t>Temperature</a:t>
            </a:r>
            <a:endParaRPr lang="en-GB" altLang="en-US" sz="2400"/>
          </a:p>
          <a:p>
            <a:pPr>
              <a:buFont typeface="Wingdings" panose="05000000000000000000" pitchFamily="2" charset="2"/>
              <a:buNone/>
            </a:pPr>
            <a:r>
              <a:rPr lang="en-GB" altLang="en-US" sz="2400">
                <a:hlinkClick r:id="rId8"/>
              </a:rPr>
              <a:t>Painted Cube</a:t>
            </a:r>
            <a:endParaRPr lang="en-GB" altLang="en-US" sz="2400"/>
          </a:p>
        </p:txBody>
      </p:sp>
      <p:sp>
        <p:nvSpPr>
          <p:cNvPr id="18439" name="Rectangle 7"/>
          <p:cNvSpPr>
            <a:spLocks noChangeArrowheads="1"/>
          </p:cNvSpPr>
          <p:nvPr/>
        </p:nvSpPr>
        <p:spPr bwMode="auto">
          <a:xfrm>
            <a:off x="3668985" y="1738908"/>
            <a:ext cx="54864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spcBef>
                <a:spcPct val="20000"/>
              </a:spcBef>
              <a:buFont typeface="Wingdings" panose="05000000000000000000" pitchFamily="2" charset="2"/>
              <a:buNone/>
            </a:pPr>
            <a:r>
              <a:rPr lang="en-GB" altLang="en-US" sz="2400" u="none">
                <a:solidFill>
                  <a:srgbClr val="000099"/>
                </a:solidFill>
                <a:hlinkClick r:id="rId9"/>
              </a:rPr>
              <a:t>Factors and Multiples Puzzle</a:t>
            </a:r>
            <a:r>
              <a:rPr lang="en-GB" altLang="en-US" sz="2400" u="none">
                <a:solidFill>
                  <a:srgbClr val="000099"/>
                </a:solidFill>
                <a:hlinkClick r:id=""/>
              </a:rPr>
              <a:t> </a:t>
            </a:r>
          </a:p>
          <a:p>
            <a:pPr algn="l" eaLnBrk="0" hangingPunct="0">
              <a:spcBef>
                <a:spcPct val="20000"/>
              </a:spcBef>
              <a:buFont typeface="Wingdings" panose="05000000000000000000" pitchFamily="2" charset="2"/>
              <a:buNone/>
            </a:pPr>
            <a:r>
              <a:rPr lang="en-GB" altLang="en-US" sz="2400" u="none">
                <a:solidFill>
                  <a:srgbClr val="000099"/>
                </a:solidFill>
                <a:hlinkClick r:id=""/>
              </a:rPr>
              <a:t>Factors and Multiples Game</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0"/>
              </a:rPr>
              <a:t>What Numbers Can We Make?</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1"/>
              </a:rPr>
              <a:t>Peaches Today, Peaches Tomorrow…</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2"/>
              </a:rPr>
              <a:t>What’s Possible?</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3"/>
              </a:rPr>
              <a:t>Attractive Tablecloths</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4"/>
              </a:rPr>
              <a:t>How Old Am I?</a:t>
            </a:r>
            <a:endParaRPr lang="en-US" altLang="en-US" sz="2400" u="none">
              <a:solidFill>
                <a:srgbClr val="000099"/>
              </a:solidFill>
            </a:endParaRPr>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2562961828"/>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685800"/>
            <a:ext cx="8229600" cy="731838"/>
          </a:xfrm>
        </p:spPr>
        <p:txBody>
          <a:bodyPr/>
          <a:lstStyle/>
          <a:p>
            <a:r>
              <a:rPr lang="en-GB" altLang="en-US"/>
              <a:t>Geometry and Measures</a:t>
            </a:r>
          </a:p>
        </p:txBody>
      </p:sp>
      <p:sp>
        <p:nvSpPr>
          <p:cNvPr id="33795" name="Rectangle 3"/>
          <p:cNvSpPr>
            <a:spLocks noGrp="1" noChangeArrowheads="1"/>
          </p:cNvSpPr>
          <p:nvPr>
            <p:ph type="body" idx="1"/>
          </p:nvPr>
        </p:nvSpPr>
        <p:spPr>
          <a:xfrm>
            <a:off x="914400" y="2209800"/>
            <a:ext cx="3200400" cy="2209800"/>
          </a:xfrm>
        </p:spPr>
        <p:txBody>
          <a:bodyPr/>
          <a:lstStyle/>
          <a:p>
            <a:pPr>
              <a:buFont typeface="Wingdings" panose="05000000000000000000" pitchFamily="2" charset="2"/>
              <a:buNone/>
            </a:pPr>
            <a:r>
              <a:rPr lang="en-GB" altLang="en-US" sz="2400">
                <a:hlinkClick r:id="rId3"/>
              </a:rPr>
              <a:t>Isosceles Triangles</a:t>
            </a:r>
            <a:endParaRPr lang="en-GB" altLang="en-US" sz="2400"/>
          </a:p>
          <a:p>
            <a:pPr marL="0" indent="0">
              <a:buFont typeface="Wingdings" panose="05000000000000000000" pitchFamily="2" charset="2"/>
              <a:buNone/>
            </a:pPr>
            <a:r>
              <a:rPr lang="en-GB" altLang="en-US" sz="2400">
                <a:hlinkClick r:id="rId4"/>
              </a:rPr>
              <a:t>Can They Be Equal?</a:t>
            </a:r>
            <a:endParaRPr lang="en-GB" altLang="en-US" sz="2400"/>
          </a:p>
          <a:p>
            <a:pPr>
              <a:buFont typeface="Wingdings" panose="05000000000000000000" pitchFamily="2" charset="2"/>
              <a:buNone/>
            </a:pPr>
            <a:r>
              <a:rPr lang="en-GB" altLang="en-US" sz="2400">
                <a:hlinkClick r:id="rId5"/>
              </a:rPr>
              <a:t>Translating Lines</a:t>
            </a:r>
            <a:endParaRPr lang="en-GB" altLang="en-US" sz="2400"/>
          </a:p>
          <a:p>
            <a:pPr>
              <a:buFont typeface="Wingdings" panose="05000000000000000000" pitchFamily="2" charset="2"/>
              <a:buNone/>
            </a:pPr>
            <a:r>
              <a:rPr lang="en-GB" altLang="en-US" sz="2400">
                <a:hlinkClick r:id="rId6"/>
              </a:rPr>
              <a:t>Opposite Vertices</a:t>
            </a:r>
            <a:endParaRPr lang="en-GB" altLang="en-US" sz="2400"/>
          </a:p>
          <a:p>
            <a:pPr marL="0" indent="0">
              <a:buFont typeface="Wingdings" panose="05000000000000000000" pitchFamily="2" charset="2"/>
              <a:buNone/>
            </a:pPr>
            <a:r>
              <a:rPr lang="en-GB" altLang="en-US" sz="2400">
                <a:hlinkClick r:id="rId7"/>
              </a:rPr>
              <a:t>Coordinate Patterns</a:t>
            </a:r>
            <a:endParaRPr lang="en-GB" altLang="en-US"/>
          </a:p>
        </p:txBody>
      </p:sp>
      <p:sp>
        <p:nvSpPr>
          <p:cNvPr id="33796" name="Rectangle 4"/>
          <p:cNvSpPr>
            <a:spLocks noChangeArrowheads="1"/>
          </p:cNvSpPr>
          <p:nvPr/>
        </p:nvSpPr>
        <p:spPr bwMode="auto">
          <a:xfrm>
            <a:off x="4800600" y="2209800"/>
            <a:ext cx="3825875"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eaLnBrk="0" hangingPunct="0">
              <a:spcBef>
                <a:spcPct val="20000"/>
              </a:spcBef>
              <a:buFont typeface="Wingdings" panose="05000000000000000000" pitchFamily="2" charset="2"/>
              <a:buNone/>
            </a:pPr>
            <a:r>
              <a:rPr lang="en-GB" altLang="en-US" sz="2400" u="none">
                <a:solidFill>
                  <a:srgbClr val="000099"/>
                </a:solidFill>
                <a:hlinkClick r:id="rId8"/>
              </a:rPr>
              <a:t>Route to Infinity</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9"/>
              </a:rPr>
              <a:t>Pick’s Theorem</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0"/>
              </a:rPr>
              <a:t>Cuboid Challenge</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1"/>
              </a:rPr>
              <a:t>Semi-regular Tessellations</a:t>
            </a:r>
            <a:endParaRPr lang="en-GB" altLang="en-US" sz="2400" u="none">
              <a:solidFill>
                <a:srgbClr val="000099"/>
              </a:solidFill>
            </a:endParaRPr>
          </a:p>
          <a:p>
            <a:pPr algn="l" eaLnBrk="0" hangingPunct="0">
              <a:spcBef>
                <a:spcPct val="20000"/>
              </a:spcBef>
              <a:buFont typeface="Wingdings" panose="05000000000000000000" pitchFamily="2" charset="2"/>
              <a:buNone/>
            </a:pPr>
            <a:r>
              <a:rPr lang="en-GB" altLang="en-US" sz="2400" u="none">
                <a:solidFill>
                  <a:srgbClr val="000099"/>
                </a:solidFill>
                <a:hlinkClick r:id="rId12"/>
              </a:rPr>
              <a:t>Warmsnug Double Glazing</a:t>
            </a:r>
            <a:endParaRPr lang="en-US" altLang="en-US" sz="2400" u="none">
              <a:solidFill>
                <a:srgbClr val="000099"/>
              </a:solidFill>
            </a:endParaRPr>
          </a:p>
        </p:txBody>
      </p:sp>
      <p:sp>
        <p:nvSpPr>
          <p:cNvPr id="2" name="Footer Placeholder 1"/>
          <p:cNvSpPr>
            <a:spLocks noGrp="1"/>
          </p:cNvSpPr>
          <p:nvPr>
            <p:ph type="ftr" sz="quarter" idx="3"/>
          </p:nvPr>
        </p:nvSpPr>
        <p:spPr/>
        <p:txBody>
          <a:bodyPr/>
          <a:lstStyle/>
          <a:p>
            <a:pPr algn="r"/>
            <a:r>
              <a:rPr lang="en-GB" smtClean="0"/>
              <a:t>nrich.maths.org</a:t>
            </a:r>
            <a:endParaRPr lang="en-GB" dirty="0"/>
          </a:p>
        </p:txBody>
      </p:sp>
    </p:spTree>
    <p:extLst>
      <p:ext uri="{BB962C8B-B14F-4D97-AF65-F5344CB8AC3E}">
        <p14:creationId xmlns:p14="http://schemas.microsoft.com/office/powerpoint/2010/main" val="1142260868"/>
      </p:ext>
    </p:extLst>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NRICH">
      <a:majorFont>
        <a:latin typeface="Georgi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kumimoji="0" lang="en-GB" altLang="en-US" sz="2400" b="0" i="0" u="sng"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anose="02020603050405020304" pitchFamily="18" charset="0"/>
          <a:buNone/>
          <a:tabLst/>
          <a:defRPr kumimoji="0" lang="en-GB" altLang="en-US" sz="2400" b="0" i="0" u="sng"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717</Words>
  <Application>Microsoft Office PowerPoint</Application>
  <PresentationFormat>On-screen Show (4:3)</PresentationFormat>
  <Paragraphs>173</Paragraphs>
  <Slides>26</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ＭＳ Ｐゴシック</vt:lpstr>
      <vt:lpstr>Arial</vt:lpstr>
      <vt:lpstr>Times New Roman</vt:lpstr>
      <vt:lpstr>Verdana</vt:lpstr>
      <vt:lpstr>Wingdings</vt:lpstr>
      <vt:lpstr>Office Theme</vt:lpstr>
      <vt:lpstr>Purposeful practice: Consolidating understanding using rich tasks</vt:lpstr>
      <vt:lpstr>Strands of Mathematical Proficiency</vt:lpstr>
      <vt:lpstr>Consolidating with rich tasks</vt:lpstr>
      <vt:lpstr>Isosceles Triangles</vt:lpstr>
      <vt:lpstr>Unequal Averages</vt:lpstr>
      <vt:lpstr>Unequal Averages</vt:lpstr>
      <vt:lpstr>There are many more NRICH tasks that offer opportunities for consolidation…</vt:lpstr>
      <vt:lpstr>Number and Algebra</vt:lpstr>
      <vt:lpstr>Geometry and Measures</vt:lpstr>
      <vt:lpstr>Handling Data</vt:lpstr>
      <vt:lpstr>Interactive tasks</vt:lpstr>
      <vt:lpstr>…and for even more, see the Curriculum Mapping Document</vt:lpstr>
      <vt:lpstr>Using rich tasks to  introduce new topics</vt:lpstr>
      <vt:lpstr>Start with a rich challenge</vt:lpstr>
      <vt:lpstr>Fruity Totals</vt:lpstr>
      <vt:lpstr>What’s it Worth?</vt:lpstr>
      <vt:lpstr>Right Angles</vt:lpstr>
      <vt:lpstr>PowerPoint Presentation</vt:lpstr>
      <vt:lpstr>The role of the teacher</vt:lpstr>
      <vt:lpstr>There are many more NRICH tasks that make excellent starting points…</vt:lpstr>
      <vt:lpstr>Number and Algebra</vt:lpstr>
      <vt:lpstr>Geometry</vt:lpstr>
      <vt:lpstr>Handling Data</vt:lpstr>
      <vt:lpstr>PowerPoint Presentation</vt:lpstr>
      <vt:lpstr>PowerPoint Presentation</vt:lpstr>
      <vt:lpstr>Keep in touch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2019-11-19T10:02:13Z</dcterms:created>
  <dcterms:modified xsi:type="dcterms:W3CDTF">2019-11-19T10:02:52Z</dcterms:modified>
</cp:coreProperties>
</file>