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2" r:id="rId4"/>
    <p:sldId id="263" r:id="rId5"/>
    <p:sldId id="264" r:id="rId6"/>
    <p:sldId id="270" r:id="rId7"/>
    <p:sldId id="265" r:id="rId8"/>
    <p:sldId id="271" r:id="rId9"/>
    <p:sldId id="269" r:id="rId10"/>
    <p:sldId id="273" r:id="rId11"/>
    <p:sldId id="268" r:id="rId12"/>
    <p:sldId id="267" r:id="rId13"/>
    <p:sldId id="272" r:id="rId14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19"/>
    <p:restoredTop sz="75234"/>
  </p:normalViewPr>
  <p:slideViewPr>
    <p:cSldViewPr>
      <p:cViewPr varScale="1">
        <p:scale>
          <a:sx n="80" d="100"/>
          <a:sy n="80" d="100"/>
        </p:scale>
        <p:origin x="2707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144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112" y="1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3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60CA9950-BA5E-4950-8F9C-6CE0961A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47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63C432-0890-4D4A-A7E6-9889D6EE2149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136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729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Do you recognise these views?</a:t>
            </a:r>
          </a:p>
          <a:p>
            <a:r>
              <a:rPr lang="en-GB" dirty="0" smtClean="0"/>
              <a:t>In</a:t>
            </a:r>
            <a:r>
              <a:rPr lang="en-GB" baseline="0" dirty="0" smtClean="0"/>
              <a:t> what way</a:t>
            </a:r>
            <a:r>
              <a:rPr lang="en-GB" dirty="0" smtClean="0"/>
              <a:t> have these views</a:t>
            </a:r>
            <a:r>
              <a:rPr lang="en-GB" baseline="0" dirty="0" smtClean="0"/>
              <a:t> affected you?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547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Do you recognise these views?</a:t>
            </a:r>
          </a:p>
          <a:p>
            <a:r>
              <a:rPr lang="en-GB" dirty="0" smtClean="0"/>
              <a:t>In</a:t>
            </a:r>
            <a:r>
              <a:rPr lang="en-GB" baseline="0" dirty="0" smtClean="0"/>
              <a:t> what way</a:t>
            </a:r>
            <a:r>
              <a:rPr lang="en-GB" dirty="0" smtClean="0"/>
              <a:t> have these views</a:t>
            </a:r>
            <a:r>
              <a:rPr lang="en-GB" baseline="0" dirty="0" smtClean="0"/>
              <a:t> affected you?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Growth </a:t>
            </a:r>
            <a:r>
              <a:rPr lang="en-GB" dirty="0" err="1" smtClean="0"/>
              <a:t>mindset</a:t>
            </a:r>
            <a:r>
              <a:rPr lang="en-GB" dirty="0" smtClean="0"/>
              <a:t> Carol </a:t>
            </a:r>
            <a:r>
              <a:rPr lang="en-GB" dirty="0" err="1" smtClean="0"/>
              <a:t>Dweck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515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</a:t>
            </a:r>
            <a:r>
              <a:rPr lang="en-GB" baseline="0" dirty="0" smtClean="0"/>
              <a:t> of these resonate with your experience?</a:t>
            </a:r>
            <a:br>
              <a:rPr lang="en-GB" baseline="0" dirty="0" smtClean="0"/>
            </a:br>
            <a:r>
              <a:rPr lang="en-GB" baseline="0" dirty="0" smtClean="0"/>
              <a:t>What else might you add to this collection?</a:t>
            </a:r>
          </a:p>
          <a:p>
            <a:r>
              <a:rPr lang="en-GB" baseline="0" dirty="0" smtClean="0"/>
              <a:t>In what way have these experiences affected you?</a:t>
            </a:r>
          </a:p>
          <a:p>
            <a:endParaRPr lang="en-GB" baseline="0" dirty="0" smtClean="0"/>
          </a:p>
          <a:p>
            <a:r>
              <a:rPr lang="en-GB" baseline="0" dirty="0" smtClean="0"/>
              <a:t>One person is a winner and everyone else loses vs Lots of ways to be successful Jo </a:t>
            </a:r>
            <a:r>
              <a:rPr lang="en-GB" baseline="0" dirty="0" err="1" smtClean="0"/>
              <a:t>Boaler</a:t>
            </a:r>
            <a:endParaRPr lang="en-GB" baseline="0" dirty="0" smtClean="0"/>
          </a:p>
          <a:p>
            <a:r>
              <a:rPr lang="en-GB" baseline="0" dirty="0" smtClean="0"/>
              <a:t>Dylan </a:t>
            </a:r>
            <a:r>
              <a:rPr lang="en-GB" baseline="0" dirty="0" err="1" smtClean="0"/>
              <a:t>Wiliam</a:t>
            </a:r>
            <a:r>
              <a:rPr lang="en-GB" baseline="0" dirty="0" smtClean="0"/>
              <a:t> – top kids hiding their lolly sticks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8932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GB" dirty="0" smtClean="0"/>
              <a:t>Lots of people opt out of mathematics</a:t>
            </a:r>
          </a:p>
          <a:p>
            <a:pPr marL="0" indent="0"/>
            <a:endParaRPr lang="en-GB" dirty="0" smtClean="0"/>
          </a:p>
          <a:p>
            <a:pPr marL="0" indent="0"/>
            <a:r>
              <a:rPr lang="en-GB" dirty="0" smtClean="0"/>
              <a:t>Maths anxiety is transmitted </a:t>
            </a:r>
            <a:r>
              <a:rPr lang="en-GB" dirty="0" err="1" smtClean="0"/>
              <a:t>intergenerationally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35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 just weak</a:t>
            </a:r>
            <a:r>
              <a:rPr lang="en-GB" baseline="0" dirty="0" smtClean="0"/>
              <a:t> students.</a:t>
            </a:r>
            <a:br>
              <a:rPr lang="en-GB" baseline="0" dirty="0" smtClean="0"/>
            </a:br>
            <a:r>
              <a:rPr lang="en-GB" baseline="0" dirty="0" smtClean="0"/>
              <a:t>Non-anxious – frustrated, growth </a:t>
            </a:r>
            <a:r>
              <a:rPr lang="en-GB" baseline="0" dirty="0" err="1" smtClean="0"/>
              <a:t>mindset</a:t>
            </a:r>
            <a:r>
              <a:rPr lang="en-GB" baseline="0" dirty="0" smtClean="0"/>
              <a:t>, relaxed but engaged.</a:t>
            </a:r>
          </a:p>
          <a:p>
            <a:r>
              <a:rPr lang="en-GB" baseline="0" dirty="0" smtClean="0"/>
              <a:t>Anxious – cognitive overload, spending energy worrying about not being able to perform, stereotype threat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23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 smtClean="0"/>
              <a:t>nrich.maths.org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735343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 smtClean="0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6455836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rgbClr val="003C71"/>
            </a:gs>
            <a:gs pos="90000">
              <a:srgbClr val="003C71"/>
            </a:gs>
            <a:gs pos="93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51272" y="913488"/>
            <a:ext cx="5445524" cy="7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05562"/>
            <a:ext cx="8215064" cy="373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B20FBCE-249B-F543-8A1F-57D9920D8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14" y="6237312"/>
            <a:ext cx="375033" cy="49547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 smtClean="0"/>
              <a:t>nrich.maths.org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44824"/>
            <a:ext cx="9144000" cy="2160240"/>
          </a:xfrm>
        </p:spPr>
        <p:txBody>
          <a:bodyPr anchor="ctr"/>
          <a:lstStyle/>
          <a:p>
            <a:r>
              <a:rPr lang="en-US" altLang="en-US" sz="3600" dirty="0" err="1" smtClean="0"/>
              <a:t>Maths</a:t>
            </a:r>
            <a:r>
              <a:rPr lang="en-US" altLang="en-US" sz="3600" dirty="0" smtClean="0"/>
              <a:t> Anxiety</a:t>
            </a:r>
            <a:br>
              <a:rPr lang="en-US" altLang="en-US" sz="3600" dirty="0" smtClean="0"/>
            </a:br>
            <a:r>
              <a:rPr lang="en-US" altLang="en-US" sz="3600" dirty="0" smtClean="0"/>
              <a:t>Causes, Consequences and Cures</a:t>
            </a:r>
            <a:endParaRPr lang="en-US" altLang="en-US" sz="3600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40760" cy="1126976"/>
          </a:xfrm>
        </p:spPr>
        <p:txBody>
          <a:bodyPr/>
          <a:lstStyle/>
          <a:p>
            <a:r>
              <a:rPr lang="en-US" altLang="en-US" sz="3200" dirty="0" smtClean="0"/>
              <a:t>Charlie </a:t>
            </a:r>
            <a:r>
              <a:rPr lang="en-US" altLang="en-US" sz="3200" dirty="0" err="1" smtClean="0"/>
              <a:t>Gilderdale</a:t>
            </a:r>
            <a:r>
              <a:rPr lang="en-US" altLang="en-US" sz="3200" dirty="0"/>
              <a:t/>
            </a:r>
            <a:br>
              <a:rPr lang="en-US" altLang="en-US" sz="3200" dirty="0"/>
            </a:br>
            <a:r>
              <a:rPr lang="en-US" altLang="en-US" sz="3200" dirty="0" smtClean="0"/>
              <a:t>Alison Kiddle</a:t>
            </a:r>
            <a:endParaRPr lang="en-US" alt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15988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r>
              <a:rPr lang="en-GB" dirty="0" smtClean="0"/>
              <a:t>Magic Vs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268760"/>
            <a:ext cx="8071048" cy="4968552"/>
          </a:xfrm>
        </p:spPr>
        <p:txBody>
          <a:bodyPr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sz="4400" dirty="0" smtClean="0"/>
              <a:t>1, 2, 3, 4, 5</a:t>
            </a:r>
            <a:endParaRPr lang="en-GB" sz="4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1297225"/>
            <a:ext cx="3906455" cy="325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1822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r>
              <a:rPr lang="en-GB" dirty="0" smtClean="0"/>
              <a:t>Maths is A.L.I.V.E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6534" y="1556792"/>
            <a:ext cx="8360532" cy="4248472"/>
          </a:xfrm>
        </p:spPr>
        <p:txBody>
          <a:bodyPr/>
          <a:lstStyle/>
          <a:p>
            <a:pPr marL="0" indent="0"/>
            <a:r>
              <a:rPr lang="en-GB" dirty="0" smtClean="0"/>
              <a:t>Accessible</a:t>
            </a:r>
            <a:endParaRPr lang="en-GB" dirty="0" smtClean="0"/>
          </a:p>
          <a:p>
            <a:pPr marL="0" indent="0"/>
            <a:r>
              <a:rPr lang="en-GB" dirty="0" smtClean="0"/>
              <a:t>Linked (to what is already known)</a:t>
            </a:r>
            <a:endParaRPr lang="en-GB" dirty="0" smtClean="0"/>
          </a:p>
          <a:p>
            <a:pPr marL="0" indent="0"/>
            <a:r>
              <a:rPr lang="en-GB" dirty="0" smtClean="0"/>
              <a:t>Inclusive</a:t>
            </a:r>
            <a:endParaRPr lang="en-GB" dirty="0" smtClean="0"/>
          </a:p>
          <a:p>
            <a:pPr marL="0" indent="0"/>
            <a:r>
              <a:rPr lang="en-GB" dirty="0" smtClean="0"/>
              <a:t>Valued (personally and culturally)</a:t>
            </a:r>
            <a:endParaRPr lang="en-GB" dirty="0" smtClean="0"/>
          </a:p>
          <a:p>
            <a:pPr marL="0" indent="0"/>
            <a:r>
              <a:rPr lang="en-GB" dirty="0" smtClean="0"/>
              <a:t>Engaging</a:t>
            </a:r>
          </a:p>
          <a:p>
            <a:pPr marL="0" indent="0"/>
            <a:endParaRPr lang="en-GB" dirty="0"/>
          </a:p>
          <a:p>
            <a:pPr marL="0" indent="0"/>
            <a:r>
              <a:rPr lang="en-GB" sz="1600" dirty="0"/>
              <a:t>Johnston-Wilder, </a:t>
            </a:r>
            <a:r>
              <a:rPr lang="en-GB" sz="1600" dirty="0" smtClean="0"/>
              <a:t>S </a:t>
            </a:r>
            <a:r>
              <a:rPr lang="en-GB" sz="1600" dirty="0"/>
              <a:t>&amp; Lee, C &amp; Brindley, </a:t>
            </a:r>
            <a:r>
              <a:rPr lang="en-GB" sz="1600" dirty="0" smtClean="0"/>
              <a:t>J </a:t>
            </a:r>
            <a:r>
              <a:rPr lang="en-GB" sz="1600" dirty="0"/>
              <a:t>&amp; </a:t>
            </a:r>
            <a:r>
              <a:rPr lang="en-GB" sz="1600" dirty="0" err="1"/>
              <a:t>Garton</a:t>
            </a:r>
            <a:r>
              <a:rPr lang="en-GB" sz="1600" dirty="0"/>
              <a:t>, E. (2015). DEVELOPING MATHEMATICAL RESILIENCE IN SCHOOL-STUDENTS WHO HAVE EXPERIENCED REPEATED FAILURE. </a:t>
            </a: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64855494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r>
              <a:rPr lang="en-GB" dirty="0" smtClean="0"/>
              <a:t>The Growth Zone Model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7587" y="1988840"/>
            <a:ext cx="2981741" cy="28674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5229200"/>
            <a:ext cx="81607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u="none" dirty="0">
                <a:latin typeface="+mn-lt"/>
              </a:rPr>
              <a:t>Lee, C. and Johnston-Wilder, S. (2018). ‘Getting into and staying in the Growth Zone.’ </a:t>
            </a:r>
          </a:p>
        </p:txBody>
      </p:sp>
    </p:spTree>
    <p:extLst>
      <p:ext uri="{BB962C8B-B14F-4D97-AF65-F5344CB8AC3E}">
        <p14:creationId xmlns:p14="http://schemas.microsoft.com/office/powerpoint/2010/main" val="14722922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nrich.maths.org/foi2019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39230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r>
              <a:rPr lang="en-GB" dirty="0" smtClean="0"/>
              <a:t>Complete the sentences…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6534" y="1556792"/>
            <a:ext cx="8360532" cy="4248472"/>
          </a:xfrm>
        </p:spPr>
        <p:txBody>
          <a:bodyPr/>
          <a:lstStyle/>
          <a:p>
            <a:pPr marL="0" indent="0"/>
            <a:r>
              <a:rPr lang="en-GB" dirty="0" smtClean="0"/>
              <a:t>Mathematics is…</a:t>
            </a:r>
          </a:p>
          <a:p>
            <a:pPr marL="0" indent="0"/>
            <a:endParaRPr lang="en-GB" dirty="0"/>
          </a:p>
          <a:p>
            <a:pPr marL="0" indent="0"/>
            <a:endParaRPr lang="en-GB" dirty="0" smtClean="0"/>
          </a:p>
          <a:p>
            <a:pPr marL="0" indent="0"/>
            <a:r>
              <a:rPr lang="en-GB" dirty="0" smtClean="0"/>
              <a:t>Mathematics makes me feel…</a:t>
            </a:r>
          </a:p>
        </p:txBody>
      </p:sp>
    </p:spTree>
    <p:extLst>
      <p:ext uri="{BB962C8B-B14F-4D97-AF65-F5344CB8AC3E}">
        <p14:creationId xmlns:p14="http://schemas.microsoft.com/office/powerpoint/2010/main" val="149970854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367354"/>
            <a:ext cx="5832648" cy="757390"/>
          </a:xfrm>
        </p:spPr>
        <p:txBody>
          <a:bodyPr/>
          <a:lstStyle/>
          <a:p>
            <a:r>
              <a:rPr lang="en-GB" dirty="0" smtClean="0"/>
              <a:t>Mathematics is…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pic>
        <p:nvPicPr>
          <p:cNvPr id="1026" name="Picture 2" descr="https://nrich.maths.org/content/id/14447/MathIs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127"/>
          <a:stretch/>
        </p:blipFill>
        <p:spPr bwMode="auto">
          <a:xfrm>
            <a:off x="210960" y="1340768"/>
            <a:ext cx="8847303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79878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r>
              <a:rPr lang="en-GB" dirty="0" smtClean="0"/>
              <a:t>Mathematics makes me feel…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pic>
        <p:nvPicPr>
          <p:cNvPr id="2050" name="Picture 2" descr="https://nrich.maths.org/content/id/14447/MathMakesMeFee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68" y="1772816"/>
            <a:ext cx="8888091" cy="338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18682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6534" y="1556792"/>
            <a:ext cx="8360532" cy="4248472"/>
          </a:xfrm>
        </p:spPr>
        <p:txBody>
          <a:bodyPr/>
          <a:lstStyle/>
          <a:p>
            <a:pPr marL="0" indent="0"/>
            <a:r>
              <a:rPr lang="en-GB" dirty="0" smtClean="0"/>
              <a:t>“Learning </a:t>
            </a:r>
            <a:r>
              <a:rPr lang="en-GB" dirty="0"/>
              <a:t>mathematics means memorising facts and </a:t>
            </a:r>
            <a:r>
              <a:rPr lang="en-GB" dirty="0" smtClean="0"/>
              <a:t>procedures”</a:t>
            </a:r>
            <a:endParaRPr lang="en-GB" dirty="0"/>
          </a:p>
          <a:p>
            <a:pPr marL="0" indent="0"/>
            <a:endParaRPr lang="en-GB" dirty="0" smtClean="0"/>
          </a:p>
          <a:p>
            <a:pPr marL="0" indent="0"/>
            <a:r>
              <a:rPr lang="en-GB" dirty="0" smtClean="0"/>
              <a:t>“Mathematics </a:t>
            </a:r>
            <a:r>
              <a:rPr lang="en-GB" dirty="0" smtClean="0"/>
              <a:t>is about being right or </a:t>
            </a:r>
            <a:r>
              <a:rPr lang="en-GB" dirty="0" smtClean="0"/>
              <a:t>wrong”</a:t>
            </a:r>
            <a:endParaRPr lang="en-GB" dirty="0" smtClean="0"/>
          </a:p>
          <a:p>
            <a:pPr marL="0" indent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9493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dirty="0" smtClean="0"/>
              <a:t>“Some </a:t>
            </a:r>
            <a:r>
              <a:rPr lang="en-GB" dirty="0" smtClean="0"/>
              <a:t>people just don’t have a maths brain and will always be hopeless at </a:t>
            </a:r>
            <a:r>
              <a:rPr lang="en-GB" dirty="0" smtClean="0"/>
              <a:t>maths”</a:t>
            </a:r>
            <a:endParaRPr lang="en-GB" dirty="0" smtClean="0"/>
          </a:p>
          <a:p>
            <a:pPr marL="0" indent="0"/>
            <a:endParaRPr lang="en-GB" dirty="0"/>
          </a:p>
          <a:p>
            <a:pPr marL="0" indent="0"/>
            <a:r>
              <a:rPr lang="en-GB" dirty="0" smtClean="0"/>
              <a:t>“Good </a:t>
            </a:r>
            <a:r>
              <a:rPr lang="en-GB" dirty="0" smtClean="0"/>
              <a:t>mathematicians never make </a:t>
            </a:r>
            <a:r>
              <a:rPr lang="en-GB" dirty="0" smtClean="0"/>
              <a:t>mistakes”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89206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130" y="367354"/>
            <a:ext cx="6840760" cy="757390"/>
          </a:xfrm>
        </p:spPr>
        <p:txBody>
          <a:bodyPr/>
          <a:lstStyle/>
          <a:p>
            <a:r>
              <a:rPr lang="en-GB" dirty="0" smtClean="0"/>
              <a:t>Experiences of Maths Lessons…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6534" y="1556792"/>
            <a:ext cx="8360532" cy="4248472"/>
          </a:xfrm>
        </p:spPr>
        <p:txBody>
          <a:bodyPr/>
          <a:lstStyle/>
          <a:p>
            <a:pPr marL="514350" indent="-5143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“You are put on the spot to answer questions in front of everyone”</a:t>
            </a:r>
          </a:p>
          <a:p>
            <a:pPr marL="514350" indent="-5143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“You are regularly ranked, and punished for low scores”</a:t>
            </a:r>
          </a:p>
          <a:p>
            <a:pPr marL="514350" indent="-5143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“You often get left behind”</a:t>
            </a:r>
          </a:p>
          <a:p>
            <a:pPr marL="514350" indent="-5143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“You are constantly under pressure because maths is so important”</a:t>
            </a:r>
          </a:p>
        </p:txBody>
      </p:sp>
    </p:spTree>
    <p:extLst>
      <p:ext uri="{BB962C8B-B14F-4D97-AF65-F5344CB8AC3E}">
        <p14:creationId xmlns:p14="http://schemas.microsoft.com/office/powerpoint/2010/main" val="11683337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Maths is T.I.R.E.D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Tedium</a:t>
            </a:r>
            <a:endParaRPr lang="en-GB" dirty="0" smtClean="0"/>
          </a:p>
          <a:p>
            <a:r>
              <a:rPr lang="en-GB" dirty="0" smtClean="0"/>
              <a:t>Isolation</a:t>
            </a:r>
            <a:endParaRPr lang="en-GB" dirty="0" smtClean="0"/>
          </a:p>
          <a:p>
            <a:r>
              <a:rPr lang="en-GB" dirty="0" smtClean="0"/>
              <a:t>Rote Learning</a:t>
            </a:r>
            <a:endParaRPr lang="en-GB" dirty="0" smtClean="0"/>
          </a:p>
          <a:p>
            <a:r>
              <a:rPr lang="en-GB" dirty="0" smtClean="0"/>
              <a:t>Elitism</a:t>
            </a:r>
            <a:endParaRPr lang="en-GB" dirty="0" smtClean="0"/>
          </a:p>
          <a:p>
            <a:r>
              <a:rPr lang="en-GB" dirty="0" smtClean="0"/>
              <a:t>Depersonalisation</a:t>
            </a:r>
            <a:endParaRPr lang="en-GB" dirty="0" smtClean="0"/>
          </a:p>
          <a:p>
            <a:endParaRPr lang="en-GB" dirty="0" smtClean="0"/>
          </a:p>
          <a:p>
            <a:pPr marL="0" indent="0"/>
            <a:r>
              <a:rPr lang="en-GB" sz="1600" dirty="0" err="1"/>
              <a:t>Nardi</a:t>
            </a:r>
            <a:r>
              <a:rPr lang="en-GB" sz="1600" dirty="0"/>
              <a:t>, E., &amp; Steward, S. (2003). Is Mathematics T.I.R.E.D? A Profile of Quiet Disaffection in the Secondary Mathematics Classroom.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9982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445524" cy="75739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smtClean="0"/>
              <a:t>nrich.maths.org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6534" y="1556792"/>
            <a:ext cx="8360532" cy="4248472"/>
          </a:xfrm>
        </p:spPr>
        <p:txBody>
          <a:bodyPr/>
          <a:lstStyle/>
          <a:p>
            <a:pPr marL="0" indent="0"/>
            <a:r>
              <a:rPr lang="en-GB" dirty="0" smtClean="0"/>
              <a:t>“Mathematics </a:t>
            </a:r>
            <a:r>
              <a:rPr lang="en-GB" dirty="0"/>
              <a:t>anxiety describes feelings of apprehension, tension or discomfort experienced by many individuals when performing mathematics or in a mathematical </a:t>
            </a:r>
            <a:r>
              <a:rPr lang="en-GB" dirty="0" smtClean="0"/>
              <a:t>context” </a:t>
            </a:r>
          </a:p>
          <a:p>
            <a:pPr marL="0" indent="0"/>
            <a:r>
              <a:rPr lang="en-GB" dirty="0" smtClean="0"/>
              <a:t>(</a:t>
            </a:r>
            <a:r>
              <a:rPr lang="en-GB" dirty="0"/>
              <a:t>Richardson &amp; </a:t>
            </a:r>
            <a:r>
              <a:rPr lang="en-GB" dirty="0" err="1"/>
              <a:t>Suinn</a:t>
            </a:r>
            <a:r>
              <a:rPr lang="en-GB" dirty="0"/>
              <a:t>, 1972</a:t>
            </a:r>
            <a:r>
              <a:rPr lang="en-GB" dirty="0" smtClean="0"/>
              <a:t>)</a:t>
            </a:r>
            <a:r>
              <a:rPr lang="en-GB" dirty="0"/>
              <a:t> 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5994010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RICH">
      <a:majorFont>
        <a:latin typeface="Georgi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69634</TotalTime>
  <Words>350</Words>
  <Application>Microsoft Office PowerPoint</Application>
  <PresentationFormat>On-screen Show (4:3)</PresentationFormat>
  <Paragraphs>85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Times New Roman</vt:lpstr>
      <vt:lpstr>Verdana</vt:lpstr>
      <vt:lpstr>Office Theme</vt:lpstr>
      <vt:lpstr>Maths Anxiety Causes, Consequences and Cures</vt:lpstr>
      <vt:lpstr>Complete the sentences…</vt:lpstr>
      <vt:lpstr>Mathematics is…</vt:lpstr>
      <vt:lpstr>Mathematics makes me feel…</vt:lpstr>
      <vt:lpstr>PowerPoint Presentation</vt:lpstr>
      <vt:lpstr>PowerPoint Presentation</vt:lpstr>
      <vt:lpstr>Experiences of Maths Lessons…</vt:lpstr>
      <vt:lpstr>Maths is T.I.R.E.D</vt:lpstr>
      <vt:lpstr>PowerPoint Presentation</vt:lpstr>
      <vt:lpstr>Magic Vs</vt:lpstr>
      <vt:lpstr>Maths is A.L.I.V.E</vt:lpstr>
      <vt:lpstr>The Growth Zone Model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subject/>
  <dc:creator>Jennifer Piggott</dc:creator>
  <cp:keywords/>
  <dc:description/>
  <cp:lastModifiedBy>Alison Kiddle</cp:lastModifiedBy>
  <cp:revision>458</cp:revision>
  <cp:lastPrinted>2018-11-12T14:58:50Z</cp:lastPrinted>
  <dcterms:created xsi:type="dcterms:W3CDTF">2011-06-14T20:43:57Z</dcterms:created>
  <dcterms:modified xsi:type="dcterms:W3CDTF">2019-10-16T13:11:26Z</dcterms:modified>
</cp:coreProperties>
</file>