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57" r:id="rId2"/>
    <p:sldId id="358" r:id="rId3"/>
    <p:sldId id="359" r:id="rId4"/>
    <p:sldId id="360" r:id="rId5"/>
  </p:sldIdLst>
  <p:sldSz cx="9144000" cy="6858000" type="screen4x3"/>
  <p:notesSz cx="6796088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u="sng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FF"/>
    <a:srgbClr val="003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4"/>
    <p:restoredTop sz="75217"/>
  </p:normalViewPr>
  <p:slideViewPr>
    <p:cSldViewPr>
      <p:cViewPr varScale="1">
        <p:scale>
          <a:sx n="120" d="100"/>
          <a:sy n="120" d="100"/>
        </p:scale>
        <p:origin x="608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144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112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6150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60CA9950-BA5E-4950-8F9C-6CE0961AE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47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894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fld id="{60CA9950-BA5E-4950-8F9C-6CE0961AEEC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99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gradFill flip="none" rotWithShape="1">
          <a:gsLst>
            <a:gs pos="88000">
              <a:srgbClr val="003C71"/>
            </a:gs>
            <a:gs pos="83000">
              <a:srgbClr val="003C7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9887" y="980728"/>
            <a:ext cx="5812433" cy="767902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75656" y="6237312"/>
            <a:ext cx="7584703" cy="456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rgbClr val="003C71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nrich.maths.org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FB20FBCE-249B-F543-8A1F-57D9920D8F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37312"/>
            <a:ext cx="375033" cy="495475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402524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rgbClr val="003C71"/>
            </a:gs>
            <a:gs pos="87000">
              <a:srgbClr val="003C71"/>
            </a:gs>
            <a:gs pos="87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851272" y="913488"/>
            <a:ext cx="5445524" cy="75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905562"/>
            <a:ext cx="8215064" cy="373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the outline text format</a:t>
            </a:r>
          </a:p>
          <a:p>
            <a:pPr lvl="1"/>
            <a:r>
              <a:rPr lang="en-GB" altLang="en-US" dirty="0"/>
              <a:t>Second Outline Level</a:t>
            </a:r>
          </a:p>
          <a:p>
            <a:pPr lvl="2"/>
            <a:r>
              <a:rPr lang="en-GB" altLang="en-US" dirty="0"/>
              <a:t>Third Outline Level</a:t>
            </a:r>
          </a:p>
          <a:p>
            <a:pPr lvl="3"/>
            <a:r>
              <a:rPr lang="en-GB" altLang="en-US" dirty="0"/>
              <a:t>Fourth Outline Level</a:t>
            </a:r>
          </a:p>
          <a:p>
            <a:pPr lvl="4"/>
            <a:r>
              <a:rPr lang="en-GB" altLang="en-US" dirty="0"/>
              <a:t>Fifth Outline Level</a:t>
            </a:r>
          </a:p>
          <a:p>
            <a:pPr lvl="4"/>
            <a:r>
              <a:rPr lang="en-GB" altLang="en-US" dirty="0"/>
              <a:t>Sixth Outline Level</a:t>
            </a:r>
          </a:p>
          <a:p>
            <a:pPr lvl="4"/>
            <a:r>
              <a:rPr lang="en-GB" altLang="en-US" dirty="0"/>
              <a:t>Seventh Outline Level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27" y="6226000"/>
            <a:ext cx="375033" cy="49547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55588" y="5949490"/>
            <a:ext cx="8636892" cy="7719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u="none">
                <a:solidFill>
                  <a:srgbClr val="003C71"/>
                </a:solidFill>
                <a:latin typeface="+mn-lt"/>
              </a:defRPr>
            </a:lvl1pPr>
          </a:lstStyle>
          <a:p>
            <a:pPr algn="ctr"/>
            <a:r>
              <a:rPr lang="en-GB" dirty="0"/>
              <a:t>nrich.maths.org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000099"/>
          </a:solidFill>
          <a:latin typeface="Arial" panose="020B060402020202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tif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05598F-8983-1A4D-814C-9A9BAEB8F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418" y="1610669"/>
            <a:ext cx="2411759" cy="1026243"/>
          </a:xfrm>
        </p:spPr>
        <p:txBody>
          <a:bodyPr/>
          <a:lstStyle/>
          <a:p>
            <a:pPr marL="0" indent="0"/>
            <a:r>
              <a:rPr lang="en-US" sz="2800" dirty="0"/>
              <a:t>The webinar will start in: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832DB2-85A2-DE48-86F1-085A966D9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3"/>
            <a:ext cx="9060359" cy="1351436"/>
          </a:xfrm>
        </p:spPr>
        <p:txBody>
          <a:bodyPr/>
          <a:lstStyle/>
          <a:p>
            <a:r>
              <a:rPr lang="en-US" dirty="0"/>
              <a:t>NRICH Webinar </a:t>
            </a:r>
            <a:br>
              <a:rPr lang="en-US" dirty="0"/>
            </a:br>
            <a:r>
              <a:rPr lang="en-US" dirty="0"/>
              <a:t>warm-up task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55815E-A197-D347-8C8B-D910F99A9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nrich.maths.org</a:t>
            </a:r>
            <a:endParaRPr lang="en-GB" dirty="0"/>
          </a:p>
        </p:txBody>
      </p:sp>
      <p:pic>
        <p:nvPicPr>
          <p:cNvPr id="6" name="FiveMinutes.mp4">
            <a:hlinkClick r:id="" action="ppaction://media"/>
            <a:extLst>
              <a:ext uri="{FF2B5EF4-FFF2-40B4-BE49-F238E27FC236}">
                <a16:creationId xmlns:a16="http://schemas.microsoft.com/office/drawing/2014/main" id="{20737EB5-FAC9-6646-B6AD-DE243A1E30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4447" y="2864414"/>
            <a:ext cx="2027820" cy="11406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31C95-6966-D344-ADA2-E4F4BB063B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82677"/>
            <a:ext cx="6136742" cy="43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48872" cy="767902"/>
          </a:xfrm>
        </p:spPr>
        <p:txBody>
          <a:bodyPr/>
          <a:lstStyle/>
          <a:p>
            <a:r>
              <a:rPr lang="en-GB" dirty="0"/>
              <a:t>Neighbourly Addition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nrich.maths.org</a:t>
            </a:r>
            <a:endParaRPr lang="en-GB" dirty="0"/>
          </a:p>
        </p:txBody>
      </p:sp>
      <p:pic>
        <p:nvPicPr>
          <p:cNvPr id="6" name="FiveMinutes.mp4">
            <a:hlinkClick r:id="" action="ppaction://media"/>
            <a:extLst>
              <a:ext uri="{FF2B5EF4-FFF2-40B4-BE49-F238E27FC236}">
                <a16:creationId xmlns:a16="http://schemas.microsoft.com/office/drawing/2014/main" id="{658AAE2F-AA5B-0C4D-B3FB-18DF383149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660232" y="4965565"/>
            <a:ext cx="2141364" cy="1204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46B5EB-5F24-714A-9DD9-C39B23216ED1}"/>
              </a:ext>
            </a:extLst>
          </p:cNvPr>
          <p:cNvSpPr txBox="1"/>
          <p:nvPr/>
        </p:nvSpPr>
        <p:spPr>
          <a:xfrm>
            <a:off x="533400" y="1392446"/>
            <a:ext cx="66516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none" dirty="0"/>
              <a:t>7+9+11=27</a:t>
            </a:r>
          </a:p>
          <a:p>
            <a:pPr algn="ctr"/>
            <a:r>
              <a:rPr lang="en-GB" sz="2800" u="none" dirty="0"/>
              <a:t>15+17+19=51</a:t>
            </a:r>
          </a:p>
          <a:p>
            <a:br>
              <a:rPr lang="en-GB" sz="2800" dirty="0"/>
            </a:br>
            <a:r>
              <a:rPr lang="en-GB" sz="2800" u="none" dirty="0"/>
              <a:t>What other totals can you make by adding together three consecutive odd numbers?</a:t>
            </a:r>
          </a:p>
          <a:p>
            <a:endParaRPr lang="en-GB" sz="2800" u="none" dirty="0"/>
          </a:p>
          <a:p>
            <a:r>
              <a:rPr lang="en-GB" sz="2800" u="none" dirty="0"/>
              <a:t>What do you notice about your totals?</a:t>
            </a:r>
            <a:br>
              <a:rPr lang="en-GB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FC2BF-44DD-A54D-85AC-92E3B251AB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1343879"/>
            <a:ext cx="504056" cy="10329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4B449D-DE5C-C34E-AC0F-2072E65BE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360" y="2444010"/>
            <a:ext cx="596097" cy="9740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BD8048-BD48-AC41-AC58-0AD998A059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3519983"/>
            <a:ext cx="862527" cy="9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548680"/>
            <a:ext cx="8215064" cy="5086946"/>
          </a:xfrm>
        </p:spPr>
        <p:txBody>
          <a:bodyPr/>
          <a:lstStyle/>
          <a:p>
            <a:pPr marL="0" lvl="0" indent="0"/>
            <a:r>
              <a:rPr lang="en-GB" dirty="0"/>
              <a:t>When I add together three consecutive odd numbers, the total is always: </a:t>
            </a:r>
          </a:p>
          <a:p>
            <a:pPr marL="85725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odd</a:t>
            </a:r>
          </a:p>
          <a:p>
            <a:pPr marL="85725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3200" dirty="0"/>
              <a:t>a multiple of three.</a:t>
            </a:r>
          </a:p>
          <a:p>
            <a:pPr marL="857250" lvl="1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0" lvl="0" indent="0"/>
            <a:r>
              <a:rPr lang="en-GB" b="1" dirty="0"/>
              <a:t>Can you explain why?</a:t>
            </a:r>
          </a:p>
          <a:p>
            <a:pPr marL="0" lvl="0" indent="0"/>
            <a:endParaRPr lang="en-GB" b="1" dirty="0"/>
          </a:p>
          <a:p>
            <a:pPr marL="0" lvl="0" indent="0"/>
            <a:r>
              <a:rPr lang="en-GB" b="1" dirty="0"/>
              <a:t>What other mathematical questions could you explore?</a:t>
            </a:r>
          </a:p>
          <a:p>
            <a:pPr marL="0" lvl="0" indent="0"/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nrich.maths.org</a:t>
            </a:r>
            <a:endParaRPr lang="en-GB" dirty="0"/>
          </a:p>
        </p:txBody>
      </p:sp>
      <p:pic>
        <p:nvPicPr>
          <p:cNvPr id="5" name="FiveMinutes.mp4">
            <a:hlinkClick r:id="" action="ppaction://media"/>
            <a:extLst>
              <a:ext uri="{FF2B5EF4-FFF2-40B4-BE49-F238E27FC236}">
                <a16:creationId xmlns:a16="http://schemas.microsoft.com/office/drawing/2014/main" id="{4DBABEC4-8765-384A-9DA7-FEF3367447D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2492896"/>
            <a:ext cx="2395758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4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599AF5-3E54-9042-BB28-C26F667F0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80728"/>
            <a:ext cx="8215064" cy="465489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Find the live task at </a:t>
            </a:r>
            <a:r>
              <a:rPr lang="en-US" dirty="0" err="1"/>
              <a:t>nrich.maths.org</a:t>
            </a:r>
            <a:r>
              <a:rPr lang="en-US" dirty="0"/>
              <a:t>/</a:t>
            </a:r>
            <a:r>
              <a:rPr lang="en-US" dirty="0" err="1"/>
              <a:t>housenumbers</a:t>
            </a:r>
            <a:endParaRPr lang="en-US" dirty="0"/>
          </a:p>
          <a:p>
            <a:endParaRPr lang="en-US" dirty="0"/>
          </a:p>
          <a:p>
            <a:r>
              <a:rPr lang="en-US" dirty="0"/>
              <a:t>Send us your thoughts and solutions by Monday 8 July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8A412A-172B-7844-BEE3-B199CB3F7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980728"/>
            <a:ext cx="8496943" cy="767902"/>
          </a:xfrm>
        </p:spPr>
        <p:txBody>
          <a:bodyPr/>
          <a:lstStyle/>
          <a:p>
            <a:r>
              <a:rPr lang="en-US" sz="4000" dirty="0"/>
              <a:t>Thank you for participating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47B507-DD39-324F-A9BB-07F35305D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en-GB"/>
              <a:t>nrich.maths.org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3945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RICH">
      <a:majorFont>
        <a:latin typeface="Georgi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2400" b="0" i="0" u="sng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69243</TotalTime>
  <Words>93</Words>
  <Application>Microsoft Macintosh PowerPoint</Application>
  <PresentationFormat>On-screen Show (4:3)</PresentationFormat>
  <Paragraphs>28</Paragraphs>
  <Slides>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Times New Roman</vt:lpstr>
      <vt:lpstr>Verdana</vt:lpstr>
      <vt:lpstr>Office Theme</vt:lpstr>
      <vt:lpstr>NRICH Webinar  warm-up task</vt:lpstr>
      <vt:lpstr>Neighbourly Addition</vt:lpstr>
      <vt:lpstr>PowerPoint Presentation</vt:lpstr>
      <vt:lpstr>Thank you for participating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stemNRICH</dc:title>
  <dc:subject/>
  <dc:creator>Alison Kiddle</dc:creator>
  <cp:keywords/>
  <dc:description/>
  <cp:lastModifiedBy>Liz Woodham</cp:lastModifiedBy>
  <cp:revision>439</cp:revision>
  <cp:lastPrinted>2018-11-12T14:58:50Z</cp:lastPrinted>
  <dcterms:created xsi:type="dcterms:W3CDTF">2011-06-14T20:43:57Z</dcterms:created>
  <dcterms:modified xsi:type="dcterms:W3CDTF">2019-05-29T12:42:10Z</dcterms:modified>
</cp:coreProperties>
</file>