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52" r:id="rId1"/>
    <p:sldMasterId id="2147483649" r:id="rId2"/>
    <p:sldMasterId id="2147483650" r:id="rId3"/>
    <p:sldMasterId id="2147483651" r:id="rId4"/>
    <p:sldMasterId id="2147483653" r:id="rId5"/>
  </p:sldMasterIdLst>
  <p:notesMasterIdLst>
    <p:notesMasterId r:id="rId11"/>
  </p:notesMasterIdLst>
  <p:handoutMasterIdLst>
    <p:handoutMasterId r:id="rId12"/>
  </p:handoutMasterIdLst>
  <p:sldIdLst>
    <p:sldId id="364" r:id="rId6"/>
    <p:sldId id="363" r:id="rId7"/>
    <p:sldId id="361" r:id="rId8"/>
    <p:sldId id="260" r:id="rId9"/>
    <p:sldId id="352" r:id="rId10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45"/>
  </p:normalViewPr>
  <p:slideViewPr>
    <p:cSldViewPr>
      <p:cViewPr varScale="1">
        <p:scale>
          <a:sx n="106" d="100"/>
          <a:sy n="106" d="100"/>
        </p:scale>
        <p:origin x="1800" y="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848"/>
    </p:cViewPr>
  </p:sorterViewPr>
  <p:notesViewPr>
    <p:cSldViewPr>
      <p:cViewPr>
        <p:scale>
          <a:sx n="100" d="100"/>
          <a:sy n="100" d="100"/>
        </p:scale>
        <p:origin x="-756" y="313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E3D7B74B-3537-EFC1-A4AD-CCA2837E195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u="none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AC38CDC1-D72F-81E6-FF9B-909E39AD771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8D848834-5A03-1260-8410-2889B7F90D8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u="none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www.nrich.maths.org</a:t>
            </a:r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5D1F1680-0623-409B-2A35-FBDD7767A7A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/>
            </a:lvl1pPr>
          </a:lstStyle>
          <a:p>
            <a:fld id="{045DF819-0DA2-784C-AA42-375B8049D30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2EF42D23-52A7-9FCC-A498-B9F9E7BE6B1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u="none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3E866C36-6153-0D62-CA5B-2883AE8ED5B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BE4DCD88-A8F6-C4F3-DE2D-FA97DAFC1E42}"/>
              </a:ext>
            </a:extLst>
          </p:cNvPr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5" name="Rectangle 5">
            <a:extLst>
              <a:ext uri="{FF2B5EF4-FFF2-40B4-BE49-F238E27FC236}">
                <a16:creationId xmlns:a16="http://schemas.microsoft.com/office/drawing/2014/main" id="{BE496362-F08C-BF6A-8FD2-5734F9EC74B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6806" name="Rectangle 6">
            <a:extLst>
              <a:ext uri="{FF2B5EF4-FFF2-40B4-BE49-F238E27FC236}">
                <a16:creationId xmlns:a16="http://schemas.microsoft.com/office/drawing/2014/main" id="{612A52BA-5BC5-CE00-E098-77D34FAD9D7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u="none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6807" name="Rectangle 7">
            <a:extLst>
              <a:ext uri="{FF2B5EF4-FFF2-40B4-BE49-F238E27FC236}">
                <a16:creationId xmlns:a16="http://schemas.microsoft.com/office/drawing/2014/main" id="{26CA7E91-A19E-9838-1BDE-C541D1291B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/>
            </a:lvl1pPr>
          </a:lstStyle>
          <a:p>
            <a:fld id="{ACD45B71-CEAC-D345-BB7D-2BF702F312C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B8FE9905-79DD-049B-575B-9710665770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62F7DBBC-EB3D-EF04-2790-A023295DE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Our vision, reminder…</a:t>
            </a: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28E061E6-401F-2657-3E66-98A48292CD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5F1F483-41FE-2A4D-9143-C00540382E06}" type="slidenum">
              <a:rPr lang="en-US" altLang="en-US" sz="1200" u="none"/>
              <a:pPr/>
              <a:t>3</a:t>
            </a:fld>
            <a:endParaRPr lang="en-US" altLang="en-US" sz="1200" u="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63BE7FD6-4525-51D0-3E2A-6B124E83FE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34FE1BFD-777F-A893-08E0-C3405C8B2F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85527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2919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9073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1981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5067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39750" y="1773238"/>
            <a:ext cx="8208963" cy="4525962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798244075"/>
      </p:ext>
    </p:extLst>
  </p:cSld>
  <p:clrMapOvr>
    <a:masterClrMapping/>
  </p:clrMapOvr>
  <p:transition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942944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3701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4769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600200"/>
            <a:ext cx="40274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600200"/>
            <a:ext cx="40290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58156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87319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077856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630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317468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22443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56670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742011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9073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1981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45851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362950" cy="585152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009119"/>
      </p:ext>
    </p:extLst>
  </p:cSld>
  <p:clrMapOvr>
    <a:masterClrMapping/>
  </p:clrMapOvr>
  <p:transition advClick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185037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73442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370362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557338"/>
            <a:ext cx="4027487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557338"/>
            <a:ext cx="4029075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34091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68521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54873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687100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93151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52858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7125961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1294039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90737" cy="56753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19813" cy="56753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166336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102637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470627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551114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8533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600200"/>
            <a:ext cx="40274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600200"/>
            <a:ext cx="40290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456110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134876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466681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808312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81035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136201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090001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6785239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2010586-394A-68B0-B016-F3887ADD5DA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5208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3886D3-4FE1-7FB9-D788-E638263DDBB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38548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A67B696-6D1E-0CF9-8A25-CBC94DF4A24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272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969126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600200"/>
            <a:ext cx="40274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600200"/>
            <a:ext cx="40290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EAFEFA-3183-FA4D-AB51-229DB9450B0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1951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13805C3-07CD-722E-EF51-34A4E1AEE3E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39213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82C1185-8460-0DBC-7C83-1EA40DB60F0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76886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89BF255-F03B-68BB-996A-8FCA6EFDD2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59521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5EA219-073B-7930-D120-32A4A6F57B7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02217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824A85-D434-6944-67BD-63250373F09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27264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494709-FC3E-9ACE-4141-DAC523E1B44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67170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9073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1981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3A10037-FCF8-9F08-E86A-8FB2EF75B6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812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2005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5323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7547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7536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76E0238-C67C-28F6-FB9F-6DF9B1471D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457200"/>
            <a:ext cx="5867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70D1BC4-63C5-1849-62C4-9847806105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981200"/>
            <a:ext cx="8208963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8" name="Picture 7" descr="UC">
            <a:extLst>
              <a:ext uri="{FF2B5EF4-FFF2-40B4-BE49-F238E27FC236}">
                <a16:creationId xmlns:a16="http://schemas.microsoft.com/office/drawing/2014/main" id="{457BAE9F-680A-6A2A-3D47-E26CBF088FF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943600"/>
            <a:ext cx="20574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TextBox 6">
            <a:extLst>
              <a:ext uri="{FF2B5EF4-FFF2-40B4-BE49-F238E27FC236}">
                <a16:creationId xmlns:a16="http://schemas.microsoft.com/office/drawing/2014/main" id="{1031220E-CA10-A861-B545-FEB28356872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733800" y="6335713"/>
            <a:ext cx="1828800" cy="8001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800" u="none">
                <a:solidFill>
                  <a:srgbClr val="000099"/>
                </a:solidFill>
              </a:rPr>
              <a:t>nrich.maths.org</a:t>
            </a:r>
          </a:p>
          <a:p>
            <a:pPr algn="ctr" eaLnBrk="1" hangingPunct="1"/>
            <a:r>
              <a:rPr lang="en-US" altLang="en-US" sz="1000" u="none">
                <a:solidFill>
                  <a:srgbClr val="000099"/>
                </a:solidFill>
              </a:rPr>
              <a:t>© University of Cambridge</a:t>
            </a:r>
          </a:p>
          <a:p>
            <a:pPr algn="ctr" eaLnBrk="1" hangingPunct="1"/>
            <a:endParaRPr lang="en-US" altLang="en-US" sz="1800" u="none">
              <a:solidFill>
                <a:srgbClr val="000099"/>
              </a:solidFill>
            </a:endParaRPr>
          </a:p>
        </p:txBody>
      </p:sp>
      <p:pic>
        <p:nvPicPr>
          <p:cNvPr id="2" name="Picture 2" descr="NRICH Logo.png">
            <a:extLst>
              <a:ext uri="{FF2B5EF4-FFF2-40B4-BE49-F238E27FC236}">
                <a16:creationId xmlns:a16="http://schemas.microsoft.com/office/drawing/2014/main" id="{3427D682-D930-7078-932B-186C6607C21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65405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9pPr>
    </p:titleStyle>
    <p:bodyStyle>
      <a:lvl1pPr marL="455613" indent="-455613" algn="l" rtl="0" eaLnBrk="0" fontAlgn="base" hangingPunct="0">
        <a:spcBef>
          <a:spcPct val="20000"/>
        </a:spcBef>
        <a:spcAft>
          <a:spcPct val="0"/>
        </a:spcAft>
        <a:buFont typeface="Times" pitchFamily="2" charset="0"/>
        <a:buChar char="•"/>
        <a:defRPr sz="32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1pPr>
      <a:lvl2pPr marL="977900" indent="-342900" algn="l" rtl="0" eaLnBrk="0" fontAlgn="base" hangingPunct="0">
        <a:spcBef>
          <a:spcPct val="20000"/>
        </a:spcBef>
        <a:spcAft>
          <a:spcPct val="0"/>
        </a:spcAft>
        <a:buFont typeface="Times" pitchFamily="2" charset="0"/>
        <a:buChar char="•"/>
        <a:defRPr sz="28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2pPr>
      <a:lvl3pPr marL="1427163" indent="-269875" algn="l" rtl="0" eaLnBrk="0" fontAlgn="base" hangingPunct="0">
        <a:spcBef>
          <a:spcPct val="20000"/>
        </a:spcBef>
        <a:spcAft>
          <a:spcPct val="0"/>
        </a:spcAft>
        <a:buFont typeface="Times" pitchFamily="2" charset="0"/>
        <a:buChar char="•"/>
        <a:defRPr sz="24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3pPr>
      <a:lvl4pPr marL="1973263" indent="-269875" algn="l" rtl="0" eaLnBrk="0" fontAlgn="base" hangingPunct="0">
        <a:spcBef>
          <a:spcPct val="20000"/>
        </a:spcBef>
        <a:spcAft>
          <a:spcPct val="0"/>
        </a:spcAft>
        <a:buFont typeface="Times" pitchFamily="2" charset="0"/>
        <a:buChar char="•"/>
        <a:defRPr sz="20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4pPr>
      <a:lvl5pPr marL="2422525" indent="-269875" algn="l" rtl="0" eaLnBrk="0" fontAlgn="base" hangingPunct="0">
        <a:spcBef>
          <a:spcPct val="20000"/>
        </a:spcBef>
        <a:spcAft>
          <a:spcPct val="0"/>
        </a:spcAft>
        <a:buFont typeface="Times" pitchFamily="2" charset="0"/>
        <a:buChar char="•"/>
        <a:defRPr sz="20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5pPr>
      <a:lvl6pPr marL="28797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6pPr>
      <a:lvl7pPr marL="33369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7pPr>
      <a:lvl8pPr marL="37941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8pPr>
      <a:lvl9pPr marL="42513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9DD6091-83F7-9DEC-C6F9-0669E87E10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F587D47-D621-DE07-1DB0-0B91E05175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600200"/>
            <a:ext cx="82089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2" name="Rectangle 6">
            <a:extLst>
              <a:ext uri="{FF2B5EF4-FFF2-40B4-BE49-F238E27FC236}">
                <a16:creationId xmlns:a16="http://schemas.microsoft.com/office/drawing/2014/main" id="{F27E9E25-D8D1-DF32-A771-B6F34ED586E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348038" y="6165850"/>
            <a:ext cx="233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GB" altLang="en-US" sz="1800" u="none">
                <a:solidFill>
                  <a:schemeClr val="accent2"/>
                </a:solidFill>
              </a:rPr>
              <a:t>http://nrich.maths.org</a:t>
            </a:r>
            <a:endParaRPr lang="en-US" altLang="en-US" sz="1800" u="none">
              <a:solidFill>
                <a:schemeClr val="accent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9pPr>
    </p:titleStyle>
    <p:bodyStyle>
      <a:lvl1pPr marL="455613" indent="-455613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1pPr>
      <a:lvl2pPr marL="977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8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2pPr>
      <a:lvl3pPr marL="1427163" indent="-2698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4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3pPr>
      <a:lvl4pPr marL="1973263" indent="-2698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4pPr>
      <a:lvl5pPr marL="2422525" indent="-2698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5pPr>
      <a:lvl6pPr marL="28797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6pPr>
      <a:lvl7pPr marL="33369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7pPr>
      <a:lvl8pPr marL="37941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8pPr>
      <a:lvl9pPr marL="42513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BCD17C7-724F-63CD-2443-2355371921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B3074DB-E5DF-7B34-6BAF-617EABCB42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557338"/>
            <a:ext cx="8208962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6" name="Line 4">
            <a:extLst>
              <a:ext uri="{FF2B5EF4-FFF2-40B4-BE49-F238E27FC236}">
                <a16:creationId xmlns:a16="http://schemas.microsoft.com/office/drawing/2014/main" id="{42A20597-1D82-CACE-C1BA-457189DFDE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0" y="1341438"/>
            <a:ext cx="9144000" cy="0"/>
          </a:xfrm>
          <a:prstGeom prst="line">
            <a:avLst/>
          </a:prstGeom>
          <a:noFill/>
          <a:ln w="76200" cmpd="tri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077" name="Picture 7" descr="Copy of cuarms">
            <a:extLst>
              <a:ext uri="{FF2B5EF4-FFF2-40B4-BE49-F238E27FC236}">
                <a16:creationId xmlns:a16="http://schemas.microsoft.com/office/drawing/2014/main" id="{64FE1182-795D-9923-54D9-D2A6C691C4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813" y="6165850"/>
            <a:ext cx="36988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Rectangle 9">
            <a:extLst>
              <a:ext uri="{FF2B5EF4-FFF2-40B4-BE49-F238E27FC236}">
                <a16:creationId xmlns:a16="http://schemas.microsoft.com/office/drawing/2014/main" id="{098D8E27-D8F0-F1BB-CCE4-373935FA26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348038" y="6165850"/>
            <a:ext cx="233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GB" altLang="en-US" sz="1800" u="none">
                <a:solidFill>
                  <a:schemeClr val="accent2"/>
                </a:solidFill>
              </a:rPr>
              <a:t>http://nrich.maths.org</a:t>
            </a:r>
            <a:endParaRPr lang="en-US" altLang="en-US" sz="1800" u="none">
              <a:solidFill>
                <a:schemeClr val="accent2"/>
              </a:solidFill>
            </a:endParaRPr>
          </a:p>
        </p:txBody>
      </p:sp>
      <p:pic>
        <p:nvPicPr>
          <p:cNvPr id="3079" name="Picture 10" descr="spiral">
            <a:extLst>
              <a:ext uri="{FF2B5EF4-FFF2-40B4-BE49-F238E27FC236}">
                <a16:creationId xmlns:a16="http://schemas.microsoft.com/office/drawing/2014/main" id="{C56E0931-02FF-60F5-B924-B04A35F049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5986463"/>
            <a:ext cx="1258887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9pPr>
    </p:titleStyle>
    <p:bodyStyle>
      <a:lvl1pPr marL="441325" indent="-441325" algn="l" rtl="0" eaLnBrk="0" fontAlgn="base" hangingPunct="0">
        <a:spcBef>
          <a:spcPct val="20000"/>
        </a:spcBef>
        <a:spcAft>
          <a:spcPct val="10000"/>
        </a:spcAft>
        <a:buFont typeface="Wingdings" pitchFamily="2" charset="2"/>
        <a:buChar char="Ø"/>
        <a:defRPr sz="28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1pPr>
      <a:lvl2pPr marL="977900" indent="-357188" algn="l" rtl="0" eaLnBrk="0" fontAlgn="base" hangingPunct="0">
        <a:spcBef>
          <a:spcPct val="20000"/>
        </a:spcBef>
        <a:spcAft>
          <a:spcPct val="10000"/>
        </a:spcAft>
        <a:buFont typeface="Wingdings" pitchFamily="2" charset="2"/>
        <a:buChar char="Ø"/>
        <a:defRPr sz="28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2pPr>
      <a:lvl3pPr marL="1427163" indent="-269875" algn="l" rtl="0" eaLnBrk="0" fontAlgn="base" hangingPunct="0">
        <a:spcBef>
          <a:spcPct val="20000"/>
        </a:spcBef>
        <a:spcAft>
          <a:spcPct val="10000"/>
        </a:spcAft>
        <a:buFont typeface="Wingdings" pitchFamily="2" charset="2"/>
        <a:buChar char="Ø"/>
        <a:defRPr sz="24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3pPr>
      <a:lvl4pPr marL="1973263" indent="-269875" algn="l" rtl="0" eaLnBrk="0" fontAlgn="base" hangingPunct="0">
        <a:spcBef>
          <a:spcPct val="20000"/>
        </a:spcBef>
        <a:spcAft>
          <a:spcPct val="1000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4pPr>
      <a:lvl5pPr marL="2422525" indent="-269875" algn="l" rtl="0" eaLnBrk="0" fontAlgn="base" hangingPunct="0">
        <a:spcBef>
          <a:spcPct val="20000"/>
        </a:spcBef>
        <a:spcAft>
          <a:spcPct val="1000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5pPr>
      <a:lvl6pPr marL="2879725" indent="-269875" algn="l" rtl="0" fontAlgn="base">
        <a:spcBef>
          <a:spcPct val="20000"/>
        </a:spcBef>
        <a:spcAft>
          <a:spcPct val="1000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6pPr>
      <a:lvl7pPr marL="3336925" indent="-269875" algn="l" rtl="0" fontAlgn="base">
        <a:spcBef>
          <a:spcPct val="20000"/>
        </a:spcBef>
        <a:spcAft>
          <a:spcPct val="1000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7pPr>
      <a:lvl8pPr marL="3794125" indent="-269875" algn="l" rtl="0" fontAlgn="base">
        <a:spcBef>
          <a:spcPct val="20000"/>
        </a:spcBef>
        <a:spcAft>
          <a:spcPct val="1000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8pPr>
      <a:lvl9pPr marL="4251325" indent="-269875" algn="l" rtl="0" fontAlgn="base">
        <a:spcBef>
          <a:spcPct val="20000"/>
        </a:spcBef>
        <a:spcAft>
          <a:spcPct val="1000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Copy of cuarms">
            <a:extLst>
              <a:ext uri="{FF2B5EF4-FFF2-40B4-BE49-F238E27FC236}">
                <a16:creationId xmlns:a16="http://schemas.microsoft.com/office/drawing/2014/main" id="{4653BE9C-1C54-B34B-E30B-D7CAB2A07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813" y="6165850"/>
            <a:ext cx="36988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8">
            <a:extLst>
              <a:ext uri="{FF2B5EF4-FFF2-40B4-BE49-F238E27FC236}">
                <a16:creationId xmlns:a16="http://schemas.microsoft.com/office/drawing/2014/main" id="{C055CE15-9277-C39C-361E-0F20225F0CE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348038" y="6165850"/>
            <a:ext cx="233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GB" altLang="en-US" sz="1800" u="none">
                <a:solidFill>
                  <a:schemeClr val="accent2"/>
                </a:solidFill>
              </a:rPr>
              <a:t>http://nrich.maths.org</a:t>
            </a:r>
            <a:endParaRPr lang="en-US" altLang="en-US" sz="1800" u="none">
              <a:solidFill>
                <a:schemeClr val="accent2"/>
              </a:solidFill>
            </a:endParaRPr>
          </a:p>
        </p:txBody>
      </p:sp>
      <p:pic>
        <p:nvPicPr>
          <p:cNvPr id="4100" name="Picture 9" descr="spiral">
            <a:extLst>
              <a:ext uri="{FF2B5EF4-FFF2-40B4-BE49-F238E27FC236}">
                <a16:creationId xmlns:a16="http://schemas.microsoft.com/office/drawing/2014/main" id="{940002E9-2D8E-80E3-A072-D545F8C1F6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5984875"/>
            <a:ext cx="1258887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</a:defRPr>
      </a:lvl9pPr>
    </p:titleStyle>
    <p:bodyStyle>
      <a:lvl1pPr marL="455613" indent="-455613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>
          <a:solidFill>
            <a:srgbClr val="333399"/>
          </a:solidFill>
          <a:latin typeface="+mn-lt"/>
          <a:ea typeface="ＭＳ Ｐゴシック" charset="-128"/>
          <a:cs typeface="ＭＳ Ｐゴシック" charset="-128"/>
        </a:defRPr>
      </a:lvl1pPr>
      <a:lvl2pPr marL="977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800">
          <a:solidFill>
            <a:srgbClr val="333399"/>
          </a:solidFill>
          <a:latin typeface="+mn-lt"/>
          <a:ea typeface="ＭＳ Ｐゴシック" charset="-128"/>
          <a:cs typeface="ＭＳ Ｐゴシック" charset="-128"/>
        </a:defRPr>
      </a:lvl2pPr>
      <a:lvl3pPr marL="1427163" indent="-2698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400">
          <a:solidFill>
            <a:srgbClr val="333399"/>
          </a:solidFill>
          <a:latin typeface="+mn-lt"/>
          <a:ea typeface="ＭＳ Ｐゴシック" charset="-128"/>
          <a:cs typeface="ＭＳ Ｐゴシック" charset="-128"/>
        </a:defRPr>
      </a:lvl3pPr>
      <a:lvl4pPr marL="1973263" indent="-2698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333399"/>
          </a:solidFill>
          <a:latin typeface="+mn-lt"/>
          <a:ea typeface="ＭＳ Ｐゴシック" charset="-128"/>
          <a:cs typeface="ＭＳ Ｐゴシック" charset="-128"/>
        </a:defRPr>
      </a:lvl4pPr>
      <a:lvl5pPr marL="2422525" indent="-2698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333399"/>
          </a:solidFill>
          <a:latin typeface="+mn-lt"/>
          <a:ea typeface="ＭＳ Ｐゴシック" charset="-128"/>
          <a:cs typeface="ＭＳ Ｐゴシック" charset="-128"/>
        </a:defRPr>
      </a:lvl5pPr>
      <a:lvl6pPr marL="28797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333399"/>
          </a:solidFill>
          <a:latin typeface="+mn-lt"/>
        </a:defRPr>
      </a:lvl6pPr>
      <a:lvl7pPr marL="33369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333399"/>
          </a:solidFill>
          <a:latin typeface="+mn-lt"/>
        </a:defRPr>
      </a:lvl7pPr>
      <a:lvl8pPr marL="37941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333399"/>
          </a:solidFill>
          <a:latin typeface="+mn-lt"/>
        </a:defRPr>
      </a:lvl8pPr>
      <a:lvl9pPr marL="42513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3333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E9E2B80-6347-7B53-1A79-AA79FE4DAE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937EF5C-AB95-8047-59EC-8ADD9BB85D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600200"/>
            <a:ext cx="82089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25636" name="Rectangle 4">
            <a:extLst>
              <a:ext uri="{FF2B5EF4-FFF2-40B4-BE49-F238E27FC236}">
                <a16:creationId xmlns:a16="http://schemas.microsoft.com/office/drawing/2014/main" id="{95051DB4-CA60-F9A5-4FE5-7B50A8FF8A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u="none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GB"/>
          </a:p>
        </p:txBody>
      </p:sp>
      <p:pic>
        <p:nvPicPr>
          <p:cNvPr id="5125" name="Picture 6">
            <a:extLst>
              <a:ext uri="{FF2B5EF4-FFF2-40B4-BE49-F238E27FC236}">
                <a16:creationId xmlns:a16="http://schemas.microsoft.com/office/drawing/2014/main" id="{B099B79D-4511-EF02-83EA-10A0F17E93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2133600"/>
            <a:ext cx="4935538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Rectangle 7">
            <a:extLst>
              <a:ext uri="{FF2B5EF4-FFF2-40B4-BE49-F238E27FC236}">
                <a16:creationId xmlns:a16="http://schemas.microsoft.com/office/drawing/2014/main" id="{DCD7117A-C49B-332D-763E-F35062497C7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348038" y="6165850"/>
            <a:ext cx="233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GB" altLang="en-US" sz="1800" u="none">
                <a:solidFill>
                  <a:schemeClr val="accent2"/>
                </a:solidFill>
              </a:rPr>
              <a:t>http://nrich.maths.org</a:t>
            </a:r>
            <a:endParaRPr lang="en-US" altLang="en-US" sz="1800" u="none">
              <a:solidFill>
                <a:schemeClr val="accent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9pPr>
    </p:titleStyle>
    <p:bodyStyle>
      <a:lvl1pPr marL="455613" indent="-455613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1pPr>
      <a:lvl2pPr marL="977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8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2pPr>
      <a:lvl3pPr marL="1427163" indent="-2698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4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3pPr>
      <a:lvl4pPr marL="1973263" indent="-2698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4pPr>
      <a:lvl5pPr marL="2422525" indent="-2698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5pPr>
      <a:lvl6pPr marL="28797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6pPr>
      <a:lvl7pPr marL="33369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7pPr>
      <a:lvl8pPr marL="37941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8pPr>
      <a:lvl9pPr marL="42513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nrich.maths.org/trondheim201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4E0DF4C2-2045-FA11-DB01-54B47FB71E3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9388" y="908050"/>
            <a:ext cx="8964612" cy="2952750"/>
          </a:xfrm>
        </p:spPr>
        <p:txBody>
          <a:bodyPr/>
          <a:lstStyle/>
          <a:p>
            <a:br>
              <a:rPr lang="en-GB" altLang="en-US" sz="3600" dirty="0">
                <a:ea typeface="ＭＳ Ｐゴシック" panose="020B0600070205080204" pitchFamily="34" charset="-128"/>
              </a:rPr>
            </a:br>
            <a:r>
              <a:rPr lang="en-GB" altLang="en-US" sz="2800" dirty="0">
                <a:ea typeface="ＭＳ Ｐゴシック" panose="020B0600070205080204" pitchFamily="34" charset="-128"/>
              </a:rPr>
              <a:t>Mathematical Reasoning, Justification &amp; Proof</a:t>
            </a:r>
            <a:br>
              <a:rPr lang="en-GB" altLang="en-US" sz="2800" dirty="0">
                <a:ea typeface="ＭＳ Ｐゴシック" panose="020B0600070205080204" pitchFamily="34" charset="-128"/>
              </a:rPr>
            </a:br>
            <a:br>
              <a:rPr lang="en-GB" altLang="en-US" sz="3600" dirty="0">
                <a:ea typeface="ＭＳ Ｐゴシック" panose="020B0600070205080204" pitchFamily="34" charset="-128"/>
              </a:rPr>
            </a:br>
            <a:r>
              <a:rPr lang="en-GB" altLang="en-US" sz="2400" dirty="0">
                <a:ea typeface="ＭＳ Ｐゴシック" panose="020B0600070205080204" pitchFamily="34" charset="-128"/>
              </a:rPr>
              <a:t>PTI New Teachers’ Day</a:t>
            </a:r>
            <a:br>
              <a:rPr lang="en-GB" altLang="en-US" sz="2400" dirty="0">
                <a:ea typeface="ＭＳ Ｐゴシック" panose="020B0600070205080204" pitchFamily="34" charset="-128"/>
              </a:rPr>
            </a:br>
            <a:r>
              <a:rPr lang="en-GB" altLang="en-US" sz="2400" dirty="0">
                <a:ea typeface="ＭＳ Ｐゴシック" panose="020B0600070205080204" pitchFamily="34" charset="-128"/>
              </a:rPr>
              <a:t>London – January 2024</a:t>
            </a: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19458" name="Subtitle 2">
            <a:extLst>
              <a:ext uri="{FF2B5EF4-FFF2-40B4-BE49-F238E27FC236}">
                <a16:creationId xmlns:a16="http://schemas.microsoft.com/office/drawing/2014/main" id="{75579590-7722-C436-EAC4-161DC275DB7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21163"/>
            <a:ext cx="6400800" cy="1417637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Charlie Gilderdale</a:t>
            </a:r>
          </a:p>
          <a:p>
            <a:r>
              <a:rPr lang="en-US" altLang="en-US" sz="28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cfg21@cam.ac.uk</a:t>
            </a:r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Content Placeholder 2">
            <a:extLst>
              <a:ext uri="{FF2B5EF4-FFF2-40B4-BE49-F238E27FC236}">
                <a16:creationId xmlns:a16="http://schemas.microsoft.com/office/drawing/2014/main" id="{AA67161D-5120-87DF-4453-4FCC5FD72E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2565400"/>
            <a:ext cx="8208963" cy="3073400"/>
          </a:xfrm>
        </p:spPr>
        <p:txBody>
          <a:bodyPr/>
          <a:lstStyle/>
          <a:p>
            <a:pPr marL="0" indent="0" algn="ctr">
              <a:buFont typeface="Times" pitchFamily="2" charset="0"/>
              <a:buNone/>
            </a:pPr>
            <a:r>
              <a:rPr lang="en-GB" altLang="en-US" sz="4400" dirty="0">
                <a:ea typeface="ＭＳ Ｐゴシック" panose="020B0600070205080204" pitchFamily="34" charset="-128"/>
                <a:hlinkClick r:id="rId2"/>
              </a:rPr>
              <a:t>nrich.maths.org/pti2024</a:t>
            </a:r>
            <a:endParaRPr lang="en-US" altLang="en-US" sz="44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98BD3CEA-E59B-17EA-1CA0-7BFB907886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550" y="260350"/>
            <a:ext cx="7775575" cy="1066800"/>
          </a:xfrm>
        </p:spPr>
        <p:txBody>
          <a:bodyPr/>
          <a:lstStyle/>
          <a:p>
            <a:r>
              <a:rPr lang="en-GB" altLang="en-US" sz="3200" b="0">
                <a:ea typeface="ＭＳ Ｐゴシック" panose="020B0600070205080204" pitchFamily="34" charset="-128"/>
              </a:rPr>
              <a:t>Mathematical Proficiency</a:t>
            </a:r>
          </a:p>
        </p:txBody>
      </p:sp>
      <p:pic>
        <p:nvPicPr>
          <p:cNvPr id="21506" name="Content Placeholder 1">
            <a:extLst>
              <a:ext uri="{FF2B5EF4-FFF2-40B4-BE49-F238E27FC236}">
                <a16:creationId xmlns:a16="http://schemas.microsoft.com/office/drawing/2014/main" id="{FE6D3EB4-BC1B-F719-B965-5CFEEE3D8B5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24075" y="1246188"/>
            <a:ext cx="5184775" cy="4897437"/>
          </a:xfrm>
        </p:spPr>
      </p:pic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DF181CC8-87F6-5C3B-B45C-4E3CEE2FE6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42988" y="963613"/>
            <a:ext cx="7632700" cy="493077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altLang="en-US" sz="1000">
              <a:solidFill>
                <a:srgbClr val="333399"/>
              </a:solidFill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>
                <a:solidFill>
                  <a:srgbClr val="333399"/>
                </a:solidFill>
                <a:ea typeface="ＭＳ Ｐゴシック" panose="020B0600070205080204" pitchFamily="34" charset="-128"/>
              </a:rPr>
              <a:t>Conceptual understanding - </a:t>
            </a:r>
            <a:br>
              <a:rPr lang="en-US" altLang="en-US" sz="1800">
                <a:solidFill>
                  <a:srgbClr val="333399"/>
                </a:solidFill>
                <a:ea typeface="ＭＳ Ｐゴシック" panose="020B0600070205080204" pitchFamily="34" charset="-128"/>
              </a:rPr>
            </a:br>
            <a:r>
              <a:rPr lang="en-US" altLang="en-US" sz="1800">
                <a:solidFill>
                  <a:srgbClr val="333399"/>
                </a:solidFill>
                <a:ea typeface="ＭＳ Ｐゴシック" panose="020B0600070205080204" pitchFamily="34" charset="-128"/>
              </a:rPr>
              <a:t>comprehension of mathematical concepts, operations, and relations</a:t>
            </a:r>
            <a:br>
              <a:rPr lang="en-US" altLang="en-US" sz="1800">
                <a:solidFill>
                  <a:srgbClr val="333399"/>
                </a:solidFill>
                <a:ea typeface="ＭＳ Ｐゴシック" panose="020B0600070205080204" pitchFamily="34" charset="-128"/>
              </a:rPr>
            </a:br>
            <a:endParaRPr lang="en-US" altLang="en-US" sz="1800">
              <a:solidFill>
                <a:srgbClr val="333399"/>
              </a:solidFill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>
                <a:solidFill>
                  <a:srgbClr val="333399"/>
                </a:solidFill>
                <a:ea typeface="ＭＳ Ｐゴシック" panose="020B0600070205080204" pitchFamily="34" charset="-128"/>
              </a:rPr>
              <a:t>Procedural fluency - </a:t>
            </a:r>
            <a:br>
              <a:rPr lang="en-US" altLang="en-US" sz="1800">
                <a:solidFill>
                  <a:srgbClr val="333399"/>
                </a:solidFill>
                <a:ea typeface="ＭＳ Ｐゴシック" panose="020B0600070205080204" pitchFamily="34" charset="-128"/>
              </a:rPr>
            </a:br>
            <a:r>
              <a:rPr lang="en-US" altLang="en-US" sz="1800">
                <a:solidFill>
                  <a:srgbClr val="333399"/>
                </a:solidFill>
                <a:ea typeface="ＭＳ Ｐゴシック" panose="020B0600070205080204" pitchFamily="34" charset="-128"/>
              </a:rPr>
              <a:t>skill in carrying out procedures flexibly, accurately, efficiently, and appropriately</a:t>
            </a:r>
            <a:br>
              <a:rPr lang="en-US" altLang="en-US" sz="1800">
                <a:solidFill>
                  <a:srgbClr val="333399"/>
                </a:solidFill>
                <a:ea typeface="ＭＳ Ｐゴシック" panose="020B0600070205080204" pitchFamily="34" charset="-128"/>
              </a:rPr>
            </a:br>
            <a:endParaRPr lang="en-US" altLang="en-US" sz="1800">
              <a:solidFill>
                <a:srgbClr val="333399"/>
              </a:solidFill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>
                <a:solidFill>
                  <a:srgbClr val="333399"/>
                </a:solidFill>
                <a:ea typeface="ＭＳ Ｐゴシック" panose="020B0600070205080204" pitchFamily="34" charset="-128"/>
              </a:rPr>
              <a:t>Strategic competence - </a:t>
            </a:r>
            <a:br>
              <a:rPr lang="en-US" altLang="en-US" sz="1800">
                <a:solidFill>
                  <a:srgbClr val="333399"/>
                </a:solidFill>
                <a:ea typeface="ＭＳ Ｐゴシック" panose="020B0600070205080204" pitchFamily="34" charset="-128"/>
              </a:rPr>
            </a:br>
            <a:r>
              <a:rPr lang="en-US" altLang="en-US" sz="1800">
                <a:solidFill>
                  <a:srgbClr val="333399"/>
                </a:solidFill>
                <a:ea typeface="ＭＳ Ｐゴシック" panose="020B0600070205080204" pitchFamily="34" charset="-128"/>
              </a:rPr>
              <a:t>ability to formulate, represent, and solve mathematical problems</a:t>
            </a:r>
            <a:br>
              <a:rPr lang="en-US" altLang="en-US" sz="1800">
                <a:solidFill>
                  <a:srgbClr val="333399"/>
                </a:solidFill>
                <a:ea typeface="ＭＳ Ｐゴシック" panose="020B0600070205080204" pitchFamily="34" charset="-128"/>
              </a:rPr>
            </a:br>
            <a:endParaRPr lang="en-US" altLang="en-US" sz="1800">
              <a:solidFill>
                <a:srgbClr val="333399"/>
              </a:solidFill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>
                <a:solidFill>
                  <a:srgbClr val="333399"/>
                </a:solidFill>
                <a:ea typeface="ＭＳ Ｐゴシック" panose="020B0600070205080204" pitchFamily="34" charset="-128"/>
              </a:rPr>
              <a:t>Adaptive reasoning - </a:t>
            </a:r>
            <a:br>
              <a:rPr lang="en-US" altLang="en-US" sz="2800">
                <a:solidFill>
                  <a:srgbClr val="333399"/>
                </a:solidFill>
                <a:ea typeface="ＭＳ Ｐゴシック" panose="020B0600070205080204" pitchFamily="34" charset="-128"/>
              </a:rPr>
            </a:br>
            <a:r>
              <a:rPr lang="en-US" altLang="en-US" sz="1800">
                <a:solidFill>
                  <a:srgbClr val="333399"/>
                </a:solidFill>
                <a:ea typeface="ＭＳ Ｐゴシック" panose="020B0600070205080204" pitchFamily="34" charset="-128"/>
              </a:rPr>
              <a:t>capacity for logical thought, reflection, explanation, and justification</a:t>
            </a:r>
            <a:br>
              <a:rPr lang="en-US" altLang="en-US" sz="1800">
                <a:solidFill>
                  <a:srgbClr val="333399"/>
                </a:solidFill>
                <a:ea typeface="ＭＳ Ｐゴシック" panose="020B0600070205080204" pitchFamily="34" charset="-128"/>
              </a:rPr>
            </a:br>
            <a:endParaRPr lang="en-US" altLang="en-US" sz="1800">
              <a:solidFill>
                <a:srgbClr val="333399"/>
              </a:solidFill>
              <a:ea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>
                <a:solidFill>
                  <a:srgbClr val="333399"/>
                </a:solidFill>
                <a:ea typeface="ＭＳ Ｐゴシック" panose="020B0600070205080204" pitchFamily="34" charset="-128"/>
              </a:rPr>
              <a:t>Productive disposition - </a:t>
            </a:r>
            <a:br>
              <a:rPr lang="en-US" altLang="en-US" sz="1800">
                <a:solidFill>
                  <a:srgbClr val="333399"/>
                </a:solidFill>
                <a:ea typeface="ＭＳ Ｐゴシック" panose="020B0600070205080204" pitchFamily="34" charset="-128"/>
              </a:rPr>
            </a:br>
            <a:r>
              <a:rPr lang="en-US" altLang="en-US" sz="1800">
                <a:solidFill>
                  <a:srgbClr val="333399"/>
                </a:solidFill>
                <a:ea typeface="ＭＳ Ｐゴシック" panose="020B0600070205080204" pitchFamily="34" charset="-128"/>
              </a:rPr>
              <a:t>habitual inclination to see mathematics as sensible, useful, and worthwhile, coupled with a belief in diligence and one’s own efficacy.</a:t>
            </a:r>
            <a:endParaRPr lang="en-US" altLang="en-US" sz="1000">
              <a:solidFill>
                <a:srgbClr val="33339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23E67A49-2549-7777-8380-15340B5F57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Thank you</a:t>
            </a:r>
          </a:p>
        </p:txBody>
      </p:sp>
      <p:pic>
        <p:nvPicPr>
          <p:cNvPr id="26626" name="Picture 1" descr="NRICH Logo.png">
            <a:extLst>
              <a:ext uri="{FF2B5EF4-FFF2-40B4-BE49-F238E27FC236}">
                <a16:creationId xmlns:a16="http://schemas.microsoft.com/office/drawing/2014/main" id="{AF9AA762-5A73-DB9A-2A32-D3B89D3007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3063" y="1700213"/>
            <a:ext cx="3240087" cy="428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1_NRICH1">
  <a:themeElements>
    <a:clrScheme name="1_NRICH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NRICH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NRICH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RICH">
  <a:themeElements>
    <a:clrScheme name="NRIC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RIC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RIC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Default Design">
  <a:themeElements>
    <a:clrScheme name="5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NRICH1">
  <a:themeElements>
    <a:clrScheme name="NRICH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RICH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RICH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NRICH</Template>
  <TotalTime>35796</TotalTime>
  <Words>136</Words>
  <Application>Microsoft Macintosh PowerPoint</Application>
  <PresentationFormat>On-screen Show (4:3)</PresentationFormat>
  <Paragraphs>14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Arial</vt:lpstr>
      <vt:lpstr>ＭＳ Ｐゴシック</vt:lpstr>
      <vt:lpstr>Times</vt:lpstr>
      <vt:lpstr>Wingdings</vt:lpstr>
      <vt:lpstr>Times New Roman</vt:lpstr>
      <vt:lpstr>1_NRICH1</vt:lpstr>
      <vt:lpstr>NRICH</vt:lpstr>
      <vt:lpstr>2_Default Design</vt:lpstr>
      <vt:lpstr>5_Default Design</vt:lpstr>
      <vt:lpstr>NRICH1</vt:lpstr>
      <vt:lpstr> Mathematical Reasoning, Justification &amp; Proof  PTI New Teachers’ Day London – January 2024</vt:lpstr>
      <vt:lpstr>PowerPoint Presentation</vt:lpstr>
      <vt:lpstr>Mathematical Proficiency</vt:lpstr>
      <vt:lpstr>PowerPoint Presentation</vt:lpstr>
      <vt:lpstr>Thank you</vt:lpstr>
    </vt:vector>
  </TitlesOfParts>
  <Company>MMP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Engaging Mathematics For All Learners</dc:title>
  <dc:creator>Jennifer Piggott</dc:creator>
  <cp:lastModifiedBy>Charlie Gilderdale</cp:lastModifiedBy>
  <cp:revision>218</cp:revision>
  <cp:lastPrinted>2017-09-26T13:53:21Z</cp:lastPrinted>
  <dcterms:created xsi:type="dcterms:W3CDTF">2011-06-14T20:43:57Z</dcterms:created>
  <dcterms:modified xsi:type="dcterms:W3CDTF">2024-01-11T18:08:36Z</dcterms:modified>
</cp:coreProperties>
</file>