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256" r:id="rId2"/>
    <p:sldId id="308" r:id="rId3"/>
    <p:sldId id="257" r:id="rId4"/>
    <p:sldId id="297" r:id="rId5"/>
    <p:sldId id="319" r:id="rId6"/>
    <p:sldId id="301" r:id="rId7"/>
    <p:sldId id="302" r:id="rId8"/>
    <p:sldId id="303" r:id="rId9"/>
    <p:sldId id="304" r:id="rId10"/>
    <p:sldId id="307" r:id="rId11"/>
    <p:sldId id="312" r:id="rId12"/>
    <p:sldId id="320" r:id="rId13"/>
    <p:sldId id="311" r:id="rId14"/>
    <p:sldId id="314" r:id="rId15"/>
    <p:sldId id="315" r:id="rId16"/>
    <p:sldId id="316" r:id="rId17"/>
    <p:sldId id="317" r:id="rId18"/>
    <p:sldId id="318" r:id="rId19"/>
    <p:sldId id="295" r:id="rId20"/>
    <p:sldId id="280" r:id="rId21"/>
    <p:sldId id="275" r:id="rId22"/>
    <p:sldId id="266" r:id="rId23"/>
    <p:sldId id="268" r:id="rId24"/>
    <p:sldId id="290" r:id="rId25"/>
    <p:sldId id="283" r:id="rId26"/>
    <p:sldId id="288" r:id="rId27"/>
    <p:sldId id="284" r:id="rId28"/>
    <p:sldId id="285" r:id="rId29"/>
    <p:sldId id="289" r:id="rId30"/>
    <p:sldId id="291" r:id="rId31"/>
    <p:sldId id="292" r:id="rId32"/>
    <p:sldId id="279" r:id="rId33"/>
    <p:sldId id="265" r:id="rId34"/>
  </p:sldIdLst>
  <p:sldSz cx="9144000" cy="6858000" type="screen4x3"/>
  <p:notesSz cx="6875463" cy="10002838"/>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50"/>
    <a:srgbClr val="00B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p:restoredTop sz="79174" autoAdjust="0"/>
  </p:normalViewPr>
  <p:slideViewPr>
    <p:cSldViewPr>
      <p:cViewPr varScale="1">
        <p:scale>
          <a:sx n="82" d="100"/>
          <a:sy n="82" d="100"/>
        </p:scale>
        <p:origin x="92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600"/>
    </p:cViewPr>
  </p:sorterViewPr>
  <p:notesViewPr>
    <p:cSldViewPr>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3894505" y="0"/>
            <a:ext cx="2979367" cy="501879"/>
          </a:xfrm>
          <a:prstGeom prst="rect">
            <a:avLst/>
          </a:prstGeom>
        </p:spPr>
        <p:txBody>
          <a:bodyPr vert="horz" lIns="96442" tIns="48221" rIns="96442" bIns="48221" rtlCol="0"/>
          <a:lstStyle>
            <a:lvl1pPr algn="r">
              <a:defRPr sz="1300">
                <a:latin typeface="Times" charset="0"/>
                <a:ea typeface="ヒラギノ角ゴ Pro W3" charset="-128"/>
              </a:defRPr>
            </a:lvl1pPr>
          </a:lstStyle>
          <a:p>
            <a:pPr>
              <a:defRPr/>
            </a:pPr>
            <a:fld id="{E6D207C4-F1C5-46D6-B0F0-58965E34A68D}" type="datetimeFigureOut">
              <a:rPr lang="en-US"/>
              <a:pPr>
                <a:defRPr/>
              </a:pPr>
              <a:t>7/6/2018</a:t>
            </a:fld>
            <a:endParaRPr lang="en-US"/>
          </a:p>
        </p:txBody>
      </p:sp>
      <p:sp>
        <p:nvSpPr>
          <p:cNvPr id="4" name="Footer Placeholder 3"/>
          <p:cNvSpPr>
            <a:spLocks noGrp="1"/>
          </p:cNvSpPr>
          <p:nvPr>
            <p:ph type="ftr" sz="quarter" idx="2"/>
          </p:nvPr>
        </p:nvSpPr>
        <p:spPr>
          <a:xfrm>
            <a:off x="0" y="9500961"/>
            <a:ext cx="2979367" cy="501878"/>
          </a:xfrm>
          <a:prstGeom prst="rect">
            <a:avLst/>
          </a:prstGeom>
        </p:spPr>
        <p:txBody>
          <a:bodyPr vert="horz" lIns="96442" tIns="48221" rIns="96442" bIns="48221" rtlCol="0" anchor="b"/>
          <a:lstStyle>
            <a:lvl1pPr algn="l">
              <a:defRPr sz="13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94505" y="9500961"/>
            <a:ext cx="2979367" cy="501878"/>
          </a:xfrm>
          <a:prstGeom prst="rect">
            <a:avLst/>
          </a:prstGeom>
        </p:spPr>
        <p:txBody>
          <a:bodyPr vert="horz" lIns="96442" tIns="48221" rIns="96442" bIns="48221" rtlCol="0" anchor="b"/>
          <a:lstStyle>
            <a:lvl1pPr algn="r">
              <a:defRPr sz="13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atin typeface="Times" charset="0"/>
                <a:ea typeface="ヒラギノ角ゴ Pro W3" charset="-128"/>
              </a:defRPr>
            </a:lvl1pPr>
          </a:lstStyle>
          <a:p>
            <a:pPr>
              <a:defRPr/>
            </a:pPr>
            <a:fld id="{24CC7B08-0227-40A0-93E0-F1542D752734}" type="datetimeFigureOut">
              <a:rPr lang="en-US"/>
              <a:pPr>
                <a:defRPr/>
              </a:pPr>
              <a:t>7/6/2018</a:t>
            </a:fld>
            <a:endParaRPr lang="en-US"/>
          </a:p>
        </p:txBody>
      </p:sp>
      <p:sp>
        <p:nvSpPr>
          <p:cNvPr id="4" name="Slide Image Placeholder 3"/>
          <p:cNvSpPr>
            <a:spLocks noGrp="1" noRot="1" noChangeAspect="1"/>
          </p:cNvSpPr>
          <p:nvPr>
            <p:ph type="sldImg" idx="2"/>
          </p:nvPr>
        </p:nvSpPr>
        <p:spPr>
          <a:xfrm>
            <a:off x="1189038" y="1250950"/>
            <a:ext cx="4497387" cy="3375025"/>
          </a:xfrm>
          <a:prstGeom prst="rect">
            <a:avLst/>
          </a:prstGeom>
          <a:noFill/>
          <a:ln w="12700">
            <a:solidFill>
              <a:prstClr val="black"/>
            </a:solidFill>
          </a:ln>
        </p:spPr>
        <p:txBody>
          <a:bodyPr vert="horz" lIns="96442" tIns="48221" rIns="96442" bIns="48221" rtlCol="0" anchor="ctr"/>
          <a:lstStyle/>
          <a:p>
            <a:pPr lvl="0"/>
            <a:endParaRPr lang="en-US" noProof="0" smtClean="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Evaluation</a:t>
            </a:r>
            <a:r>
              <a:rPr lang="en-GB" baseline="0" dirty="0" smtClean="0"/>
              <a:t> of how it is used – flexibility When is it used - in or outside school time/tutor time</a:t>
            </a:r>
          </a:p>
          <a:p>
            <a:r>
              <a:rPr lang="en-GB" dirty="0" smtClean="0"/>
              <a:t>Recognition for the mentors – badge? Certificate?</a:t>
            </a:r>
          </a:p>
          <a:p>
            <a:r>
              <a:rPr lang="en-GB" dirty="0" smtClean="0"/>
              <a:t>D of E</a:t>
            </a:r>
          </a:p>
          <a:p>
            <a:r>
              <a:rPr lang="en-GB" dirty="0" err="1" smtClean="0"/>
              <a:t>PdF</a:t>
            </a:r>
            <a:r>
              <a:rPr lang="en-GB" baseline="0" dirty="0" smtClean="0"/>
              <a:t> version before sending out</a:t>
            </a:r>
          </a:p>
          <a:p>
            <a:r>
              <a:rPr lang="en-GB" baseline="0" dirty="0" smtClean="0"/>
              <a:t>Name?</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419583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Not to scale forces you to use common denominators here so that you can find the whole </a:t>
            </a:r>
          </a:p>
          <a:p>
            <a:r>
              <a:rPr lang="en-GB" altLang="en-US" dirty="0" smtClean="0"/>
              <a:t>Need to reason that ¼ + ? = 1/3</a:t>
            </a:r>
          </a:p>
          <a:p>
            <a:r>
              <a:rPr lang="en-GB" altLang="en-US" dirty="0" smtClean="0"/>
              <a:t>Could you do it by drawing?</a:t>
            </a:r>
          </a:p>
          <a:p>
            <a:r>
              <a:rPr lang="en-GB" altLang="en-US" dirty="0" smtClean="0"/>
              <a:t>Do</a:t>
            </a:r>
            <a:r>
              <a:rPr lang="en-GB" altLang="en-US" baseline="0" dirty="0" smtClean="0"/>
              <a:t> the squares help?</a:t>
            </a:r>
            <a:r>
              <a:rPr lang="en-GB" altLang="en-US" dirty="0" smtClean="0"/>
              <a:t>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B1933AEC-22D9-47CF-8803-92E861BB369C}" type="slidenum">
              <a:rPr lang="en-GB" altLang="en-US" sz="1300"/>
              <a:pPr/>
              <a:t>11</a:t>
            </a:fld>
            <a:endParaRPr lang="en-GB" altLang="en-US" sz="1300"/>
          </a:p>
        </p:txBody>
      </p:sp>
    </p:spTree>
    <p:extLst>
      <p:ext uri="{BB962C8B-B14F-4D97-AF65-F5344CB8AC3E}">
        <p14:creationId xmlns:p14="http://schemas.microsoft.com/office/powerpoint/2010/main" val="206460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Not to scale forces you to use common denominators here so that you can find the whole </a:t>
            </a:r>
          </a:p>
          <a:p>
            <a:r>
              <a:rPr lang="en-GB" altLang="en-US" dirty="0" smtClean="0"/>
              <a:t>Need to reason that ¼ + ? = 1/3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B1933AEC-22D9-47CF-8803-92E861BB369C}" type="slidenum">
              <a:rPr lang="en-GB" altLang="en-US" sz="1300"/>
              <a:pPr/>
              <a:t>12</a:t>
            </a:fld>
            <a:endParaRPr lang="en-GB" altLang="en-US" sz="1300"/>
          </a:p>
        </p:txBody>
      </p:sp>
    </p:spTree>
    <p:extLst>
      <p:ext uri="{BB962C8B-B14F-4D97-AF65-F5344CB8AC3E}">
        <p14:creationId xmlns:p14="http://schemas.microsoft.com/office/powerpoint/2010/main" val="256680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Look at some KS2 SATs and GCSE questions</a:t>
            </a:r>
          </a:p>
          <a:p>
            <a:r>
              <a:rPr lang="en-GB" altLang="en-US" dirty="0" smtClean="0"/>
              <a:t>What is the maths that jumps out of this question?</a:t>
            </a:r>
          </a:p>
          <a:p>
            <a:endParaRPr lang="en-GB"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FE56D7AA-1F0D-4AFA-AC30-633DF1813122}" type="slidenum">
              <a:rPr lang="en-GB" altLang="en-US" sz="1300"/>
              <a:pPr/>
              <a:t>13</a:t>
            </a:fld>
            <a:endParaRPr lang="en-GB" altLang="en-US" sz="1300"/>
          </a:p>
        </p:txBody>
      </p:sp>
    </p:spTree>
    <p:extLst>
      <p:ext uri="{BB962C8B-B14F-4D97-AF65-F5344CB8AC3E}">
        <p14:creationId xmlns:p14="http://schemas.microsoft.com/office/powerpoint/2010/main" val="82151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some KS2 SATs and GCSE questions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36697452-B334-4BAB-9849-D1B03D563A54}" type="slidenum">
              <a:rPr lang="en-GB" altLang="en-US" sz="1300"/>
              <a:pPr/>
              <a:t>14</a:t>
            </a:fld>
            <a:endParaRPr lang="en-GB" altLang="en-US" sz="1300"/>
          </a:p>
        </p:txBody>
      </p:sp>
    </p:spTree>
    <p:extLst>
      <p:ext uri="{BB962C8B-B14F-4D97-AF65-F5344CB8AC3E}">
        <p14:creationId xmlns:p14="http://schemas.microsoft.com/office/powerpoint/2010/main" val="343909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some KS2 SATs and GCSE questions</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316B56C3-3F52-4EBD-A798-2BEE9D9BEB5F}" type="slidenum">
              <a:rPr lang="en-GB" altLang="en-US" sz="1300"/>
              <a:pPr/>
              <a:t>15</a:t>
            </a:fld>
            <a:endParaRPr lang="en-GB" altLang="en-US" sz="1300"/>
          </a:p>
        </p:txBody>
      </p:sp>
    </p:spTree>
    <p:extLst>
      <p:ext uri="{BB962C8B-B14F-4D97-AF65-F5344CB8AC3E}">
        <p14:creationId xmlns:p14="http://schemas.microsoft.com/office/powerpoint/2010/main" val="391578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some KS2 SATs and GCSE questions</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D5E2BBC0-7558-4039-8A23-986F0C85DDDE}" type="slidenum">
              <a:rPr lang="en-GB" altLang="en-US" sz="1300"/>
              <a:pPr/>
              <a:t>16</a:t>
            </a:fld>
            <a:endParaRPr lang="en-GB" altLang="en-US" sz="1300"/>
          </a:p>
        </p:txBody>
      </p:sp>
    </p:spTree>
    <p:extLst>
      <p:ext uri="{BB962C8B-B14F-4D97-AF65-F5344CB8AC3E}">
        <p14:creationId xmlns:p14="http://schemas.microsoft.com/office/powerpoint/2010/main" val="299955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some KS2 SATs and GCSE questions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A8BDF5CE-8D18-4745-A59E-F4053C8796D9}" type="slidenum">
              <a:rPr lang="en-GB" altLang="en-US" sz="1300"/>
              <a:pPr/>
              <a:t>17</a:t>
            </a:fld>
            <a:endParaRPr lang="en-GB" altLang="en-US" sz="1300"/>
          </a:p>
        </p:txBody>
      </p:sp>
    </p:spTree>
    <p:extLst>
      <p:ext uri="{BB962C8B-B14F-4D97-AF65-F5344CB8AC3E}">
        <p14:creationId xmlns:p14="http://schemas.microsoft.com/office/powerpoint/2010/main" val="7296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Look at some KS2 SATs and GCSE questions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6CF625FC-2101-466A-B274-40921A17E5A7}" type="slidenum">
              <a:rPr lang="en-GB" altLang="en-US" sz="1300"/>
              <a:pPr/>
              <a:t>18</a:t>
            </a:fld>
            <a:endParaRPr lang="en-GB" altLang="en-US" sz="1300"/>
          </a:p>
        </p:txBody>
      </p:sp>
    </p:spTree>
    <p:extLst>
      <p:ext uri="{BB962C8B-B14F-4D97-AF65-F5344CB8AC3E}">
        <p14:creationId xmlns:p14="http://schemas.microsoft.com/office/powerpoint/2010/main" val="355440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2 models running but with this common set of expectations which drove a common evaluation at the end of the project</a:t>
            </a:r>
          </a:p>
          <a:p>
            <a:r>
              <a:rPr lang="en-GB" altLang="en-US" smtClean="0"/>
              <a:t>Feedback has been positive so far and the final meeting of all the WG leads is next week</a:t>
            </a:r>
          </a:p>
          <a:p>
            <a:r>
              <a:rPr lang="en-GB" altLang="en-US" smtClean="0"/>
              <a:t>Project is going to run again next year so if you are interested then contact your local maths hub. Most are running the project. If not then please get in touch and I am happy to support a group of schools in a similar way.</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8E3B9C10-2106-423A-B86E-A0B55B966D1E}" type="slidenum">
              <a:rPr lang="en-US" altLang="en-US" sz="1300"/>
              <a:pPr/>
              <a:t>19</a:t>
            </a:fld>
            <a:endParaRPr lang="en-US" altLang="en-US" sz="1300"/>
          </a:p>
        </p:txBody>
      </p:sp>
    </p:spTree>
    <p:extLst>
      <p:ext uri="{BB962C8B-B14F-4D97-AF65-F5344CB8AC3E}">
        <p14:creationId xmlns:p14="http://schemas.microsoft.com/office/powerpoint/2010/main" val="2225448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didn’t look at these slides on the day but they are here in case you </a:t>
            </a:r>
            <a:r>
              <a:rPr lang="en-GB" smtClean="0"/>
              <a:t>are interested.</a:t>
            </a:r>
            <a:endParaRPr lang="en-GB"/>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20</a:t>
            </a:fld>
            <a:endParaRPr lang="en-US"/>
          </a:p>
        </p:txBody>
      </p:sp>
    </p:spTree>
    <p:extLst>
      <p:ext uri="{BB962C8B-B14F-4D97-AF65-F5344CB8AC3E}">
        <p14:creationId xmlns:p14="http://schemas.microsoft.com/office/powerpoint/2010/main" val="410871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thinking do</a:t>
            </a:r>
            <a:r>
              <a:rPr lang="en-US" altLang="en-US" baseline="0" dirty="0" smtClean="0"/>
              <a:t> we want students to bring to this scenario?</a:t>
            </a:r>
          </a:p>
          <a:p>
            <a:r>
              <a:rPr lang="en-US" altLang="en-US" baseline="0" dirty="0" smtClean="0"/>
              <a:t>What thinking means that they will make errors?</a:t>
            </a:r>
          </a:p>
          <a:p>
            <a:r>
              <a:rPr lang="en-US" altLang="en-US" baseline="0" dirty="0" smtClean="0"/>
              <a:t>How do we compare and what language do we use?</a:t>
            </a:r>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3589" indent="-301381" eaLnBrk="0" hangingPunct="0">
              <a:spcBef>
                <a:spcPct val="30000"/>
              </a:spcBef>
              <a:defRPr sz="1300">
                <a:solidFill>
                  <a:schemeClr val="tx1"/>
                </a:solidFill>
                <a:latin typeface="Calibri" pitchFamily="34" charset="0"/>
              </a:defRPr>
            </a:lvl2pPr>
            <a:lvl3pPr marL="1205522" indent="-241104" eaLnBrk="0" hangingPunct="0">
              <a:spcBef>
                <a:spcPct val="30000"/>
              </a:spcBef>
              <a:defRPr sz="1300">
                <a:solidFill>
                  <a:schemeClr val="tx1"/>
                </a:solidFill>
                <a:latin typeface="Calibri" pitchFamily="34" charset="0"/>
              </a:defRPr>
            </a:lvl3pPr>
            <a:lvl4pPr marL="1687731" indent="-241104" eaLnBrk="0" hangingPunct="0">
              <a:spcBef>
                <a:spcPct val="30000"/>
              </a:spcBef>
              <a:defRPr sz="1300">
                <a:solidFill>
                  <a:schemeClr val="tx1"/>
                </a:solidFill>
                <a:latin typeface="Calibri" pitchFamily="34" charset="0"/>
              </a:defRPr>
            </a:lvl4pPr>
            <a:lvl5pPr marL="2169940" indent="-241104" eaLnBrk="0" hangingPunct="0">
              <a:spcBef>
                <a:spcPct val="30000"/>
              </a:spcBef>
              <a:defRPr sz="1300">
                <a:solidFill>
                  <a:schemeClr val="tx1"/>
                </a:solidFill>
                <a:latin typeface="Calibri" pitchFamily="34" charset="0"/>
              </a:defRPr>
            </a:lvl5pPr>
            <a:lvl6pPr marL="2652149" indent="-241104" eaLnBrk="0" fontAlgn="base" hangingPunct="0">
              <a:spcBef>
                <a:spcPct val="30000"/>
              </a:spcBef>
              <a:spcAft>
                <a:spcPct val="0"/>
              </a:spcAft>
              <a:defRPr sz="1300">
                <a:solidFill>
                  <a:schemeClr val="tx1"/>
                </a:solidFill>
                <a:latin typeface="Calibri" pitchFamily="34" charset="0"/>
              </a:defRPr>
            </a:lvl6pPr>
            <a:lvl7pPr marL="3134357" indent="-241104" eaLnBrk="0" fontAlgn="base" hangingPunct="0">
              <a:spcBef>
                <a:spcPct val="30000"/>
              </a:spcBef>
              <a:spcAft>
                <a:spcPct val="0"/>
              </a:spcAft>
              <a:defRPr sz="1300">
                <a:solidFill>
                  <a:schemeClr val="tx1"/>
                </a:solidFill>
                <a:latin typeface="Calibri" pitchFamily="34" charset="0"/>
              </a:defRPr>
            </a:lvl7pPr>
            <a:lvl8pPr marL="3616566" indent="-241104" eaLnBrk="0" fontAlgn="base" hangingPunct="0">
              <a:spcBef>
                <a:spcPct val="30000"/>
              </a:spcBef>
              <a:spcAft>
                <a:spcPct val="0"/>
              </a:spcAft>
              <a:defRPr sz="1300">
                <a:solidFill>
                  <a:schemeClr val="tx1"/>
                </a:solidFill>
                <a:latin typeface="Calibri" pitchFamily="34" charset="0"/>
              </a:defRPr>
            </a:lvl8pPr>
            <a:lvl9pPr marL="4098775" indent="-241104" eaLnBrk="0" fontAlgn="base" hangingPunct="0">
              <a:spcBef>
                <a:spcPct val="30000"/>
              </a:spcBef>
              <a:spcAft>
                <a:spcPct val="0"/>
              </a:spcAft>
              <a:defRPr sz="1300">
                <a:solidFill>
                  <a:schemeClr val="tx1"/>
                </a:solidFill>
                <a:latin typeface="Calibri" pitchFamily="34" charset="0"/>
              </a:defRPr>
            </a:lvl9pPr>
          </a:lstStyle>
          <a:p>
            <a:pPr defTabSz="964418" eaLnBrk="1" fontAlgn="auto" hangingPunct="1">
              <a:spcBef>
                <a:spcPct val="20000"/>
              </a:spcBef>
              <a:spcAft>
                <a:spcPts val="0"/>
              </a:spcAft>
              <a:defRPr/>
            </a:pPr>
            <a:fld id="{72AE18F7-67D8-4079-A476-EB761F17ED46}" type="slidenum">
              <a:rPr lang="en-GB" altLang="en-US">
                <a:solidFill>
                  <a:prstClr val="black"/>
                </a:solidFill>
                <a:latin typeface="Arial" pitchFamily="34" charset="0"/>
                <a:ea typeface="+mn-ea"/>
              </a:rPr>
              <a:pPr defTabSz="964418" eaLnBrk="1" fontAlgn="auto" hangingPunct="1">
                <a:spcBef>
                  <a:spcPct val="20000"/>
                </a:spcBef>
                <a:spcAft>
                  <a:spcPts val="0"/>
                </a:spcAft>
                <a:defRPr/>
              </a:pPr>
              <a:t>2</a:t>
            </a:fld>
            <a:endParaRPr lang="en-GB" altLang="en-US">
              <a:solidFill>
                <a:prstClr val="black"/>
              </a:solidFill>
              <a:latin typeface="Arial" pitchFamily="34" charset="0"/>
              <a:ea typeface="+mn-ea"/>
            </a:endParaRPr>
          </a:p>
        </p:txBody>
      </p:sp>
    </p:spTree>
    <p:extLst>
      <p:ext uri="{BB962C8B-B14F-4D97-AF65-F5344CB8AC3E}">
        <p14:creationId xmlns:p14="http://schemas.microsoft.com/office/powerpoint/2010/main" val="3559462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 months more</a:t>
            </a:r>
            <a:r>
              <a:rPr lang="en-GB" baseline="0" dirty="0" smtClean="0"/>
              <a:t> progress than the average child in class who does not receive peer tutoring</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21</a:t>
            </a:fld>
            <a:endParaRPr lang="en-US" dirty="0"/>
          </a:p>
        </p:txBody>
      </p:sp>
    </p:spTree>
    <p:extLst>
      <p:ext uri="{BB962C8B-B14F-4D97-AF65-F5344CB8AC3E}">
        <p14:creationId xmlns:p14="http://schemas.microsoft.com/office/powerpoint/2010/main" val="2196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talked to secondary</a:t>
            </a:r>
            <a:r>
              <a:rPr lang="en-GB" baseline="0" dirty="0" smtClean="0"/>
              <a:t> colleagues about who to target, who would be a good mentor, what the mentors would get out of it and the logistics of setting up a trial </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23</a:t>
            </a:fld>
            <a:endParaRPr lang="en-US"/>
          </a:p>
        </p:txBody>
      </p:sp>
    </p:spTree>
    <p:extLst>
      <p:ext uri="{BB962C8B-B14F-4D97-AF65-F5344CB8AC3E}">
        <p14:creationId xmlns:p14="http://schemas.microsoft.com/office/powerpoint/2010/main" val="12620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have this activity on your table.</a:t>
            </a:r>
          </a:p>
          <a:p>
            <a:r>
              <a:rPr lang="en-GB" dirty="0" smtClean="0"/>
              <a:t>This,</a:t>
            </a:r>
            <a:r>
              <a:rPr lang="en-GB" baseline="0" dirty="0" smtClean="0"/>
              <a:t> after an assessment loop, is the start of the place value set of resources.</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24</a:t>
            </a:fld>
            <a:endParaRPr lang="en-US"/>
          </a:p>
        </p:txBody>
      </p:sp>
    </p:spTree>
    <p:extLst>
      <p:ext uri="{BB962C8B-B14F-4D97-AF65-F5344CB8AC3E}">
        <p14:creationId xmlns:p14="http://schemas.microsoft.com/office/powerpoint/2010/main" val="195666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go and think about what skills and knowledge are being</a:t>
            </a:r>
            <a:r>
              <a:rPr lang="en-GB" baseline="0" dirty="0" smtClean="0"/>
              <a:t> rehearsed.</a:t>
            </a:r>
          </a:p>
          <a:p>
            <a:r>
              <a:rPr lang="en-GB" baseline="0" dirty="0" smtClean="0"/>
              <a:t>Why might a student be struggling with this?</a:t>
            </a:r>
          </a:p>
          <a:p>
            <a:r>
              <a:rPr lang="en-GB" baseline="0" dirty="0" smtClean="0"/>
              <a:t>What will a gap here mean in the future?</a:t>
            </a:r>
          </a:p>
          <a:p>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26</a:t>
            </a:fld>
            <a:endParaRPr lang="en-US"/>
          </a:p>
        </p:txBody>
      </p:sp>
    </p:spTree>
    <p:extLst>
      <p:ext uri="{BB962C8B-B14F-4D97-AF65-F5344CB8AC3E}">
        <p14:creationId xmlns:p14="http://schemas.microsoft.com/office/powerpoint/2010/main" val="186933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smtClean="0"/>
              <a:t>Need to decide whether to start with the GCSE question and work back to KS2 or start in KS2 and work up?</a:t>
            </a:r>
          </a:p>
          <a:p>
            <a:r>
              <a:rPr lang="en-GB" b="1" i="1" dirty="0" smtClean="0"/>
              <a:t>Think</a:t>
            </a:r>
            <a:r>
              <a:rPr lang="en-GB" b="1" i="1" baseline="0" dirty="0" smtClean="0"/>
              <a:t> that starting with the GCSE will make the secondary audience feel more ‘at home’ then we can move into the less familiar territory of KS2 maths</a:t>
            </a:r>
            <a:endParaRPr lang="en-GB" b="1" i="1" dirty="0" smtClean="0"/>
          </a:p>
          <a:p>
            <a:endParaRPr lang="en-GB" dirty="0" smtClean="0"/>
          </a:p>
          <a:p>
            <a:r>
              <a:rPr lang="en-GB" dirty="0" smtClean="0"/>
              <a:t>Rounding seeds are sown in Y2 and formally in Y3</a:t>
            </a:r>
          </a:p>
          <a:p>
            <a:r>
              <a:rPr lang="en-GB" dirty="0" smtClean="0"/>
              <a:t>Multiples of 10 start</a:t>
            </a:r>
            <a:r>
              <a:rPr lang="en-GB" baseline="0" dirty="0" smtClean="0"/>
              <a:t> in Y1</a:t>
            </a:r>
          </a:p>
          <a:p>
            <a:r>
              <a:rPr lang="en-GB" baseline="0" dirty="0" smtClean="0"/>
              <a:t>Using place value to x/div by 10 and 100 starts in Y4</a:t>
            </a:r>
          </a:p>
          <a:p>
            <a:r>
              <a:rPr lang="en-GB" baseline="0" dirty="0" smtClean="0"/>
              <a:t>Multiplying 60 x 50 and dividing 3000 by 100 would be a Y5 expectation</a:t>
            </a:r>
          </a:p>
          <a:p>
            <a:r>
              <a:rPr lang="en-GB" baseline="0" dirty="0" smtClean="0"/>
              <a:t>Way it is written with the horizontal line is really the only bit that is beyond Y5 maths here</a:t>
            </a:r>
            <a:endParaRPr lang="en-GB" dirty="0" smtClean="0"/>
          </a:p>
          <a:p>
            <a:endParaRPr lang="en-GB" dirty="0" smtClean="0"/>
          </a:p>
          <a:p>
            <a:r>
              <a:rPr lang="en-GB" dirty="0" smtClean="0"/>
              <a:t>The report on this paper states:</a:t>
            </a:r>
          </a:p>
          <a:p>
            <a:r>
              <a:rPr lang="en-GB" dirty="0" smtClean="0"/>
              <a:t>Question 7 Most students did attempt an estimate although some attempts at a full accurate calculation were seen. It was quite common to see an error in the calculation 60 × 50 with very few ‘cancelling zeros’ to make the calculation easier. </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29</a:t>
            </a:fld>
            <a:endParaRPr lang="en-US"/>
          </a:p>
        </p:txBody>
      </p:sp>
    </p:spTree>
    <p:extLst>
      <p:ext uri="{BB962C8B-B14F-4D97-AF65-F5344CB8AC3E}">
        <p14:creationId xmlns:p14="http://schemas.microsoft.com/office/powerpoint/2010/main" val="187889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KS2 arithmetic</a:t>
            </a:r>
            <a:r>
              <a:rPr lang="en-GB" baseline="0" dirty="0" smtClean="0"/>
              <a:t> paper 2018</a:t>
            </a:r>
          </a:p>
          <a:p>
            <a:r>
              <a:rPr lang="en-GB" baseline="0" dirty="0" smtClean="0"/>
              <a:t>It’s not just about number crunching</a:t>
            </a:r>
          </a:p>
          <a:p>
            <a:r>
              <a:rPr lang="en-GB" baseline="0" dirty="0" smtClean="0"/>
              <a:t>There is a clear move in KS2 SATs papers towards reasoning</a:t>
            </a:r>
          </a:p>
          <a:p>
            <a:r>
              <a:rPr lang="en-GB" baseline="0" dirty="0" smtClean="0"/>
              <a:t>The arithmetic paper is no longer just a chance to show off your written calculation strategies and successful students look at the numbers involved before then dive into a written method as there is often a simpler way. Spotting these questions save them time which can then be spent on the inevitable long multiplication and division questions later in the paper.</a:t>
            </a:r>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30</a:t>
            </a:fld>
            <a:endParaRPr lang="en-US"/>
          </a:p>
        </p:txBody>
      </p:sp>
    </p:spTree>
    <p:extLst>
      <p:ext uri="{BB962C8B-B14F-4D97-AF65-F5344CB8AC3E}">
        <p14:creationId xmlns:p14="http://schemas.microsoft.com/office/powerpoint/2010/main" val="4018675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Reasoning – using what you know to work out what you don’t</a:t>
            </a:r>
          </a:p>
          <a:p>
            <a:r>
              <a:rPr lang="en-GB" dirty="0" smtClean="0"/>
              <a:t>Understanding</a:t>
            </a:r>
            <a:r>
              <a:rPr lang="en-GB" baseline="0" dirty="0" smtClean="0"/>
              <a:t> the structures of multiplication and division and what happens when you change the scale of a factor or a divisor</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31</a:t>
            </a:fld>
            <a:endParaRPr lang="en-US"/>
          </a:p>
        </p:txBody>
      </p:sp>
    </p:spTree>
    <p:extLst>
      <p:ext uri="{BB962C8B-B14F-4D97-AF65-F5344CB8AC3E}">
        <p14:creationId xmlns:p14="http://schemas.microsoft.com/office/powerpoint/2010/main" val="1421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resources were</a:t>
            </a:r>
            <a:r>
              <a:rPr lang="en-GB" baseline="0" dirty="0" smtClean="0"/>
              <a:t> developed with Y7 intervention in mind, working with Y10 students in a peer mentoring role.</a:t>
            </a:r>
          </a:p>
          <a:p>
            <a:r>
              <a:rPr lang="en-GB" baseline="0" dirty="0" smtClean="0"/>
              <a:t>They are the starting point for work we want to develop to ease the Y6/7 transition so they could be used in Y6 to engage children who still have gaps in key areas of the curriculum.</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224258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thinking do</a:t>
            </a:r>
            <a:r>
              <a:rPr lang="en-US" altLang="en-US" baseline="0" dirty="0" smtClean="0"/>
              <a:t> we want students to bring to this scenario?</a:t>
            </a:r>
          </a:p>
          <a:p>
            <a:r>
              <a:rPr lang="en-US" altLang="en-US" baseline="0" dirty="0" smtClean="0"/>
              <a:t>What thinking means that they will make errors?</a:t>
            </a:r>
          </a:p>
          <a:p>
            <a:r>
              <a:rPr lang="en-US" altLang="en-US" baseline="0" dirty="0" smtClean="0"/>
              <a:t>How do we compare and what language do we use?</a:t>
            </a:r>
          </a:p>
          <a:p>
            <a:r>
              <a:rPr lang="en-US" altLang="en-US" baseline="0" dirty="0" smtClean="0"/>
              <a:t>Is there one right answer? What do we mean by ‘the most’?</a:t>
            </a:r>
          </a:p>
          <a:p>
            <a:r>
              <a:rPr lang="en-US" altLang="en-US" baseline="0" dirty="0" smtClean="0"/>
              <a:t>Default thinking is often additive – is this right or helpful?</a:t>
            </a:r>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3589" indent="-301381" eaLnBrk="0" hangingPunct="0">
              <a:spcBef>
                <a:spcPct val="30000"/>
              </a:spcBef>
              <a:defRPr sz="1300">
                <a:solidFill>
                  <a:schemeClr val="tx1"/>
                </a:solidFill>
                <a:latin typeface="Calibri" pitchFamily="34" charset="0"/>
              </a:defRPr>
            </a:lvl2pPr>
            <a:lvl3pPr marL="1205522" indent="-241104" eaLnBrk="0" hangingPunct="0">
              <a:spcBef>
                <a:spcPct val="30000"/>
              </a:spcBef>
              <a:defRPr sz="1300">
                <a:solidFill>
                  <a:schemeClr val="tx1"/>
                </a:solidFill>
                <a:latin typeface="Calibri" pitchFamily="34" charset="0"/>
              </a:defRPr>
            </a:lvl3pPr>
            <a:lvl4pPr marL="1687731" indent="-241104" eaLnBrk="0" hangingPunct="0">
              <a:spcBef>
                <a:spcPct val="30000"/>
              </a:spcBef>
              <a:defRPr sz="1300">
                <a:solidFill>
                  <a:schemeClr val="tx1"/>
                </a:solidFill>
                <a:latin typeface="Calibri" pitchFamily="34" charset="0"/>
              </a:defRPr>
            </a:lvl4pPr>
            <a:lvl5pPr marL="2169940" indent="-241104" eaLnBrk="0" hangingPunct="0">
              <a:spcBef>
                <a:spcPct val="30000"/>
              </a:spcBef>
              <a:defRPr sz="1300">
                <a:solidFill>
                  <a:schemeClr val="tx1"/>
                </a:solidFill>
                <a:latin typeface="Calibri" pitchFamily="34" charset="0"/>
              </a:defRPr>
            </a:lvl5pPr>
            <a:lvl6pPr marL="2652149" indent="-241104" eaLnBrk="0" fontAlgn="base" hangingPunct="0">
              <a:spcBef>
                <a:spcPct val="30000"/>
              </a:spcBef>
              <a:spcAft>
                <a:spcPct val="0"/>
              </a:spcAft>
              <a:defRPr sz="1300">
                <a:solidFill>
                  <a:schemeClr val="tx1"/>
                </a:solidFill>
                <a:latin typeface="Calibri" pitchFamily="34" charset="0"/>
              </a:defRPr>
            </a:lvl6pPr>
            <a:lvl7pPr marL="3134357" indent="-241104" eaLnBrk="0" fontAlgn="base" hangingPunct="0">
              <a:spcBef>
                <a:spcPct val="30000"/>
              </a:spcBef>
              <a:spcAft>
                <a:spcPct val="0"/>
              </a:spcAft>
              <a:defRPr sz="1300">
                <a:solidFill>
                  <a:schemeClr val="tx1"/>
                </a:solidFill>
                <a:latin typeface="Calibri" pitchFamily="34" charset="0"/>
              </a:defRPr>
            </a:lvl7pPr>
            <a:lvl8pPr marL="3616566" indent="-241104" eaLnBrk="0" fontAlgn="base" hangingPunct="0">
              <a:spcBef>
                <a:spcPct val="30000"/>
              </a:spcBef>
              <a:spcAft>
                <a:spcPct val="0"/>
              </a:spcAft>
              <a:defRPr sz="1300">
                <a:solidFill>
                  <a:schemeClr val="tx1"/>
                </a:solidFill>
                <a:latin typeface="Calibri" pitchFamily="34" charset="0"/>
              </a:defRPr>
            </a:lvl8pPr>
            <a:lvl9pPr marL="4098775" indent="-241104" eaLnBrk="0" fontAlgn="base" hangingPunct="0">
              <a:spcBef>
                <a:spcPct val="30000"/>
              </a:spcBef>
              <a:spcAft>
                <a:spcPct val="0"/>
              </a:spcAft>
              <a:defRPr sz="1300">
                <a:solidFill>
                  <a:schemeClr val="tx1"/>
                </a:solidFill>
                <a:latin typeface="Calibri" pitchFamily="34" charset="0"/>
              </a:defRPr>
            </a:lvl9pPr>
          </a:lstStyle>
          <a:p>
            <a:pPr defTabSz="964418" eaLnBrk="1" fontAlgn="auto" hangingPunct="1">
              <a:spcBef>
                <a:spcPct val="20000"/>
              </a:spcBef>
              <a:spcAft>
                <a:spcPts val="0"/>
              </a:spcAft>
              <a:defRPr/>
            </a:pPr>
            <a:fld id="{72AE18F7-67D8-4079-A476-EB761F17ED46}" type="slidenum">
              <a:rPr lang="en-GB" altLang="en-US">
                <a:solidFill>
                  <a:prstClr val="black"/>
                </a:solidFill>
                <a:latin typeface="Arial" pitchFamily="34" charset="0"/>
                <a:ea typeface="+mn-ea"/>
              </a:rPr>
              <a:pPr defTabSz="964418" eaLnBrk="1" fontAlgn="auto" hangingPunct="1">
                <a:spcBef>
                  <a:spcPct val="20000"/>
                </a:spcBef>
                <a:spcAft>
                  <a:spcPts val="0"/>
                </a:spcAft>
                <a:defRPr/>
              </a:pPr>
              <a:t>5</a:t>
            </a:fld>
            <a:endParaRPr lang="en-GB" altLang="en-US">
              <a:solidFill>
                <a:prstClr val="black"/>
              </a:solidFill>
              <a:latin typeface="Arial" pitchFamily="34" charset="0"/>
              <a:ea typeface="+mn-ea"/>
            </a:endParaRPr>
          </a:p>
        </p:txBody>
      </p:sp>
    </p:spTree>
    <p:extLst>
      <p:ext uri="{BB962C8B-B14F-4D97-AF65-F5344CB8AC3E}">
        <p14:creationId xmlns:p14="http://schemas.microsoft.com/office/powerpoint/2010/main" val="18407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Stage 1:</a:t>
            </a:r>
            <a:r>
              <a:rPr lang="en-GB" altLang="en-US" smtClean="0"/>
              <a:t> </a:t>
            </a:r>
            <a:r>
              <a:rPr lang="en-GB" altLang="en-US" b="1" smtClean="0"/>
              <a:t>Presenting the context     </a:t>
            </a:r>
            <a:r>
              <a:rPr lang="en-GB" altLang="en-US" smtClean="0"/>
              <a:t>- </a:t>
            </a:r>
            <a:r>
              <a:rPr lang="en-GB" altLang="en-US" b="1" i="1" smtClean="0"/>
              <a:t>Q1 a &amp; b</a:t>
            </a:r>
            <a:endParaRPr lang="en-GB" altLang="en-US" smtClean="0"/>
          </a:p>
          <a:p>
            <a:r>
              <a:rPr lang="en-GB" altLang="en-US" smtClean="0"/>
              <a:t>Work through Q1a &amp; b as a class. It is worth giving the class a few moments to ponder each question before asking for oral responses. </a:t>
            </a:r>
          </a:p>
          <a:p>
            <a:r>
              <a:rPr lang="en-GB" altLang="en-US" smtClean="0"/>
              <a:t>Some teachers have asked their class to write down what they think, as this helps key them into the range of thinking around in the room. If students provide formal responses such as telling you exactly how much you would get in each case, simply hear this and move on – see supporting commentary.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4531BD2F-5EDD-4A1B-9634-1859B74A1CD0}" type="slidenum">
              <a:rPr lang="en-US" altLang="en-US" sz="1300"/>
              <a:pPr/>
              <a:t>6</a:t>
            </a:fld>
            <a:endParaRPr lang="en-US" altLang="en-US" sz="1300"/>
          </a:p>
        </p:txBody>
      </p:sp>
    </p:spTree>
    <p:extLst>
      <p:ext uri="{BB962C8B-B14F-4D97-AF65-F5344CB8AC3E}">
        <p14:creationId xmlns:p14="http://schemas.microsoft.com/office/powerpoint/2010/main" val="123291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Stage 2: Drawing pictures individually to demonstrate solutions     </a:t>
            </a:r>
            <a:r>
              <a:rPr lang="en-GB" altLang="en-US" smtClean="0"/>
              <a:t>- </a:t>
            </a:r>
            <a:r>
              <a:rPr lang="en-GB" altLang="en-US" b="1" i="1" smtClean="0"/>
              <a:t>Q2 a, b &amp; c</a:t>
            </a:r>
            <a:endParaRPr lang="en-GB" altLang="en-US" smtClean="0"/>
          </a:p>
          <a:p>
            <a:r>
              <a:rPr lang="en-GB" altLang="en-US" smtClean="0"/>
              <a:t>Students individually draw sandwich sharing pictures to show how they would share 3 sandwiches between 5 people.(Q2 a, b, c) It is important that the students (in some way) denote which people are getting which parts of the sandwiches. Precision is needed in recording how much each person gets. There is likely to be variety in both the drawings and the record of what each person gets.</a:t>
            </a:r>
          </a:p>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E91FE57D-2F65-4FD2-8D03-FDB503713634}" type="slidenum">
              <a:rPr lang="en-GB" altLang="en-US" sz="1300"/>
              <a:pPr/>
              <a:t>7</a:t>
            </a:fld>
            <a:endParaRPr lang="en-GB" altLang="en-US" sz="1300"/>
          </a:p>
        </p:txBody>
      </p:sp>
    </p:spTree>
    <p:extLst>
      <p:ext uri="{BB962C8B-B14F-4D97-AF65-F5344CB8AC3E}">
        <p14:creationId xmlns:p14="http://schemas.microsoft.com/office/powerpoint/2010/main" val="148535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This was key for the WG Participants – look at the slides from the lesson to see what the teachers focused on and how the students convinced themselves that they had the same amount.</a:t>
            </a:r>
          </a:p>
          <a:p>
            <a:r>
              <a:rPr lang="en-GB" altLang="en-US" b="1" smtClean="0"/>
              <a:t>Noticing the way that children worked was something that they admitted they didn’t do enough of and said that it had really changed the way that they worked in class and structured their lessons. Noticing how told them more about how children were (or weren’t) understanding the maths.</a:t>
            </a:r>
          </a:p>
          <a:p>
            <a:endParaRPr lang="en-GB" altLang="en-US" b="1" smtClean="0"/>
          </a:p>
          <a:p>
            <a:r>
              <a:rPr lang="en-GB" altLang="en-US" b="1" smtClean="0"/>
              <a:t>Listening to students and allowing them time to draw their own conclusions was another key learning point arising from interacting with the resources.</a:t>
            </a:r>
          </a:p>
          <a:p>
            <a:endParaRPr lang="en-GB" altLang="en-US" b="1" smtClean="0"/>
          </a:p>
          <a:p>
            <a:r>
              <a:rPr lang="en-GB" altLang="en-US" b="1" smtClean="0"/>
              <a:t>Sticking longer with representations to strengthen and deepen understanding.</a:t>
            </a:r>
          </a:p>
          <a:p>
            <a:endParaRPr lang="en-GB" altLang="en-US" b="1" smtClean="0"/>
          </a:p>
          <a:p>
            <a:r>
              <a:rPr lang="en-GB" altLang="en-US" b="1" smtClean="0"/>
              <a:t>Stage 3: Reviewing as a class pictures and students’ justifications     </a:t>
            </a:r>
            <a:r>
              <a:rPr lang="en-GB" altLang="en-US" smtClean="0"/>
              <a:t>- </a:t>
            </a:r>
            <a:r>
              <a:rPr lang="en-GB" altLang="en-US" b="1" i="1" smtClean="0"/>
              <a:t>Q2 d</a:t>
            </a:r>
            <a:endParaRPr lang="en-GB" altLang="en-US" smtClean="0"/>
          </a:p>
          <a:p>
            <a:r>
              <a:rPr lang="en-GB" altLang="en-US" smtClean="0"/>
              <a:t>As a class review the pictures drawn by students in Q2a,b &amp; c.. Establish that halving leads to each person getting 1/2 + 1/10 whereas sharing out each sandwich one at a time leads to each person getting 1/5 + 1/5 +1/5 (or equivalent). The teacher’s role is to ask whether you get more / the same amount whichever way you do it, and then to work with students responses and direct them to convince you, using the pictures – see supporting commentary.</a:t>
            </a:r>
          </a:p>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BD27F053-5EB6-4147-9935-3361EFFF77A9}" type="slidenum">
              <a:rPr lang="en-GB" altLang="en-US" sz="1300"/>
              <a:pPr/>
              <a:t>8</a:t>
            </a:fld>
            <a:endParaRPr lang="en-GB" altLang="en-US" sz="1300"/>
          </a:p>
        </p:txBody>
      </p:sp>
    </p:spTree>
    <p:extLst>
      <p:ext uri="{BB962C8B-B14F-4D97-AF65-F5344CB8AC3E}">
        <p14:creationId xmlns:p14="http://schemas.microsoft.com/office/powerpoint/2010/main" val="189705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smtClean="0"/>
              <a:t>Stage 5: Extension</a:t>
            </a:r>
            <a:r>
              <a:rPr lang="en-GB" altLang="en-US" dirty="0" smtClean="0"/>
              <a:t>     - </a:t>
            </a:r>
            <a:r>
              <a:rPr lang="en-GB" altLang="en-US" b="1" i="1" dirty="0" smtClean="0"/>
              <a:t>Q5, Q6, Q7</a:t>
            </a:r>
            <a:endParaRPr lang="en-GB" altLang="en-US" dirty="0" smtClean="0"/>
          </a:p>
          <a:p>
            <a:r>
              <a:rPr lang="en-GB" altLang="en-US" dirty="0" smtClean="0"/>
              <a:t>Questions 5, 6 and 7. These can be attempted individually, but it is likely that you would want to share student ideas as a class. There is potential to go into a second lesson with the ideas generated here. </a:t>
            </a:r>
          </a:p>
          <a:p>
            <a:endParaRPr lang="en-GB" altLang="en-US" dirty="0" smtClean="0"/>
          </a:p>
          <a:p>
            <a:r>
              <a:rPr lang="en-GB" altLang="en-US" dirty="0" smtClean="0"/>
              <a:t>With a </a:t>
            </a:r>
            <a:r>
              <a:rPr lang="en-GB" altLang="en-US" dirty="0" err="1" smtClean="0"/>
              <a:t>TfM</a:t>
            </a:r>
            <a:r>
              <a:rPr lang="en-GB" altLang="en-US" dirty="0" smtClean="0"/>
              <a:t> hat on here (a bit of a pedantic one admittedly) I might prefer to think of this as deepening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defRPr>
            </a:lvl1pPr>
            <a:lvl2pPr marL="783589" indent="-301381">
              <a:defRPr sz="3000">
                <a:solidFill>
                  <a:schemeClr val="tx1"/>
                </a:solidFill>
                <a:latin typeface="Arial" panose="020B0604020202020204" pitchFamily="34" charset="0"/>
              </a:defRPr>
            </a:lvl2pPr>
            <a:lvl3pPr marL="1205522" indent="-241104">
              <a:defRPr sz="3000">
                <a:solidFill>
                  <a:schemeClr val="tx1"/>
                </a:solidFill>
                <a:latin typeface="Arial" panose="020B0604020202020204" pitchFamily="34" charset="0"/>
              </a:defRPr>
            </a:lvl3pPr>
            <a:lvl4pPr marL="1687731" indent="-241104">
              <a:defRPr sz="3000">
                <a:solidFill>
                  <a:schemeClr val="tx1"/>
                </a:solidFill>
                <a:latin typeface="Arial" panose="020B0604020202020204" pitchFamily="34" charset="0"/>
              </a:defRPr>
            </a:lvl4pPr>
            <a:lvl5pPr marL="2169940" indent="-241104">
              <a:defRPr sz="3000">
                <a:solidFill>
                  <a:schemeClr val="tx1"/>
                </a:solidFill>
                <a:latin typeface="Arial" panose="020B0604020202020204" pitchFamily="34" charset="0"/>
              </a:defRPr>
            </a:lvl5pPr>
            <a:lvl6pPr marL="2652149" indent="-241104" eaLnBrk="0" fontAlgn="base" hangingPunct="0">
              <a:spcBef>
                <a:spcPct val="0"/>
              </a:spcBef>
              <a:spcAft>
                <a:spcPct val="0"/>
              </a:spcAft>
              <a:defRPr sz="3000">
                <a:solidFill>
                  <a:schemeClr val="tx1"/>
                </a:solidFill>
                <a:latin typeface="Arial" panose="020B0604020202020204" pitchFamily="34" charset="0"/>
              </a:defRPr>
            </a:lvl6pPr>
            <a:lvl7pPr marL="3134357" indent="-241104" eaLnBrk="0" fontAlgn="base" hangingPunct="0">
              <a:spcBef>
                <a:spcPct val="0"/>
              </a:spcBef>
              <a:spcAft>
                <a:spcPct val="0"/>
              </a:spcAft>
              <a:defRPr sz="3000">
                <a:solidFill>
                  <a:schemeClr val="tx1"/>
                </a:solidFill>
                <a:latin typeface="Arial" panose="020B0604020202020204" pitchFamily="34" charset="0"/>
              </a:defRPr>
            </a:lvl7pPr>
            <a:lvl8pPr marL="3616566" indent="-241104" eaLnBrk="0" fontAlgn="base" hangingPunct="0">
              <a:spcBef>
                <a:spcPct val="0"/>
              </a:spcBef>
              <a:spcAft>
                <a:spcPct val="0"/>
              </a:spcAft>
              <a:defRPr sz="3000">
                <a:solidFill>
                  <a:schemeClr val="tx1"/>
                </a:solidFill>
                <a:latin typeface="Arial" panose="020B0604020202020204" pitchFamily="34" charset="0"/>
              </a:defRPr>
            </a:lvl8pPr>
            <a:lvl9pPr marL="4098775" indent="-241104" eaLnBrk="0" fontAlgn="base" hangingPunct="0">
              <a:spcBef>
                <a:spcPct val="0"/>
              </a:spcBef>
              <a:spcAft>
                <a:spcPct val="0"/>
              </a:spcAft>
              <a:defRPr sz="3000">
                <a:solidFill>
                  <a:schemeClr val="tx1"/>
                </a:solidFill>
                <a:latin typeface="Arial" panose="020B0604020202020204" pitchFamily="34" charset="0"/>
              </a:defRPr>
            </a:lvl9pPr>
          </a:lstStyle>
          <a:p>
            <a:fld id="{D52D3F77-D5BD-4F09-BDB0-62F43F778B43}" type="slidenum">
              <a:rPr lang="en-GB" altLang="en-US" sz="1300"/>
              <a:pPr/>
              <a:t>9</a:t>
            </a:fld>
            <a:endParaRPr lang="en-GB" altLang="en-US" sz="1300"/>
          </a:p>
        </p:txBody>
      </p:sp>
    </p:spTree>
    <p:extLst>
      <p:ext uri="{BB962C8B-B14F-4D97-AF65-F5344CB8AC3E}">
        <p14:creationId xmlns:p14="http://schemas.microsoft.com/office/powerpoint/2010/main" val="332136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Why some students love </a:t>
            </a:r>
            <a:r>
              <a:rPr lang="en-US" altLang="en-US" baseline="0" dirty="0" err="1" smtClean="0"/>
              <a:t>maths</a:t>
            </a:r>
            <a:r>
              <a:rPr lang="en-US" altLang="en-US" baseline="0" dirty="0" smtClean="0"/>
              <a:t> (not much to remember) but others don’t (too much to remember)</a:t>
            </a:r>
          </a:p>
          <a:p>
            <a:r>
              <a:rPr lang="en-US" altLang="en-US" baseline="0" dirty="0" smtClean="0"/>
              <a:t>If they don’t see that these are interconnected aspects of </a:t>
            </a:r>
            <a:r>
              <a:rPr lang="en-US" altLang="en-US" baseline="0" dirty="0" err="1" smtClean="0"/>
              <a:t>maths</a:t>
            </a:r>
            <a:r>
              <a:rPr lang="en-US" altLang="en-US" baseline="0" dirty="0" smtClean="0"/>
              <a:t> – do we teach them as such?</a:t>
            </a:r>
          </a:p>
          <a:p>
            <a:pPr marL="180828" indent="-180828">
              <a:buFont typeface="Arial" panose="020B0604020202020204" pitchFamily="34" charset="0"/>
              <a:buChar char="•"/>
            </a:pPr>
            <a:r>
              <a:rPr lang="en-US" altLang="en-US" baseline="0" dirty="0" smtClean="0"/>
              <a:t>To </a:t>
            </a:r>
            <a:r>
              <a:rPr lang="en-US" altLang="en-US" baseline="0" dirty="0"/>
              <a:t>many pupils a jungle of unconnected question and procedures</a:t>
            </a:r>
          </a:p>
          <a:p>
            <a:pPr marL="180828" indent="-180828">
              <a:buFont typeface="Arial" panose="020B0604020202020204" pitchFamily="34" charset="0"/>
              <a:buChar char="•"/>
            </a:pPr>
            <a:r>
              <a:rPr lang="en-US" altLang="en-US" baseline="0" dirty="0"/>
              <a:t>What would it be like if they </a:t>
            </a:r>
            <a:r>
              <a:rPr lang="en-US" altLang="en-US" baseline="0" dirty="0" err="1"/>
              <a:t>realised</a:t>
            </a:r>
            <a:r>
              <a:rPr lang="en-US" altLang="en-US" baseline="0" dirty="0"/>
              <a:t> they were connected in some way, </a:t>
            </a:r>
          </a:p>
          <a:p>
            <a:pPr marL="180828" indent="-180828">
              <a:buFont typeface="Arial" panose="020B0604020202020204" pitchFamily="34" charset="0"/>
              <a:buChar char="•"/>
            </a:pPr>
            <a:r>
              <a:rPr lang="en-US" altLang="en-US" baseline="0" dirty="0"/>
              <a:t>And that this deeper understanding allowed them to reason and fluently apply methods efficiently and correctly?</a:t>
            </a:r>
          </a:p>
          <a:p>
            <a:pPr marL="180828" indent="-180828">
              <a:buFont typeface="Arial" panose="020B0604020202020204" pitchFamily="34" charset="0"/>
              <a:buChar char="•"/>
            </a:pPr>
            <a:r>
              <a:rPr lang="en-US" altLang="en-US" baseline="0" dirty="0"/>
              <a:t>Maybe not so much to remember, may be a confidence to attempt a wide range of less familiar problems?</a:t>
            </a:r>
          </a:p>
          <a:p>
            <a:endParaRPr lang="en-US" altLang="en-US" baseline="0" dirty="0"/>
          </a:p>
          <a:p>
            <a:r>
              <a:rPr lang="en-US" altLang="en-US" baseline="0" dirty="0"/>
              <a:t>To teachers though many might implicitly </a:t>
            </a:r>
            <a:r>
              <a:rPr lang="en-US" altLang="en-US" baseline="0" dirty="0" err="1"/>
              <a:t>recognise</a:t>
            </a:r>
            <a:r>
              <a:rPr lang="en-US" altLang="en-US" baseline="0" dirty="0"/>
              <a:t> that these are connected by the underlying </a:t>
            </a:r>
            <a:r>
              <a:rPr lang="en-US" altLang="en-US" baseline="0" dirty="0" err="1"/>
              <a:t>maths</a:t>
            </a:r>
            <a:r>
              <a:rPr lang="en-US" altLang="en-US" baseline="0" dirty="0"/>
              <a:t> this is not reflected explicitly in the teaching </a:t>
            </a:r>
            <a:r>
              <a:rPr lang="en-US" altLang="en-US" i="1" baseline="0" dirty="0"/>
              <a:t>as they explained</a:t>
            </a:r>
          </a:p>
          <a:p>
            <a:endParaRPr lang="en-US" altLang="en-US" baseline="0" dirty="0"/>
          </a:p>
          <a:p>
            <a:r>
              <a:rPr lang="en-US" altLang="en-US" baseline="0" dirty="0"/>
              <a:t>Could this have the potential to be transformative? Its an exciting thought </a:t>
            </a:r>
          </a:p>
          <a:p>
            <a:r>
              <a:rPr lang="en-US" altLang="en-US" baseline="0" dirty="0"/>
              <a:t>Hence the mathematical focus of the project –</a:t>
            </a:r>
            <a:r>
              <a:rPr lang="en-US" altLang="en-US" b="1" baseline="0" dirty="0"/>
              <a:t>next </a:t>
            </a:r>
            <a:r>
              <a:rPr lang="en-US" altLang="en-US" b="1" baseline="0" dirty="0" smtClean="0"/>
              <a:t>slide</a:t>
            </a:r>
          </a:p>
          <a:p>
            <a:endParaRPr lang="en-US" altLang="en-US" b="1" baseline="0" dirty="0" smtClean="0"/>
          </a:p>
          <a:p>
            <a:r>
              <a:rPr lang="en-US" altLang="en-US" b="1" baseline="0" dirty="0" smtClean="0"/>
              <a:t>Primary NC mentions that ideas of ratio, proportionality, scaling and conversion (line graphs) are there to prepare children for more formal work in this area in KS3/4</a:t>
            </a:r>
            <a:endParaRPr lang="en-US" altLang="en-US" b="0" baseline="0" dirty="0" smtClean="0"/>
          </a:p>
          <a:p>
            <a:r>
              <a:rPr lang="en-US" altLang="en-US" b="0" baseline="0" dirty="0" smtClean="0"/>
              <a:t>If the work in KS2 is preparation then it is clearly important that teachers from secondary settings understand how it is being taught in primary schools so that the understanding can be built on, in line with the EEF recommendation.</a:t>
            </a:r>
            <a:endParaRPr lang="en-US" altLang="en-US" b="1" baseline="0"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3589" indent="-301381" eaLnBrk="0" hangingPunct="0">
              <a:spcBef>
                <a:spcPct val="30000"/>
              </a:spcBef>
              <a:defRPr sz="1300">
                <a:solidFill>
                  <a:schemeClr val="tx1"/>
                </a:solidFill>
                <a:latin typeface="Calibri" pitchFamily="34" charset="0"/>
              </a:defRPr>
            </a:lvl2pPr>
            <a:lvl3pPr marL="1205522" indent="-241104" eaLnBrk="0" hangingPunct="0">
              <a:spcBef>
                <a:spcPct val="30000"/>
              </a:spcBef>
              <a:defRPr sz="1300">
                <a:solidFill>
                  <a:schemeClr val="tx1"/>
                </a:solidFill>
                <a:latin typeface="Calibri" pitchFamily="34" charset="0"/>
              </a:defRPr>
            </a:lvl3pPr>
            <a:lvl4pPr marL="1687731" indent="-241104" eaLnBrk="0" hangingPunct="0">
              <a:spcBef>
                <a:spcPct val="30000"/>
              </a:spcBef>
              <a:defRPr sz="1300">
                <a:solidFill>
                  <a:schemeClr val="tx1"/>
                </a:solidFill>
                <a:latin typeface="Calibri" pitchFamily="34" charset="0"/>
              </a:defRPr>
            </a:lvl4pPr>
            <a:lvl5pPr marL="2169940" indent="-241104" eaLnBrk="0" hangingPunct="0">
              <a:spcBef>
                <a:spcPct val="30000"/>
              </a:spcBef>
              <a:defRPr sz="1300">
                <a:solidFill>
                  <a:schemeClr val="tx1"/>
                </a:solidFill>
                <a:latin typeface="Calibri" pitchFamily="34" charset="0"/>
              </a:defRPr>
            </a:lvl5pPr>
            <a:lvl6pPr marL="2652149" indent="-241104" eaLnBrk="0" fontAlgn="base" hangingPunct="0">
              <a:spcBef>
                <a:spcPct val="30000"/>
              </a:spcBef>
              <a:spcAft>
                <a:spcPct val="0"/>
              </a:spcAft>
              <a:defRPr sz="1300">
                <a:solidFill>
                  <a:schemeClr val="tx1"/>
                </a:solidFill>
                <a:latin typeface="Calibri" pitchFamily="34" charset="0"/>
              </a:defRPr>
            </a:lvl6pPr>
            <a:lvl7pPr marL="3134357" indent="-241104" eaLnBrk="0" fontAlgn="base" hangingPunct="0">
              <a:spcBef>
                <a:spcPct val="30000"/>
              </a:spcBef>
              <a:spcAft>
                <a:spcPct val="0"/>
              </a:spcAft>
              <a:defRPr sz="1300">
                <a:solidFill>
                  <a:schemeClr val="tx1"/>
                </a:solidFill>
                <a:latin typeface="Calibri" pitchFamily="34" charset="0"/>
              </a:defRPr>
            </a:lvl7pPr>
            <a:lvl8pPr marL="3616566" indent="-241104" eaLnBrk="0" fontAlgn="base" hangingPunct="0">
              <a:spcBef>
                <a:spcPct val="30000"/>
              </a:spcBef>
              <a:spcAft>
                <a:spcPct val="0"/>
              </a:spcAft>
              <a:defRPr sz="1300">
                <a:solidFill>
                  <a:schemeClr val="tx1"/>
                </a:solidFill>
                <a:latin typeface="Calibri" pitchFamily="34" charset="0"/>
              </a:defRPr>
            </a:lvl8pPr>
            <a:lvl9pPr marL="4098775" indent="-241104" eaLnBrk="0" fontAlgn="base" hangingPunct="0">
              <a:spcBef>
                <a:spcPct val="30000"/>
              </a:spcBef>
              <a:spcAft>
                <a:spcPct val="0"/>
              </a:spcAft>
              <a:defRPr sz="1300">
                <a:solidFill>
                  <a:schemeClr val="tx1"/>
                </a:solidFill>
                <a:latin typeface="Calibri" pitchFamily="34" charset="0"/>
              </a:defRPr>
            </a:lvl9pPr>
          </a:lstStyle>
          <a:p>
            <a:pPr defTabSz="964418" eaLnBrk="1" fontAlgn="auto" hangingPunct="1">
              <a:spcBef>
                <a:spcPct val="20000"/>
              </a:spcBef>
              <a:spcAft>
                <a:spcPts val="0"/>
              </a:spcAft>
              <a:defRPr/>
            </a:pPr>
            <a:fld id="{C42AD2CE-109D-463C-BE5C-05816E390C0E}" type="slidenum">
              <a:rPr lang="en-GB" altLang="en-US">
                <a:solidFill>
                  <a:prstClr val="black"/>
                </a:solidFill>
                <a:latin typeface="Arial" pitchFamily="34" charset="0"/>
                <a:ea typeface="+mn-ea"/>
              </a:rPr>
              <a:pPr defTabSz="964418" eaLnBrk="1" fontAlgn="auto" hangingPunct="1">
                <a:spcBef>
                  <a:spcPct val="20000"/>
                </a:spcBef>
                <a:spcAft>
                  <a:spcPts val="0"/>
                </a:spcAft>
                <a:defRPr/>
              </a:pPr>
              <a:t>10</a:t>
            </a:fld>
            <a:endParaRPr lang="en-GB" altLang="en-US">
              <a:solidFill>
                <a:prstClr val="black"/>
              </a:solidFill>
              <a:latin typeface="Arial" pitchFamily="34" charset="0"/>
              <a:ea typeface="+mn-ea"/>
            </a:endParaRPr>
          </a:p>
        </p:txBody>
      </p:sp>
    </p:spTree>
    <p:extLst>
      <p:ext uri="{BB962C8B-B14F-4D97-AF65-F5344CB8AC3E}">
        <p14:creationId xmlns:p14="http://schemas.microsoft.com/office/powerpoint/2010/main" val="3162023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8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836711"/>
            <a:ext cx="5486400" cy="3890863"/>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marL="342900" indent="-3429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742950" indent="-28575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143000" indent="-2286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1"/>
          <p:cNvSpPr>
            <a:spLocks noGrp="1"/>
          </p:cNvSpPr>
          <p:nvPr>
            <p:ph type="title"/>
          </p:nvPr>
        </p:nvSpPr>
        <p:spPr>
          <a:xfrm>
            <a:off x="457200" y="836712"/>
            <a:ext cx="82296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405403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a:prstGeom prst="rect">
            <a:avLst/>
          </a:prstGeom>
        </p:spPr>
        <p:txBody>
          <a:bodyPr vert="eaVert"/>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836712"/>
            <a:ext cx="6019800" cy="5289451"/>
          </a:xfrm>
          <a:prstGeom prst="rect">
            <a:avLst/>
          </a:prstGeom>
        </p:spPr>
        <p:txBody>
          <a:bodyPr vert="eaVert"/>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1776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GB">
              <a:solidFill>
                <a:srgbClr val="000000"/>
              </a:solidFill>
            </a:endParaRPr>
          </a:p>
        </p:txBody>
      </p:sp>
      <p:sp>
        <p:nvSpPr>
          <p:cNvPr id="3"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srgbClr val="000000"/>
              </a:solidFill>
            </a:endParaRPr>
          </a:p>
        </p:txBody>
      </p:sp>
      <p:sp>
        <p:nvSpPr>
          <p:cNvPr id="4" name="Rectangle 8"/>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C21E18B5-EBE1-4CE9-835A-6893B48F1C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81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4" y="1196975"/>
            <a:ext cx="4269160" cy="580926"/>
          </a:xfrm>
          <a:prstGeom prst="rect">
            <a:avLst/>
          </a:prstGeom>
        </p:spPr>
        <p:txBody>
          <a:bodyPr vert="horz"/>
          <a:lstStyle>
            <a:lvl1pPr algn="l">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6141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marL="457200" indent="-4572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914400" indent="-4572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257300" indent="-3429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714500" indent="-3429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171700" indent="-342900">
              <a:buClr>
                <a:schemeClr val="bg2"/>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vert="horz"/>
          <a:lstStyle>
            <a:lvl1pPr marL="342900" indent="-342900">
              <a:buClr>
                <a:schemeClr val="bg2"/>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chemeClr val="bg2"/>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chemeClr val="bg2"/>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chemeClr val="bg2"/>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chemeClr val="bg2"/>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1"/>
          <p:cNvSpPr>
            <a:spLocks noGrp="1"/>
          </p:cNvSpPr>
          <p:nvPr>
            <p:ph type="title"/>
          </p:nvPr>
        </p:nvSpPr>
        <p:spPr>
          <a:xfrm>
            <a:off x="457200" y="836712"/>
            <a:ext cx="82296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1"/>
          <p:cNvSpPr>
            <a:spLocks noGrp="1"/>
          </p:cNvSpPr>
          <p:nvPr>
            <p:ph type="title"/>
          </p:nvPr>
        </p:nvSpPr>
        <p:spPr>
          <a:xfrm>
            <a:off x="457200" y="836712"/>
            <a:ext cx="82296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836712"/>
            <a:ext cx="8229600" cy="580926"/>
          </a:xfrm>
          <a:prstGeom prst="rect">
            <a:avLst/>
          </a:prstGeom>
        </p:spPr>
        <p:txBody>
          <a:bodyPr vert="horz"/>
          <a:lstStyle>
            <a:lvl1pPr>
              <a:defRPr>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598388"/>
          </a:xfrm>
          <a:prstGeom prst="rect">
            <a:avLst/>
          </a:prstGeom>
        </p:spPr>
        <p:txBody>
          <a:bodyPr vert="horz" anchor="t"/>
          <a:lstStyle>
            <a:lvl1pPr algn="l">
              <a:defRPr sz="2400" b="0">
                <a:solidFill>
                  <a:schemeClr val="bg2"/>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836712"/>
            <a:ext cx="5111750" cy="5289451"/>
          </a:xfrm>
          <a:prstGeom prst="rect">
            <a:avLst/>
          </a:prstGeom>
        </p:spPr>
        <p:txBody>
          <a:bodyPr vert="horz"/>
          <a:lstStyle>
            <a:lvl1pPr marL="342900" indent="-3429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 id="214748373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peer-tutorin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funkeymaths.com/"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946" y="1903809"/>
            <a:ext cx="2137172"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886" y="4100049"/>
            <a:ext cx="2449115" cy="139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372" y="1422684"/>
            <a:ext cx="3338513"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373" y="3575537"/>
            <a:ext cx="1944290" cy="210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Rectangle 7"/>
          <p:cNvSpPr>
            <a:spLocks noChangeArrowheads="1"/>
          </p:cNvSpPr>
          <p:nvPr/>
        </p:nvSpPr>
        <p:spPr bwMode="auto">
          <a:xfrm>
            <a:off x="2809876" y="4507707"/>
            <a:ext cx="4212431"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fontAlgn="base" hangingPunct="1">
              <a:spcBef>
                <a:spcPct val="20000"/>
              </a:spcBef>
              <a:spcAft>
                <a:spcPct val="0"/>
              </a:spcAft>
              <a:buClr>
                <a:srgbClr val="00628C"/>
              </a:buClr>
              <a:buFont typeface="Arial" pitchFamily="34" charset="0"/>
              <a:buChar char="●"/>
            </a:pPr>
            <a:r>
              <a:rPr lang="en-GB" altLang="en-US" sz="2400" dirty="0">
                <a:solidFill>
                  <a:srgbClr val="FF33CC"/>
                </a:solidFill>
                <a:ea typeface="Calibri" pitchFamily="34" charset="0"/>
                <a:cs typeface="Times New Roman" pitchFamily="18" charset="0"/>
              </a:rPr>
              <a:t>Percentage changes</a:t>
            </a:r>
          </a:p>
          <a:p>
            <a:pPr eaLnBrk="1" hangingPunct="1">
              <a:lnSpc>
                <a:spcPct val="115000"/>
              </a:lnSpc>
              <a:spcBef>
                <a:spcPct val="20000"/>
              </a:spcBef>
              <a:spcAft>
                <a:spcPts val="750"/>
              </a:spcAft>
              <a:buClr>
                <a:srgbClr val="00628C"/>
              </a:buClr>
              <a:buFont typeface="Arial" pitchFamily="34" charset="0"/>
              <a:buChar char="●"/>
            </a:pPr>
            <a:r>
              <a:rPr lang="en-GB" altLang="en-US" sz="1500" dirty="0">
                <a:solidFill>
                  <a:srgbClr val="990099"/>
                </a:solidFill>
                <a:ea typeface="Calibri" pitchFamily="34" charset="0"/>
                <a:cs typeface="Times New Roman" pitchFamily="18" charset="0"/>
              </a:rPr>
              <a:t>Proportional and inverse proportional graphs</a:t>
            </a:r>
          </a:p>
        </p:txBody>
      </p:sp>
      <p:sp>
        <p:nvSpPr>
          <p:cNvPr id="22535" name="Rectangle 8"/>
          <p:cNvSpPr>
            <a:spLocks noChangeArrowheads="1"/>
          </p:cNvSpPr>
          <p:nvPr/>
        </p:nvSpPr>
        <p:spPr bwMode="auto">
          <a:xfrm>
            <a:off x="4665418" y="5382951"/>
            <a:ext cx="1418751"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3000" dirty="0">
                <a:solidFill>
                  <a:srgbClr val="FF0000"/>
                </a:solidFill>
                <a:ea typeface="Calibri" pitchFamily="34" charset="0"/>
                <a:cs typeface="Times New Roman" pitchFamily="18" charset="0"/>
              </a:rPr>
              <a:t>Ratio</a:t>
            </a:r>
          </a:p>
        </p:txBody>
      </p:sp>
      <p:sp>
        <p:nvSpPr>
          <p:cNvPr id="22536" name="Rectangle 9"/>
          <p:cNvSpPr>
            <a:spLocks noChangeArrowheads="1"/>
          </p:cNvSpPr>
          <p:nvPr/>
        </p:nvSpPr>
        <p:spPr bwMode="auto">
          <a:xfrm>
            <a:off x="3672777" y="1398610"/>
            <a:ext cx="180369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3000" dirty="0">
                <a:solidFill>
                  <a:srgbClr val="00B0F0"/>
                </a:solidFill>
                <a:ea typeface="Calibri" pitchFamily="34" charset="0"/>
                <a:cs typeface="Times New Roman" pitchFamily="18" charset="0"/>
              </a:rPr>
              <a:t>Recipes</a:t>
            </a:r>
          </a:p>
        </p:txBody>
      </p:sp>
      <p:sp>
        <p:nvSpPr>
          <p:cNvPr id="22537" name="Rectangle 10"/>
          <p:cNvSpPr>
            <a:spLocks noChangeArrowheads="1"/>
          </p:cNvSpPr>
          <p:nvPr/>
        </p:nvSpPr>
        <p:spPr bwMode="auto">
          <a:xfrm>
            <a:off x="1592212" y="2163366"/>
            <a:ext cx="3057247"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100" dirty="0">
                <a:solidFill>
                  <a:srgbClr val="9966FF"/>
                </a:solidFill>
                <a:ea typeface="Calibri" pitchFamily="34" charset="0"/>
                <a:cs typeface="Times New Roman" pitchFamily="18" charset="0"/>
              </a:rPr>
              <a:t>What is the cost of …..</a:t>
            </a:r>
          </a:p>
        </p:txBody>
      </p:sp>
      <p:sp>
        <p:nvSpPr>
          <p:cNvPr id="22538" name="Rectangle 11"/>
          <p:cNvSpPr>
            <a:spLocks noChangeArrowheads="1"/>
          </p:cNvSpPr>
          <p:nvPr/>
        </p:nvSpPr>
        <p:spPr bwMode="auto">
          <a:xfrm>
            <a:off x="5467350" y="3667126"/>
            <a:ext cx="255069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3000" dirty="0">
                <a:solidFill>
                  <a:srgbClr val="00B050"/>
                </a:solidFill>
                <a:ea typeface="Calibri" pitchFamily="34" charset="0"/>
                <a:cs typeface="Times New Roman" pitchFamily="18" charset="0"/>
              </a:rPr>
              <a:t>Conversions</a:t>
            </a:r>
          </a:p>
        </p:txBody>
      </p:sp>
      <p:sp>
        <p:nvSpPr>
          <p:cNvPr id="22539" name="Rectangle 1"/>
          <p:cNvSpPr>
            <a:spLocks noChangeArrowheads="1"/>
          </p:cNvSpPr>
          <p:nvPr/>
        </p:nvSpPr>
        <p:spPr bwMode="auto">
          <a:xfrm>
            <a:off x="1361215" y="3069190"/>
            <a:ext cx="1542410"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100" dirty="0">
                <a:solidFill>
                  <a:srgbClr val="0070C0"/>
                </a:solidFill>
                <a:ea typeface="Calibri" pitchFamily="34" charset="0"/>
                <a:cs typeface="Times New Roman" pitchFamily="18" charset="0"/>
              </a:rPr>
              <a:t>Pie charts</a:t>
            </a:r>
          </a:p>
        </p:txBody>
      </p:sp>
      <p:sp>
        <p:nvSpPr>
          <p:cNvPr id="22540" name="Rectangle 3"/>
          <p:cNvSpPr>
            <a:spLocks noChangeArrowheads="1"/>
          </p:cNvSpPr>
          <p:nvPr/>
        </p:nvSpPr>
        <p:spPr bwMode="auto">
          <a:xfrm>
            <a:off x="3500531" y="2934463"/>
            <a:ext cx="1436612"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100" dirty="0">
                <a:solidFill>
                  <a:srgbClr val="C00000"/>
                </a:solidFill>
                <a:ea typeface="Calibri" pitchFamily="34" charset="0"/>
                <a:cs typeface="Times New Roman" pitchFamily="18" charset="0"/>
              </a:rPr>
              <a:t>Similarity</a:t>
            </a:r>
          </a:p>
        </p:txBody>
      </p:sp>
      <p:sp>
        <p:nvSpPr>
          <p:cNvPr id="22541" name="Rectangle 12"/>
          <p:cNvSpPr>
            <a:spLocks noChangeArrowheads="1"/>
          </p:cNvSpPr>
          <p:nvPr/>
        </p:nvSpPr>
        <p:spPr bwMode="auto">
          <a:xfrm>
            <a:off x="3469481" y="3852993"/>
            <a:ext cx="217380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400" dirty="0">
                <a:solidFill>
                  <a:srgbClr val="FFC000"/>
                </a:solidFill>
                <a:ea typeface="Calibri" pitchFamily="34" charset="0"/>
                <a:cs typeface="Times New Roman" pitchFamily="18" charset="0"/>
              </a:rPr>
              <a:t>Trigonometry</a:t>
            </a:r>
          </a:p>
        </p:txBody>
      </p:sp>
      <p:sp>
        <p:nvSpPr>
          <p:cNvPr id="22543" name="Rectangle 15"/>
          <p:cNvSpPr>
            <a:spLocks noChangeArrowheads="1"/>
          </p:cNvSpPr>
          <p:nvPr/>
        </p:nvSpPr>
        <p:spPr bwMode="auto">
          <a:xfrm>
            <a:off x="5126497" y="3061485"/>
            <a:ext cx="2844048"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100" dirty="0">
                <a:solidFill>
                  <a:srgbClr val="92D050"/>
                </a:solidFill>
                <a:ea typeface="Calibri" pitchFamily="34" charset="0"/>
                <a:cs typeface="Times New Roman" pitchFamily="18" charset="0"/>
              </a:rPr>
              <a:t>What is the weight of</a:t>
            </a:r>
            <a:endParaRPr lang="en-GB" altLang="en-US" sz="2100" dirty="0">
              <a:solidFill>
                <a:srgbClr val="000000"/>
              </a:solidFill>
              <a:ea typeface="Calibri" pitchFamily="34" charset="0"/>
              <a:cs typeface="Times New Roman" pitchFamily="18" charset="0"/>
            </a:endParaRPr>
          </a:p>
        </p:txBody>
      </p:sp>
      <p:sp>
        <p:nvSpPr>
          <p:cNvPr id="22544" name="Rectangle 16"/>
          <p:cNvSpPr>
            <a:spLocks noChangeArrowheads="1"/>
          </p:cNvSpPr>
          <p:nvPr/>
        </p:nvSpPr>
        <p:spPr bwMode="auto">
          <a:xfrm>
            <a:off x="3094527" y="3289456"/>
            <a:ext cx="1838965" cy="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100" dirty="0">
                <a:solidFill>
                  <a:srgbClr val="C0504D"/>
                </a:solidFill>
                <a:ea typeface="Calibri" pitchFamily="34" charset="0"/>
                <a:cs typeface="Times New Roman" pitchFamily="18" charset="0"/>
              </a:rPr>
              <a:t>enlargement</a:t>
            </a:r>
          </a:p>
        </p:txBody>
      </p:sp>
      <p:sp>
        <p:nvSpPr>
          <p:cNvPr id="17" name="Rectangle 8"/>
          <p:cNvSpPr>
            <a:spLocks noChangeArrowheads="1"/>
          </p:cNvSpPr>
          <p:nvPr/>
        </p:nvSpPr>
        <p:spPr bwMode="auto">
          <a:xfrm>
            <a:off x="2809875" y="5348554"/>
            <a:ext cx="185554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3000" dirty="0">
                <a:solidFill>
                  <a:srgbClr val="FF0000"/>
                </a:solidFill>
                <a:ea typeface="Calibri" pitchFamily="34" charset="0"/>
                <a:cs typeface="Times New Roman" pitchFamily="18" charset="0"/>
              </a:rPr>
              <a:t>fractions</a:t>
            </a:r>
          </a:p>
        </p:txBody>
      </p:sp>
      <p:sp>
        <p:nvSpPr>
          <p:cNvPr id="18" name="Rectangle 8"/>
          <p:cNvSpPr>
            <a:spLocks noChangeArrowheads="1"/>
          </p:cNvSpPr>
          <p:nvPr/>
        </p:nvSpPr>
        <p:spPr bwMode="auto">
          <a:xfrm>
            <a:off x="6084169" y="5455200"/>
            <a:ext cx="2371085"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tx2"/>
              </a:buClr>
              <a:defRPr sz="32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buChar char="–"/>
              <a:defRPr sz="2400">
                <a:solidFill>
                  <a:schemeClr val="tx1"/>
                </a:solidFill>
                <a:latin typeface="Arial" pitchFamily="34" charset="0"/>
              </a:defRPr>
            </a:lvl3pPr>
            <a:lvl4pPr marL="1600200" indent="-228600" eaLnBrk="0" hangingPunct="0">
              <a:buClr>
                <a:schemeClr val="accent2"/>
              </a:buClr>
              <a:defRPr sz="1900">
                <a:solidFill>
                  <a:schemeClr val="tx1"/>
                </a:solidFill>
                <a:latin typeface="Arial" pitchFamily="34" charset="0"/>
              </a:defRPr>
            </a:lvl4pPr>
            <a:lvl5pPr marL="2057400" indent="-228600" eaLnBrk="0" hangingPunct="0">
              <a:buClr>
                <a:schemeClr val="tx2"/>
              </a:buClr>
              <a:defRPr sz="1900">
                <a:solidFill>
                  <a:schemeClr val="tx1"/>
                </a:solidFill>
                <a:latin typeface="Arial" pitchFamily="34" charset="0"/>
              </a:defRPr>
            </a:lvl5pPr>
            <a:lvl6pPr marL="25146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6pPr>
            <a:lvl7pPr marL="29718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7pPr>
            <a:lvl8pPr marL="34290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8pPr>
            <a:lvl9pPr marL="3886200" indent="-228600" eaLnBrk="0" fontAlgn="base" hangingPunct="0">
              <a:spcBef>
                <a:spcPct val="20000"/>
              </a:spcBef>
              <a:spcAft>
                <a:spcPct val="0"/>
              </a:spcAft>
              <a:buClr>
                <a:schemeClr val="tx2"/>
              </a:buClr>
              <a:buFont typeface="Arial" pitchFamily="34" charset="0"/>
              <a:buChar char="●"/>
              <a:defRPr sz="1900">
                <a:solidFill>
                  <a:schemeClr val="tx1"/>
                </a:solidFill>
                <a:latin typeface="Arial" pitchFamily="34" charset="0"/>
              </a:defRPr>
            </a:lvl9pPr>
          </a:lstStyle>
          <a:p>
            <a:pPr eaLnBrk="1" hangingPunct="1">
              <a:lnSpc>
                <a:spcPct val="115000"/>
              </a:lnSpc>
              <a:spcBef>
                <a:spcPct val="20000"/>
              </a:spcBef>
              <a:spcAft>
                <a:spcPts val="750"/>
              </a:spcAft>
              <a:buClr>
                <a:srgbClr val="00628C"/>
              </a:buClr>
              <a:buFont typeface="Arial" pitchFamily="34" charset="0"/>
              <a:buChar char="●"/>
            </a:pPr>
            <a:r>
              <a:rPr lang="en-GB" altLang="en-US" sz="2400" dirty="0">
                <a:solidFill>
                  <a:srgbClr val="AB0570"/>
                </a:solidFill>
                <a:ea typeface="Calibri" pitchFamily="34" charset="0"/>
                <a:cs typeface="Times New Roman" pitchFamily="18" charset="0"/>
              </a:rPr>
              <a:t>Decimals</a:t>
            </a:r>
          </a:p>
        </p:txBody>
      </p:sp>
    </p:spTree>
    <p:custDataLst>
      <p:tags r:id="rId1"/>
    </p:custDataLst>
    <p:extLst>
      <p:ext uri="{BB962C8B-B14F-4D97-AF65-F5344CB8AC3E}">
        <p14:creationId xmlns:p14="http://schemas.microsoft.com/office/powerpoint/2010/main" val="150427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20688"/>
            <a:ext cx="630555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94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p:cNvPicPr>
          <p:nvPr/>
        </p:nvPicPr>
        <p:blipFill rotWithShape="1">
          <a:blip r:embed="rId3">
            <a:extLst>
              <a:ext uri="{28A0092B-C50C-407E-A947-70E740481C1C}">
                <a14:useLocalDpi xmlns:a14="http://schemas.microsoft.com/office/drawing/2010/main" val="0"/>
              </a:ext>
            </a:extLst>
          </a:blip>
          <a:srcRect r="12007" b="36145"/>
          <a:stretch/>
        </p:blipFill>
        <p:spPr bwMode="auto">
          <a:xfrm>
            <a:off x="4134638" y="22412"/>
            <a:ext cx="5009362"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320386660"/>
              </p:ext>
            </p:extLst>
          </p:nvPr>
        </p:nvGraphicFramePr>
        <p:xfrm>
          <a:off x="1547664" y="3645024"/>
          <a:ext cx="6096000" cy="185420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gridCol w="508000"/>
                <a:gridCol w="508000"/>
                <a:gridCol w="508000"/>
                <a:gridCol w="508000"/>
                <a:gridCol w="508000"/>
                <a:gridCol w="508000"/>
              </a:tblGrid>
              <a:tr h="370840">
                <a:tc gridSpan="12">
                  <a:txBody>
                    <a:bodyPr/>
                    <a:lstStyle/>
                    <a:p>
                      <a:pPr algn="ctr"/>
                      <a:r>
                        <a:rPr lang="en-GB" dirty="0" smtClean="0">
                          <a:solidFill>
                            <a:srgbClr val="002060"/>
                          </a:solidFill>
                        </a:rPr>
                        <a:t>1</a:t>
                      </a: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4">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370840">
                <a:tc gridSpan="3">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r>
              <a:tr h="370840">
                <a:tc gridSpan="2">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r>
              <a:tr h="370840">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10240471"/>
              </p:ext>
            </p:extLst>
          </p:nvPr>
        </p:nvGraphicFramePr>
        <p:xfrm>
          <a:off x="1547664" y="6021288"/>
          <a:ext cx="4064000" cy="370840"/>
        </p:xfrm>
        <a:graphic>
          <a:graphicData uri="http://schemas.openxmlformats.org/drawingml/2006/table">
            <a:tbl>
              <a:tblPr firstRow="1" bandRow="1">
                <a:tableStyleId>{5C22544A-7EE6-4342-B048-85BDC9FD1C3A}</a:tableStyleId>
              </a:tblPr>
              <a:tblGrid>
                <a:gridCol w="4064000"/>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8247169"/>
              </p:ext>
            </p:extLst>
          </p:nvPr>
        </p:nvGraphicFramePr>
        <p:xfrm>
          <a:off x="4087664" y="6021288"/>
          <a:ext cx="3048000" cy="370840"/>
        </p:xfrm>
        <a:graphic>
          <a:graphicData uri="http://schemas.openxmlformats.org/drawingml/2006/table">
            <a:tbl>
              <a:tblPr firstRow="1" bandRow="1">
                <a:tableStyleId>{5C22544A-7EE6-4342-B048-85BDC9FD1C3A}</a:tableStyleId>
              </a:tblPr>
              <a:tblGrid>
                <a:gridCol w="508000"/>
                <a:gridCol w="508000"/>
                <a:gridCol w="508000"/>
                <a:gridCol w="508000"/>
                <a:gridCol w="508000"/>
                <a:gridCol w="508000"/>
              </a:tblGrid>
              <a:tr h="370840">
                <a:tc gridSpan="3">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grid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1898839"/>
              </p:ext>
            </p:extLst>
          </p:nvPr>
        </p:nvGraphicFramePr>
        <p:xfrm>
          <a:off x="7135664" y="6021288"/>
          <a:ext cx="1016000" cy="370840"/>
        </p:xfrm>
        <a:graphic>
          <a:graphicData uri="http://schemas.openxmlformats.org/drawingml/2006/table">
            <a:tbl>
              <a:tblPr firstRow="1" bandRow="1">
                <a:tableStyleId>{5C22544A-7EE6-4342-B048-85BDC9FD1C3A}</a:tableStyleId>
              </a:tblPr>
              <a:tblGrid>
                <a:gridCol w="508000"/>
                <a:gridCol w="508000"/>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Rectangle 19"/>
          <p:cNvSpPr/>
          <p:nvPr/>
        </p:nvSpPr>
        <p:spPr>
          <a:xfrm>
            <a:off x="6639319" y="4310514"/>
            <a:ext cx="284052" cy="523220"/>
          </a:xfrm>
          <a:prstGeom prst="rect">
            <a:avLst/>
          </a:prstGeom>
        </p:spPr>
        <p:txBody>
          <a:bodyPr wrap="none">
            <a:spAutoFit/>
          </a:bodyPr>
          <a:lstStyle/>
          <a:p>
            <a:r>
              <a:rPr lang="en-GB" sz="1400" u="sng" dirty="0" smtClean="0">
                <a:solidFill>
                  <a:srgbClr val="002060"/>
                </a:solidFill>
                <a:latin typeface="Arial" panose="020B0604020202020204" pitchFamily="34" charset="0"/>
                <a:cs typeface="Arial" panose="020B0604020202020204" pitchFamily="34" charset="0"/>
              </a:rPr>
              <a:t>1</a:t>
            </a:r>
          </a:p>
          <a:p>
            <a:r>
              <a:rPr lang="en-GB" sz="1400" dirty="0" smtClean="0">
                <a:solidFill>
                  <a:srgbClr val="002060"/>
                </a:solidFill>
                <a:latin typeface="Arial" panose="020B0604020202020204" pitchFamily="34" charset="0"/>
                <a:cs typeface="Arial" panose="020B0604020202020204" pitchFamily="34" charset="0"/>
              </a:rPr>
              <a:t>4</a:t>
            </a:r>
            <a:endParaRPr lang="en-GB" sz="1400" dirty="0"/>
          </a:p>
        </p:txBody>
      </p:sp>
      <p:sp>
        <p:nvSpPr>
          <p:cNvPr id="21" name="Rectangle 20"/>
          <p:cNvSpPr/>
          <p:nvPr/>
        </p:nvSpPr>
        <p:spPr>
          <a:xfrm>
            <a:off x="2454971" y="3933056"/>
            <a:ext cx="284052" cy="523220"/>
          </a:xfrm>
          <a:prstGeom prst="rect">
            <a:avLst/>
          </a:prstGeom>
        </p:spPr>
        <p:txBody>
          <a:bodyPr wrap="none">
            <a:spAutoFit/>
          </a:bodyPr>
          <a:lstStyle/>
          <a:p>
            <a:r>
              <a:rPr lang="en-GB" sz="1400" u="sng" dirty="0" smtClean="0">
                <a:solidFill>
                  <a:srgbClr val="002060"/>
                </a:solidFill>
                <a:latin typeface="Arial" panose="020B0604020202020204" pitchFamily="34" charset="0"/>
                <a:cs typeface="Arial" panose="020B0604020202020204" pitchFamily="34" charset="0"/>
              </a:rPr>
              <a:t>1</a:t>
            </a:r>
          </a:p>
          <a:p>
            <a:r>
              <a:rPr lang="en-GB" sz="1400" dirty="0">
                <a:solidFill>
                  <a:srgbClr val="002060"/>
                </a:solidFill>
                <a:latin typeface="Arial" panose="020B0604020202020204" pitchFamily="34" charset="0"/>
                <a:cs typeface="Arial" panose="020B0604020202020204" pitchFamily="34" charset="0"/>
              </a:rPr>
              <a:t>3</a:t>
            </a:r>
            <a:endParaRPr lang="en-GB" sz="1400" dirty="0"/>
          </a:p>
        </p:txBody>
      </p:sp>
      <p:sp>
        <p:nvSpPr>
          <p:cNvPr id="23" name="Rectangle 22"/>
          <p:cNvSpPr/>
          <p:nvPr/>
        </p:nvSpPr>
        <p:spPr>
          <a:xfrm>
            <a:off x="4453638" y="3915516"/>
            <a:ext cx="284052" cy="523220"/>
          </a:xfrm>
          <a:prstGeom prst="rect">
            <a:avLst/>
          </a:prstGeom>
        </p:spPr>
        <p:txBody>
          <a:bodyPr wrap="none">
            <a:spAutoFit/>
          </a:bodyPr>
          <a:lstStyle/>
          <a:p>
            <a:r>
              <a:rPr lang="en-GB" sz="1400" u="sng" dirty="0" smtClean="0">
                <a:solidFill>
                  <a:srgbClr val="002060"/>
                </a:solidFill>
                <a:latin typeface="Arial" panose="020B0604020202020204" pitchFamily="34" charset="0"/>
                <a:cs typeface="Arial" panose="020B0604020202020204" pitchFamily="34" charset="0"/>
              </a:rPr>
              <a:t>1</a:t>
            </a:r>
          </a:p>
          <a:p>
            <a:r>
              <a:rPr lang="en-GB" sz="1400" dirty="0">
                <a:solidFill>
                  <a:srgbClr val="002060"/>
                </a:solidFill>
                <a:latin typeface="Arial" panose="020B0604020202020204" pitchFamily="34" charset="0"/>
                <a:cs typeface="Arial" panose="020B0604020202020204" pitchFamily="34" charset="0"/>
              </a:rPr>
              <a:t>3</a:t>
            </a:r>
            <a:endParaRPr lang="en-GB" sz="1400" dirty="0"/>
          </a:p>
        </p:txBody>
      </p:sp>
      <p:sp>
        <p:nvSpPr>
          <p:cNvPr id="28" name="Rectangle 27"/>
          <p:cNvSpPr/>
          <p:nvPr/>
        </p:nvSpPr>
        <p:spPr>
          <a:xfrm>
            <a:off x="5652120" y="5013176"/>
            <a:ext cx="383438" cy="523220"/>
          </a:xfrm>
          <a:prstGeom prst="rect">
            <a:avLst/>
          </a:prstGeom>
        </p:spPr>
        <p:txBody>
          <a:bodyPr wrap="none">
            <a:spAutoFit/>
          </a:bodyPr>
          <a:lstStyle/>
          <a:p>
            <a:pPr algn="ctr"/>
            <a:r>
              <a:rPr lang="en-GB" sz="1400" u="sng" dirty="0" smtClean="0">
                <a:solidFill>
                  <a:srgbClr val="002060"/>
                </a:solidFill>
                <a:latin typeface="Arial" panose="020B0604020202020204" pitchFamily="34" charset="0"/>
                <a:cs typeface="Arial" panose="020B0604020202020204" pitchFamily="34" charset="0"/>
              </a:rPr>
              <a:t>1</a:t>
            </a:r>
          </a:p>
          <a:p>
            <a:pPr algn="ctr"/>
            <a:r>
              <a:rPr lang="en-GB" sz="1400" dirty="0" smtClean="0">
                <a:solidFill>
                  <a:srgbClr val="002060"/>
                </a:solidFill>
                <a:latin typeface="Arial" panose="020B0604020202020204" pitchFamily="34" charset="0"/>
                <a:cs typeface="Arial" panose="020B0604020202020204" pitchFamily="34" charset="0"/>
              </a:rPr>
              <a:t>12</a:t>
            </a:r>
            <a:endParaRPr lang="en-GB" sz="1400" dirty="0"/>
          </a:p>
        </p:txBody>
      </p:sp>
      <p:sp>
        <p:nvSpPr>
          <p:cNvPr id="35" name="Rectangle 34"/>
          <p:cNvSpPr/>
          <p:nvPr/>
        </p:nvSpPr>
        <p:spPr>
          <a:xfrm>
            <a:off x="1948743" y="4653136"/>
            <a:ext cx="284052" cy="523220"/>
          </a:xfrm>
          <a:prstGeom prst="rect">
            <a:avLst/>
          </a:prstGeom>
        </p:spPr>
        <p:txBody>
          <a:bodyPr wrap="none">
            <a:spAutoFit/>
          </a:bodyPr>
          <a:lstStyle/>
          <a:p>
            <a:r>
              <a:rPr lang="en-GB" sz="1400" u="sng" dirty="0" smtClean="0">
                <a:solidFill>
                  <a:srgbClr val="002060"/>
                </a:solidFill>
                <a:latin typeface="Arial" panose="020B0604020202020204" pitchFamily="34" charset="0"/>
                <a:cs typeface="Arial" panose="020B0604020202020204" pitchFamily="34" charset="0"/>
              </a:rPr>
              <a:t>1</a:t>
            </a:r>
          </a:p>
          <a:p>
            <a:r>
              <a:rPr lang="en-GB" sz="1400" dirty="0" smtClean="0">
                <a:latin typeface="Arial" panose="020B0604020202020204" pitchFamily="34" charset="0"/>
                <a:cs typeface="Arial" panose="020B0604020202020204" pitchFamily="34" charset="0"/>
              </a:rPr>
              <a:t>6</a:t>
            </a:r>
            <a:endParaRPr lang="en-GB" sz="1400" dirty="0">
              <a:latin typeface="Arial" panose="020B0604020202020204" pitchFamily="34" charset="0"/>
              <a:cs typeface="Arial" panose="020B0604020202020204" pitchFamily="34" charset="0"/>
            </a:endParaRPr>
          </a:p>
        </p:txBody>
      </p:sp>
      <p:grpSp>
        <p:nvGrpSpPr>
          <p:cNvPr id="9" name="Group 8"/>
          <p:cNvGrpSpPr/>
          <p:nvPr/>
        </p:nvGrpSpPr>
        <p:grpSpPr>
          <a:xfrm>
            <a:off x="725610" y="1306945"/>
            <a:ext cx="3014369" cy="1384698"/>
            <a:chOff x="1026721" y="1358459"/>
            <a:chExt cx="3014369" cy="1384698"/>
          </a:xfrm>
        </p:grpSpPr>
        <p:sp>
          <p:nvSpPr>
            <p:cNvPr id="22" name="Rectangle 21"/>
            <p:cNvSpPr/>
            <p:nvPr/>
          </p:nvSpPr>
          <p:spPr>
            <a:xfrm>
              <a:off x="1443993" y="2096825"/>
              <a:ext cx="364202" cy="461665"/>
            </a:xfrm>
            <a:prstGeom prst="rect">
              <a:avLst/>
            </a:prstGeom>
          </p:spPr>
          <p:txBody>
            <a:bodyPr wrap="none">
              <a:spAutoFit/>
            </a:bodyPr>
            <a:lstStyle/>
            <a:p>
              <a:pPr algn="ctr"/>
              <a:r>
                <a:rPr lang="en-GB" dirty="0" smtClean="0">
                  <a:solidFill>
                    <a:srgbClr val="002060"/>
                  </a:solidFill>
                  <a:latin typeface="Arial" panose="020B0604020202020204" pitchFamily="34" charset="0"/>
                  <a:cs typeface="Arial" panose="020B0604020202020204" pitchFamily="34" charset="0"/>
                </a:rPr>
                <a:t>+</a:t>
              </a:r>
              <a:endParaRPr lang="en-GB" sz="1400" dirty="0"/>
            </a:p>
          </p:txBody>
        </p:sp>
        <p:sp>
          <p:nvSpPr>
            <p:cNvPr id="29" name="Rectangle 28"/>
            <p:cNvSpPr/>
            <p:nvPr/>
          </p:nvSpPr>
          <p:spPr>
            <a:xfrm>
              <a:off x="1026721" y="1912160"/>
              <a:ext cx="356188" cy="830997"/>
            </a:xfrm>
            <a:prstGeom prst="rect">
              <a:avLst/>
            </a:prstGeom>
          </p:spPr>
          <p:txBody>
            <a:bodyPr wrap="none">
              <a:spAutoFit/>
            </a:bodyPr>
            <a:lstStyle/>
            <a:p>
              <a:r>
                <a:rPr lang="en-GB" u="sng" dirty="0" smtClean="0">
                  <a:solidFill>
                    <a:srgbClr val="002060"/>
                  </a:solidFill>
                  <a:latin typeface="Arial" panose="020B0604020202020204" pitchFamily="34" charset="0"/>
                  <a:cs typeface="Arial" panose="020B0604020202020204" pitchFamily="34" charset="0"/>
                </a:rPr>
                <a:t>2</a:t>
              </a:r>
            </a:p>
            <a:p>
              <a:r>
                <a:rPr lang="en-GB" dirty="0">
                  <a:solidFill>
                    <a:srgbClr val="002060"/>
                  </a:solidFill>
                  <a:latin typeface="Arial" panose="020B0604020202020204" pitchFamily="34" charset="0"/>
                  <a:cs typeface="Arial" panose="020B0604020202020204" pitchFamily="34" charset="0"/>
                </a:rPr>
                <a:t>3</a:t>
              </a:r>
              <a:endParaRPr lang="en-GB" dirty="0"/>
            </a:p>
          </p:txBody>
        </p:sp>
        <p:sp>
          <p:nvSpPr>
            <p:cNvPr id="30" name="Rectangle 29"/>
            <p:cNvSpPr/>
            <p:nvPr/>
          </p:nvSpPr>
          <p:spPr>
            <a:xfrm>
              <a:off x="1852392" y="1912160"/>
              <a:ext cx="356188" cy="830997"/>
            </a:xfrm>
            <a:prstGeom prst="rect">
              <a:avLst/>
            </a:prstGeom>
          </p:spPr>
          <p:txBody>
            <a:bodyPr wrap="none">
              <a:spAutoFit/>
            </a:bodyPr>
            <a:lstStyle/>
            <a:p>
              <a:r>
                <a:rPr lang="en-GB" u="sng" dirty="0" smtClean="0">
                  <a:solidFill>
                    <a:srgbClr val="002060"/>
                  </a:solidFill>
                  <a:latin typeface="Arial" panose="020B0604020202020204" pitchFamily="34" charset="0"/>
                  <a:cs typeface="Arial" panose="020B0604020202020204" pitchFamily="34" charset="0"/>
                </a:rPr>
                <a:t>1</a:t>
              </a:r>
            </a:p>
            <a:p>
              <a:r>
                <a:rPr lang="en-GB" dirty="0" smtClean="0">
                  <a:solidFill>
                    <a:srgbClr val="002060"/>
                  </a:solidFill>
                  <a:latin typeface="Arial" panose="020B0604020202020204" pitchFamily="34" charset="0"/>
                  <a:cs typeface="Arial" panose="020B0604020202020204" pitchFamily="34" charset="0"/>
                </a:rPr>
                <a:t>4</a:t>
              </a:r>
              <a:endParaRPr lang="en-GB" dirty="0"/>
            </a:p>
          </p:txBody>
        </p:sp>
        <p:sp>
          <p:nvSpPr>
            <p:cNvPr id="31" name="Rectangle 30"/>
            <p:cNvSpPr/>
            <p:nvPr/>
          </p:nvSpPr>
          <p:spPr>
            <a:xfrm>
              <a:off x="2637327" y="1912160"/>
              <a:ext cx="527709" cy="830997"/>
            </a:xfrm>
            <a:prstGeom prst="rect">
              <a:avLst/>
            </a:prstGeom>
          </p:spPr>
          <p:txBody>
            <a:bodyPr wrap="none">
              <a:spAutoFit/>
            </a:bodyPr>
            <a:lstStyle/>
            <a:p>
              <a:pPr algn="ctr"/>
              <a:r>
                <a:rPr lang="en-GB" u="sng" dirty="0" smtClean="0">
                  <a:solidFill>
                    <a:srgbClr val="002060"/>
                  </a:solidFill>
                  <a:latin typeface="Arial" panose="020B0604020202020204" pitchFamily="34" charset="0"/>
                  <a:cs typeface="Arial" panose="020B0604020202020204" pitchFamily="34" charset="0"/>
                </a:rPr>
                <a:t>1</a:t>
              </a:r>
            </a:p>
            <a:p>
              <a:pPr algn="ctr"/>
              <a:r>
                <a:rPr lang="en-GB" dirty="0" smtClean="0">
                  <a:solidFill>
                    <a:srgbClr val="002060"/>
                  </a:solidFill>
                  <a:latin typeface="Arial" panose="020B0604020202020204" pitchFamily="34" charset="0"/>
                  <a:cs typeface="Arial" panose="020B0604020202020204" pitchFamily="34" charset="0"/>
                </a:rPr>
                <a:t>12</a:t>
              </a:r>
              <a:endParaRPr lang="en-GB" dirty="0"/>
            </a:p>
          </p:txBody>
        </p:sp>
        <p:sp>
          <p:nvSpPr>
            <p:cNvPr id="32" name="Rectangle 31"/>
            <p:cNvSpPr/>
            <p:nvPr/>
          </p:nvSpPr>
          <p:spPr>
            <a:xfrm>
              <a:off x="2232795" y="2096824"/>
              <a:ext cx="364202" cy="461665"/>
            </a:xfrm>
            <a:prstGeom prst="rect">
              <a:avLst/>
            </a:prstGeom>
          </p:spPr>
          <p:txBody>
            <a:bodyPr wrap="none">
              <a:spAutoFit/>
            </a:bodyPr>
            <a:lstStyle/>
            <a:p>
              <a:pPr algn="ctr"/>
              <a:r>
                <a:rPr lang="en-GB" dirty="0" smtClean="0">
                  <a:solidFill>
                    <a:srgbClr val="002060"/>
                  </a:solidFill>
                  <a:latin typeface="Arial" panose="020B0604020202020204" pitchFamily="34" charset="0"/>
                  <a:cs typeface="Arial" panose="020B0604020202020204" pitchFamily="34" charset="0"/>
                </a:rPr>
                <a:t>+</a:t>
              </a:r>
              <a:endParaRPr lang="en-GB" sz="1400" dirty="0"/>
            </a:p>
          </p:txBody>
        </p:sp>
        <p:sp>
          <p:nvSpPr>
            <p:cNvPr id="33" name="Rectangle 32"/>
            <p:cNvSpPr/>
            <p:nvPr/>
          </p:nvSpPr>
          <p:spPr>
            <a:xfrm>
              <a:off x="3227151" y="2096823"/>
              <a:ext cx="364203" cy="461665"/>
            </a:xfrm>
            <a:prstGeom prst="rect">
              <a:avLst/>
            </a:prstGeom>
          </p:spPr>
          <p:txBody>
            <a:bodyPr wrap="none">
              <a:spAutoFit/>
            </a:bodyPr>
            <a:lstStyle/>
            <a:p>
              <a:pPr algn="ctr"/>
              <a:r>
                <a:rPr lang="en-GB" dirty="0">
                  <a:solidFill>
                    <a:srgbClr val="002060"/>
                  </a:solidFill>
                  <a:latin typeface="Arial" panose="020B0604020202020204" pitchFamily="34" charset="0"/>
                  <a:cs typeface="Arial" panose="020B0604020202020204" pitchFamily="34" charset="0"/>
                </a:rPr>
                <a:t>=</a:t>
              </a:r>
              <a:endParaRPr lang="en-GB" sz="1400" dirty="0"/>
            </a:p>
          </p:txBody>
        </p:sp>
        <p:sp>
          <p:nvSpPr>
            <p:cNvPr id="34" name="Rectangle 33"/>
            <p:cNvSpPr/>
            <p:nvPr/>
          </p:nvSpPr>
          <p:spPr>
            <a:xfrm>
              <a:off x="3684902" y="2096823"/>
              <a:ext cx="356188" cy="461665"/>
            </a:xfrm>
            <a:prstGeom prst="rect">
              <a:avLst/>
            </a:prstGeom>
          </p:spPr>
          <p:txBody>
            <a:bodyPr wrap="none">
              <a:spAutoFit/>
            </a:bodyPr>
            <a:lstStyle/>
            <a:p>
              <a:pPr algn="ctr"/>
              <a:r>
                <a:rPr lang="en-GB" dirty="0" smtClean="0">
                  <a:solidFill>
                    <a:srgbClr val="002060"/>
                  </a:solidFill>
                  <a:latin typeface="Arial" panose="020B0604020202020204" pitchFamily="34" charset="0"/>
                  <a:cs typeface="Arial" panose="020B0604020202020204" pitchFamily="34" charset="0"/>
                </a:rPr>
                <a:t>1</a:t>
              </a:r>
              <a:endParaRPr lang="en-GB" sz="1400" dirty="0"/>
            </a:p>
          </p:txBody>
        </p:sp>
        <p:sp>
          <p:nvSpPr>
            <p:cNvPr id="36" name="Rectangle 35"/>
            <p:cNvSpPr/>
            <p:nvPr/>
          </p:nvSpPr>
          <p:spPr>
            <a:xfrm>
              <a:off x="1043608" y="1358459"/>
              <a:ext cx="2784737" cy="461665"/>
            </a:xfrm>
            <a:prstGeom prst="rect">
              <a:avLst/>
            </a:prstGeom>
          </p:spPr>
          <p:txBody>
            <a:bodyPr wrap="none">
              <a:spAutoFit/>
            </a:bodyPr>
            <a:lstStyle/>
            <a:p>
              <a:pPr algn="ctr"/>
              <a:r>
                <a:rPr lang="en-GB" dirty="0" smtClean="0">
                  <a:solidFill>
                    <a:srgbClr val="002060"/>
                  </a:solidFill>
                  <a:latin typeface="Arial" panose="020B0604020202020204" pitchFamily="34" charset="0"/>
                  <a:cs typeface="Arial" panose="020B0604020202020204" pitchFamily="34" charset="0"/>
                </a:rPr>
                <a:t>Can we say that …</a:t>
              </a:r>
              <a:endParaRPr lang="en-GB" sz="1400" dirty="0"/>
            </a:p>
          </p:txBody>
        </p:sp>
      </p:grpSp>
      <p:sp>
        <p:nvSpPr>
          <p:cNvPr id="37" name="Rectangle 36"/>
          <p:cNvSpPr/>
          <p:nvPr/>
        </p:nvSpPr>
        <p:spPr>
          <a:xfrm>
            <a:off x="3516380" y="5536396"/>
            <a:ext cx="284052" cy="523220"/>
          </a:xfrm>
          <a:prstGeom prst="rect">
            <a:avLst/>
          </a:prstGeom>
        </p:spPr>
        <p:txBody>
          <a:bodyPr wrap="none">
            <a:spAutoFit/>
          </a:bodyPr>
          <a:lstStyle/>
          <a:p>
            <a:r>
              <a:rPr lang="en-GB" sz="1400" u="sng" dirty="0">
                <a:solidFill>
                  <a:srgbClr val="002060"/>
                </a:solidFill>
                <a:latin typeface="Arial" panose="020B0604020202020204" pitchFamily="34" charset="0"/>
                <a:cs typeface="Arial" panose="020B0604020202020204" pitchFamily="34" charset="0"/>
              </a:rPr>
              <a:t>2</a:t>
            </a:r>
            <a:endParaRPr lang="en-GB" sz="1400" u="sng" dirty="0" smtClean="0">
              <a:solidFill>
                <a:srgbClr val="002060"/>
              </a:solidFill>
              <a:latin typeface="Arial" panose="020B0604020202020204" pitchFamily="34" charset="0"/>
              <a:cs typeface="Arial" panose="020B0604020202020204" pitchFamily="34" charset="0"/>
            </a:endParaRPr>
          </a:p>
          <a:p>
            <a:r>
              <a:rPr lang="en-GB" sz="1400" dirty="0">
                <a:solidFill>
                  <a:srgbClr val="002060"/>
                </a:solidFill>
                <a:latin typeface="Arial" panose="020B0604020202020204" pitchFamily="34" charset="0"/>
                <a:cs typeface="Arial" panose="020B0604020202020204" pitchFamily="34" charset="0"/>
              </a:rPr>
              <a:t>3</a:t>
            </a:r>
            <a:endParaRPr lang="en-GB" sz="1400" dirty="0"/>
          </a:p>
        </p:txBody>
      </p:sp>
      <p:sp>
        <p:nvSpPr>
          <p:cNvPr id="38" name="Rectangle 37"/>
          <p:cNvSpPr/>
          <p:nvPr/>
        </p:nvSpPr>
        <p:spPr>
          <a:xfrm>
            <a:off x="6230091" y="5503234"/>
            <a:ext cx="284052" cy="523220"/>
          </a:xfrm>
          <a:prstGeom prst="rect">
            <a:avLst/>
          </a:prstGeom>
        </p:spPr>
        <p:txBody>
          <a:bodyPr wrap="none">
            <a:spAutoFit/>
          </a:bodyPr>
          <a:lstStyle/>
          <a:p>
            <a:r>
              <a:rPr lang="en-GB" sz="1400" u="sng" dirty="0" smtClean="0">
                <a:solidFill>
                  <a:srgbClr val="002060"/>
                </a:solidFill>
                <a:latin typeface="Arial" panose="020B0604020202020204" pitchFamily="34" charset="0"/>
                <a:cs typeface="Arial" panose="020B0604020202020204" pitchFamily="34" charset="0"/>
              </a:rPr>
              <a:t>1</a:t>
            </a:r>
          </a:p>
          <a:p>
            <a:r>
              <a:rPr lang="en-GB" sz="1400" dirty="0" smtClean="0">
                <a:solidFill>
                  <a:srgbClr val="002060"/>
                </a:solidFill>
                <a:latin typeface="Arial" panose="020B0604020202020204" pitchFamily="34" charset="0"/>
                <a:cs typeface="Arial" panose="020B0604020202020204" pitchFamily="34" charset="0"/>
              </a:rPr>
              <a:t>4</a:t>
            </a:r>
            <a:endParaRPr lang="en-GB" sz="1400" dirty="0"/>
          </a:p>
        </p:txBody>
      </p:sp>
      <p:sp>
        <p:nvSpPr>
          <p:cNvPr id="39" name="Rectangle 38"/>
          <p:cNvSpPr/>
          <p:nvPr/>
        </p:nvSpPr>
        <p:spPr>
          <a:xfrm>
            <a:off x="7212911" y="5498068"/>
            <a:ext cx="364202" cy="523220"/>
          </a:xfrm>
          <a:prstGeom prst="rect">
            <a:avLst/>
          </a:prstGeom>
        </p:spPr>
        <p:txBody>
          <a:bodyPr wrap="none">
            <a:spAutoFit/>
          </a:bodyPr>
          <a:lstStyle/>
          <a:p>
            <a:pPr algn="ctr"/>
            <a:r>
              <a:rPr lang="en-GB" sz="1400" u="sng" dirty="0" smtClean="0">
                <a:solidFill>
                  <a:srgbClr val="002060"/>
                </a:solidFill>
                <a:latin typeface="Arial" panose="020B0604020202020204" pitchFamily="34" charset="0"/>
                <a:cs typeface="Arial" panose="020B0604020202020204" pitchFamily="34" charset="0"/>
              </a:rPr>
              <a:t>1</a:t>
            </a:r>
          </a:p>
          <a:p>
            <a:pPr algn="ctr"/>
            <a:r>
              <a:rPr lang="en-GB" sz="1400" dirty="0" smtClean="0"/>
              <a:t>12</a:t>
            </a:r>
            <a:endParaRPr lang="en-GB" sz="1400" dirty="0"/>
          </a:p>
        </p:txBody>
      </p:sp>
      <p:sp>
        <p:nvSpPr>
          <p:cNvPr id="40" name="Rectangle 39"/>
          <p:cNvSpPr/>
          <p:nvPr/>
        </p:nvSpPr>
        <p:spPr>
          <a:xfrm>
            <a:off x="540692" y="2892127"/>
            <a:ext cx="3591048" cy="461665"/>
          </a:xfrm>
          <a:prstGeom prst="rect">
            <a:avLst/>
          </a:prstGeom>
        </p:spPr>
        <p:txBody>
          <a:bodyPr wrap="none">
            <a:spAutoFit/>
          </a:bodyPr>
          <a:lstStyle/>
          <a:p>
            <a:pPr algn="ctr"/>
            <a:r>
              <a:rPr lang="en-GB" dirty="0" smtClean="0">
                <a:solidFill>
                  <a:srgbClr val="002060"/>
                </a:solidFill>
                <a:latin typeface="Arial" panose="020B0604020202020204" pitchFamily="34" charset="0"/>
                <a:cs typeface="Arial" panose="020B0604020202020204" pitchFamily="34" charset="0"/>
              </a:rPr>
              <a:t>What else could we say?</a:t>
            </a:r>
            <a:endParaRPr lang="en-GB" sz="1400" dirty="0"/>
          </a:p>
        </p:txBody>
      </p:sp>
    </p:spTree>
    <p:extLst>
      <p:ext uri="{BB962C8B-B14F-4D97-AF65-F5344CB8AC3E}">
        <p14:creationId xmlns:p14="http://schemas.microsoft.com/office/powerpoint/2010/main" val="35000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25169"/>
            <a:ext cx="8633214" cy="28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TextBox 4"/>
          <p:cNvSpPr txBox="1">
            <a:spLocks noChangeArrowheads="1"/>
          </p:cNvSpPr>
          <p:nvPr/>
        </p:nvSpPr>
        <p:spPr bwMode="auto">
          <a:xfrm>
            <a:off x="4377877" y="6454823"/>
            <a:ext cx="4751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r">
              <a:spcBef>
                <a:spcPct val="0"/>
              </a:spcBef>
              <a:buClrTx/>
              <a:buFontTx/>
              <a:buNone/>
            </a:pPr>
            <a:r>
              <a:rPr lang="en-GB" altLang="en-US" sz="2000" dirty="0"/>
              <a:t>Higher tier AQA GCSE question</a:t>
            </a:r>
          </a:p>
        </p:txBody>
      </p:sp>
      <p:sp>
        <p:nvSpPr>
          <p:cNvPr id="2" name="TextBox 1"/>
          <p:cNvSpPr txBox="1"/>
          <p:nvPr/>
        </p:nvSpPr>
        <p:spPr>
          <a:xfrm>
            <a:off x="859715" y="4365104"/>
            <a:ext cx="7416824" cy="1569660"/>
          </a:xfrm>
          <a:prstGeom prst="rect">
            <a:avLst/>
          </a:prstGeom>
          <a:noFill/>
        </p:spPr>
        <p:txBody>
          <a:bodyPr wrap="square" rtlCol="0">
            <a:spAutoFit/>
          </a:bodyPr>
          <a:lstStyle/>
          <a:p>
            <a:r>
              <a:rPr lang="en-GB" dirty="0" smtClean="0">
                <a:solidFill>
                  <a:srgbClr val="002060"/>
                </a:solidFill>
                <a:latin typeface="Arial" panose="020B0604020202020204" pitchFamily="34" charset="0"/>
                <a:cs typeface="Arial" panose="020B0604020202020204" pitchFamily="34" charset="0"/>
              </a:rPr>
              <a:t>What maths do you see?</a:t>
            </a:r>
          </a:p>
          <a:p>
            <a:r>
              <a:rPr lang="en-GB" dirty="0" smtClean="0">
                <a:solidFill>
                  <a:srgbClr val="002060"/>
                </a:solidFill>
                <a:latin typeface="Arial" panose="020B0604020202020204" pitchFamily="34" charset="0"/>
                <a:cs typeface="Arial" panose="020B0604020202020204" pitchFamily="34" charset="0"/>
              </a:rPr>
              <a:t>What maths would you want the students to see?</a:t>
            </a:r>
          </a:p>
          <a:p>
            <a:r>
              <a:rPr lang="en-GB" dirty="0" smtClean="0">
                <a:solidFill>
                  <a:srgbClr val="002060"/>
                </a:solidFill>
                <a:latin typeface="Arial" panose="020B0604020202020204" pitchFamily="34" charset="0"/>
                <a:cs typeface="Arial" panose="020B0604020202020204" pitchFamily="34" charset="0"/>
              </a:rPr>
              <a:t>What maths might a Y6 see?</a:t>
            </a:r>
          </a:p>
          <a:p>
            <a:r>
              <a:rPr lang="en-GB" dirty="0" smtClean="0">
                <a:solidFill>
                  <a:srgbClr val="002060"/>
                </a:solidFill>
                <a:latin typeface="Arial" panose="020B0604020202020204" pitchFamily="34" charset="0"/>
                <a:cs typeface="Arial" panose="020B0604020202020204" pitchFamily="34" charset="0"/>
              </a:rPr>
              <a:t>Can you represent this pictorially? </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3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l="7503" r="33424"/>
          <a:stretch>
            <a:fillRect/>
          </a:stretch>
        </p:blipFill>
        <p:spPr bwMode="auto">
          <a:xfrm>
            <a:off x="395288" y="1090613"/>
            <a:ext cx="5113337" cy="281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Box 7"/>
          <p:cNvSpPr txBox="1">
            <a:spLocks noChangeArrowheads="1"/>
          </p:cNvSpPr>
          <p:nvPr/>
        </p:nvSpPr>
        <p:spPr bwMode="auto">
          <a:xfrm>
            <a:off x="16208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M</a:t>
            </a:r>
          </a:p>
        </p:txBody>
      </p:sp>
      <p:sp>
        <p:nvSpPr>
          <p:cNvPr id="89092" name="TextBox 8"/>
          <p:cNvSpPr txBox="1">
            <a:spLocks noChangeArrowheads="1"/>
          </p:cNvSpPr>
          <p:nvPr/>
        </p:nvSpPr>
        <p:spPr bwMode="auto">
          <a:xfrm>
            <a:off x="4078288"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sp>
        <p:nvSpPr>
          <p:cNvPr id="89093" name="TextBox 9"/>
          <p:cNvSpPr txBox="1">
            <a:spLocks noChangeArrowheads="1"/>
          </p:cNvSpPr>
          <p:nvPr/>
        </p:nvSpPr>
        <p:spPr bwMode="auto">
          <a:xfrm>
            <a:off x="65357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graphicFrame>
        <p:nvGraphicFramePr>
          <p:cNvPr id="25" name="Table 24"/>
          <p:cNvGraphicFramePr>
            <a:graphicFrameLocks noGrp="1"/>
          </p:cNvGraphicFramePr>
          <p:nvPr/>
        </p:nvGraphicFramePr>
        <p:xfrm>
          <a:off x="749300" y="4600575"/>
          <a:ext cx="6037264" cy="369888"/>
        </p:xfrm>
        <a:graphic>
          <a:graphicData uri="http://schemas.openxmlformats.org/drawingml/2006/table">
            <a:tbl>
              <a:tblPr firstRow="1" bandRow="1">
                <a:tableStyleId>{5C22544A-7EE6-4342-B048-85BDC9FD1C3A}</a:tableStyleId>
              </a:tblPr>
              <a:tblGrid>
                <a:gridCol w="342882"/>
                <a:gridCol w="208270"/>
                <a:gridCol w="304784"/>
                <a:gridCol w="304784"/>
                <a:gridCol w="304784"/>
                <a:gridCol w="304784"/>
                <a:gridCol w="304784"/>
                <a:gridCol w="304784"/>
                <a:gridCol w="304784"/>
                <a:gridCol w="304784"/>
                <a:gridCol w="304784"/>
                <a:gridCol w="304784"/>
                <a:gridCol w="304784"/>
                <a:gridCol w="304784"/>
                <a:gridCol w="304784"/>
                <a:gridCol w="304784"/>
                <a:gridCol w="304784"/>
                <a:gridCol w="304784"/>
                <a:gridCol w="304784"/>
                <a:gridCol w="304784"/>
              </a:tblGrid>
              <a:tr h="369888">
                <a:tc>
                  <a:txBody>
                    <a:bodyPr/>
                    <a:lstStyle/>
                    <a:p>
                      <a:endParaRPr lang="en-GB" sz="1800" dirty="0"/>
                    </a:p>
                  </a:txBody>
                  <a:tcPr marL="91435" marR="91435" marT="45603" marB="456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L="91435" marR="91435"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6" name="Table 25"/>
          <p:cNvGraphicFramePr>
            <a:graphicFrameLocks noGrp="1"/>
          </p:cNvGraphicFramePr>
          <p:nvPr/>
        </p:nvGraphicFramePr>
        <p:xfrm>
          <a:off x="6786563" y="4600575"/>
          <a:ext cx="1219200" cy="369888"/>
        </p:xfrm>
        <a:graphic>
          <a:graphicData uri="http://schemas.openxmlformats.org/drawingml/2006/table">
            <a:tbl>
              <a:tblPr firstRow="1" bandRow="1">
                <a:tableStyleId>{5C22544A-7EE6-4342-B048-85BDC9FD1C3A}</a:tableStyleId>
              </a:tblPr>
              <a:tblGrid>
                <a:gridCol w="304800"/>
                <a:gridCol w="304800"/>
                <a:gridCol w="304800"/>
                <a:gridCol w="304800"/>
              </a:tblGrid>
              <a:tr h="369888">
                <a:tc>
                  <a:txBody>
                    <a:bodyPr/>
                    <a:lstStyle/>
                    <a:p>
                      <a:endParaRPr lang="en-GB" sz="1800" dirty="0"/>
                    </a:p>
                  </a:txBody>
                  <a:tcPr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603" marB="456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603" marB="4560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8462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973138"/>
            <a:ext cx="78486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TextBox 7"/>
          <p:cNvSpPr txBox="1">
            <a:spLocks noChangeArrowheads="1"/>
          </p:cNvSpPr>
          <p:nvPr/>
        </p:nvSpPr>
        <p:spPr bwMode="auto">
          <a:xfrm>
            <a:off x="16208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M</a:t>
            </a:r>
          </a:p>
        </p:txBody>
      </p:sp>
      <p:sp>
        <p:nvSpPr>
          <p:cNvPr id="91140" name="TextBox 8"/>
          <p:cNvSpPr txBox="1">
            <a:spLocks noChangeArrowheads="1"/>
          </p:cNvSpPr>
          <p:nvPr/>
        </p:nvSpPr>
        <p:spPr bwMode="auto">
          <a:xfrm>
            <a:off x="4078288"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sp>
        <p:nvSpPr>
          <p:cNvPr id="91141" name="TextBox 9"/>
          <p:cNvSpPr txBox="1">
            <a:spLocks noChangeArrowheads="1"/>
          </p:cNvSpPr>
          <p:nvPr/>
        </p:nvSpPr>
        <p:spPr bwMode="auto">
          <a:xfrm>
            <a:off x="65357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graphicFrame>
        <p:nvGraphicFramePr>
          <p:cNvPr id="25" name="Table 24"/>
          <p:cNvGraphicFramePr>
            <a:graphicFrameLocks noGrp="1"/>
          </p:cNvGraphicFramePr>
          <p:nvPr/>
        </p:nvGraphicFramePr>
        <p:xfrm>
          <a:off x="749300" y="4600575"/>
          <a:ext cx="6096000" cy="741364"/>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6" name="Table 25"/>
          <p:cNvGraphicFramePr>
            <a:graphicFrameLocks noGrp="1"/>
          </p:cNvGraphicFramePr>
          <p:nvPr/>
        </p:nvGraphicFramePr>
        <p:xfrm>
          <a:off x="6843713" y="4600575"/>
          <a:ext cx="1219200" cy="741364"/>
        </p:xfrm>
        <a:graphic>
          <a:graphicData uri="http://schemas.openxmlformats.org/drawingml/2006/table">
            <a:tbl>
              <a:tblPr firstRow="1" bandRow="1">
                <a:tableStyleId>{5C22544A-7EE6-4342-B048-85BDC9FD1C3A}</a:tableStyleId>
              </a:tblPr>
              <a:tblGrid>
                <a:gridCol w="304800"/>
                <a:gridCol w="304800"/>
                <a:gridCol w="304800"/>
                <a:gridCol w="304800"/>
              </a:tblGrid>
              <a:tr h="370682">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1212" name="Left Brace 29"/>
          <p:cNvSpPr>
            <a:spLocks/>
          </p:cNvSpPr>
          <p:nvPr/>
        </p:nvSpPr>
        <p:spPr bwMode="auto">
          <a:xfrm rot="-5400000">
            <a:off x="3176588" y="4508500"/>
            <a:ext cx="334962" cy="2135188"/>
          </a:xfrm>
          <a:prstGeom prst="leftBrace">
            <a:avLst>
              <a:gd name="adj1" fmla="val 8352"/>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1213" name="TextBox 30"/>
          <p:cNvSpPr txBox="1">
            <a:spLocks noChangeArrowheads="1"/>
          </p:cNvSpPr>
          <p:nvPr/>
        </p:nvSpPr>
        <p:spPr bwMode="auto">
          <a:xfrm>
            <a:off x="1951038" y="5729288"/>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84 people</a:t>
            </a:r>
          </a:p>
        </p:txBody>
      </p:sp>
      <p:sp>
        <p:nvSpPr>
          <p:cNvPr id="91214" name="Curved Left Arrow 40"/>
          <p:cNvSpPr>
            <a:spLocks noChangeArrowheads="1"/>
          </p:cNvSpPr>
          <p:nvPr/>
        </p:nvSpPr>
        <p:spPr bwMode="auto">
          <a:xfrm>
            <a:off x="3760788" y="1557338"/>
            <a:ext cx="625475" cy="3749675"/>
          </a:xfrm>
          <a:prstGeom prst="curvedLeftArrow">
            <a:avLst>
              <a:gd name="adj1" fmla="val 25062"/>
              <a:gd name="adj2" fmla="val 500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1215" name="Curved Right Arrow 42"/>
          <p:cNvSpPr>
            <a:spLocks noChangeArrowheads="1"/>
          </p:cNvSpPr>
          <p:nvPr/>
        </p:nvSpPr>
        <p:spPr bwMode="auto">
          <a:xfrm rot="-1245968">
            <a:off x="1089025" y="2108200"/>
            <a:ext cx="838200" cy="3449638"/>
          </a:xfrm>
          <a:prstGeom prst="curvedRightArrow">
            <a:avLst>
              <a:gd name="adj1" fmla="val 24998"/>
              <a:gd name="adj2" fmla="val 499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Tree>
    <p:extLst>
      <p:ext uri="{BB962C8B-B14F-4D97-AF65-F5344CB8AC3E}">
        <p14:creationId xmlns:p14="http://schemas.microsoft.com/office/powerpoint/2010/main" val="632459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973138"/>
            <a:ext cx="78486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extBox 7"/>
          <p:cNvSpPr txBox="1">
            <a:spLocks noChangeArrowheads="1"/>
          </p:cNvSpPr>
          <p:nvPr/>
        </p:nvSpPr>
        <p:spPr bwMode="auto">
          <a:xfrm>
            <a:off x="16208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M</a:t>
            </a:r>
          </a:p>
        </p:txBody>
      </p:sp>
      <p:sp>
        <p:nvSpPr>
          <p:cNvPr id="93188" name="TextBox 8"/>
          <p:cNvSpPr txBox="1">
            <a:spLocks noChangeArrowheads="1"/>
          </p:cNvSpPr>
          <p:nvPr/>
        </p:nvSpPr>
        <p:spPr bwMode="auto">
          <a:xfrm>
            <a:off x="4078288"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sp>
        <p:nvSpPr>
          <p:cNvPr id="93189" name="TextBox 9"/>
          <p:cNvSpPr txBox="1">
            <a:spLocks noChangeArrowheads="1"/>
          </p:cNvSpPr>
          <p:nvPr/>
        </p:nvSpPr>
        <p:spPr bwMode="auto">
          <a:xfrm>
            <a:off x="65357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graphicFrame>
        <p:nvGraphicFramePr>
          <p:cNvPr id="25" name="Table 24"/>
          <p:cNvGraphicFramePr>
            <a:graphicFrameLocks noGrp="1"/>
          </p:cNvGraphicFramePr>
          <p:nvPr/>
        </p:nvGraphicFramePr>
        <p:xfrm>
          <a:off x="749300" y="4600575"/>
          <a:ext cx="6096000" cy="741364"/>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6" name="Table 25"/>
          <p:cNvGraphicFramePr>
            <a:graphicFrameLocks noGrp="1"/>
          </p:cNvGraphicFramePr>
          <p:nvPr/>
        </p:nvGraphicFramePr>
        <p:xfrm>
          <a:off x="6843713" y="4600575"/>
          <a:ext cx="1219200" cy="741364"/>
        </p:xfrm>
        <a:graphic>
          <a:graphicData uri="http://schemas.openxmlformats.org/drawingml/2006/table">
            <a:tbl>
              <a:tblPr firstRow="1" bandRow="1">
                <a:tableStyleId>{5C22544A-7EE6-4342-B048-85BDC9FD1C3A}</a:tableStyleId>
              </a:tblPr>
              <a:tblGrid>
                <a:gridCol w="304800"/>
                <a:gridCol w="304800"/>
                <a:gridCol w="304800"/>
                <a:gridCol w="304800"/>
              </a:tblGrid>
              <a:tr h="370682">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nvGraphicFramePr>
        <p:xfrm>
          <a:off x="749300" y="5341938"/>
          <a:ext cx="6096000" cy="371475"/>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8" name="Table 27"/>
          <p:cNvGraphicFramePr>
            <a:graphicFrameLocks noGrp="1"/>
          </p:cNvGraphicFramePr>
          <p:nvPr/>
        </p:nvGraphicFramePr>
        <p:xfrm>
          <a:off x="6843713" y="5341938"/>
          <a:ext cx="1219200" cy="371475"/>
        </p:xfrm>
        <a:graphic>
          <a:graphicData uri="http://schemas.openxmlformats.org/drawingml/2006/table">
            <a:tbl>
              <a:tblPr firstRow="1" bandRow="1">
                <a:tableStyleId>{5C22544A-7EE6-4342-B048-85BDC9FD1C3A}</a:tableStyleId>
              </a:tblPr>
              <a:tblGrid>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3316" name="Left Brace 29"/>
          <p:cNvSpPr>
            <a:spLocks/>
          </p:cNvSpPr>
          <p:nvPr/>
        </p:nvSpPr>
        <p:spPr bwMode="auto">
          <a:xfrm rot="-5400000">
            <a:off x="3167857" y="4849019"/>
            <a:ext cx="334962" cy="2133600"/>
          </a:xfrm>
          <a:prstGeom prst="leftBrace">
            <a:avLst>
              <a:gd name="adj1" fmla="val 8345"/>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3317" name="TextBox 30"/>
          <p:cNvSpPr txBox="1">
            <a:spLocks noChangeArrowheads="1"/>
          </p:cNvSpPr>
          <p:nvPr/>
        </p:nvSpPr>
        <p:spPr bwMode="auto">
          <a:xfrm>
            <a:off x="1941513" y="6119813"/>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84 people</a:t>
            </a:r>
          </a:p>
        </p:txBody>
      </p:sp>
      <p:sp>
        <p:nvSpPr>
          <p:cNvPr id="93318" name="Curved Left Arrow 40"/>
          <p:cNvSpPr>
            <a:spLocks noChangeArrowheads="1"/>
          </p:cNvSpPr>
          <p:nvPr/>
        </p:nvSpPr>
        <p:spPr bwMode="auto">
          <a:xfrm>
            <a:off x="3760788" y="1557338"/>
            <a:ext cx="625475" cy="3749675"/>
          </a:xfrm>
          <a:prstGeom prst="curvedLeftArrow">
            <a:avLst>
              <a:gd name="adj1" fmla="val 25062"/>
              <a:gd name="adj2" fmla="val 500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3319" name="Curved Right Arrow 42"/>
          <p:cNvSpPr>
            <a:spLocks noChangeArrowheads="1"/>
          </p:cNvSpPr>
          <p:nvPr/>
        </p:nvSpPr>
        <p:spPr bwMode="auto">
          <a:xfrm rot="-1245968">
            <a:off x="1089025" y="2108200"/>
            <a:ext cx="838200" cy="3449638"/>
          </a:xfrm>
          <a:prstGeom prst="curvedRightArrow">
            <a:avLst>
              <a:gd name="adj1" fmla="val 24998"/>
              <a:gd name="adj2" fmla="val 499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Tree>
    <p:extLst>
      <p:ext uri="{BB962C8B-B14F-4D97-AF65-F5344CB8AC3E}">
        <p14:creationId xmlns:p14="http://schemas.microsoft.com/office/powerpoint/2010/main" val="788708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extLst>
              <a:ext uri="{28A0092B-C50C-407E-A947-70E740481C1C}">
                <a14:useLocalDpi xmlns:a14="http://schemas.microsoft.com/office/drawing/2010/main" val="0"/>
              </a:ext>
            </a:extLst>
          </a:blip>
          <a:srcRect l="8270" r="34122"/>
          <a:stretch>
            <a:fillRect/>
          </a:stretch>
        </p:blipFill>
        <p:spPr bwMode="auto">
          <a:xfrm>
            <a:off x="827088" y="973138"/>
            <a:ext cx="45370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TextBox 7"/>
          <p:cNvSpPr txBox="1">
            <a:spLocks noChangeArrowheads="1"/>
          </p:cNvSpPr>
          <p:nvPr/>
        </p:nvSpPr>
        <p:spPr bwMode="auto">
          <a:xfrm>
            <a:off x="16208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M</a:t>
            </a:r>
          </a:p>
        </p:txBody>
      </p:sp>
      <p:sp>
        <p:nvSpPr>
          <p:cNvPr id="95236" name="TextBox 8"/>
          <p:cNvSpPr txBox="1">
            <a:spLocks noChangeArrowheads="1"/>
          </p:cNvSpPr>
          <p:nvPr/>
        </p:nvSpPr>
        <p:spPr bwMode="auto">
          <a:xfrm>
            <a:off x="4078288"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sp>
        <p:nvSpPr>
          <p:cNvPr id="95237" name="TextBox 9"/>
          <p:cNvSpPr txBox="1">
            <a:spLocks noChangeArrowheads="1"/>
          </p:cNvSpPr>
          <p:nvPr/>
        </p:nvSpPr>
        <p:spPr bwMode="auto">
          <a:xfrm>
            <a:off x="65357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graphicFrame>
        <p:nvGraphicFramePr>
          <p:cNvPr id="25" name="Table 24"/>
          <p:cNvGraphicFramePr>
            <a:graphicFrameLocks noGrp="1"/>
          </p:cNvGraphicFramePr>
          <p:nvPr/>
        </p:nvGraphicFramePr>
        <p:xfrm>
          <a:off x="749300" y="4600575"/>
          <a:ext cx="6096000" cy="741364"/>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6" name="Table 25"/>
          <p:cNvGraphicFramePr>
            <a:graphicFrameLocks noGrp="1"/>
          </p:cNvGraphicFramePr>
          <p:nvPr/>
        </p:nvGraphicFramePr>
        <p:xfrm>
          <a:off x="6843713" y="4600575"/>
          <a:ext cx="1219200" cy="741364"/>
        </p:xfrm>
        <a:graphic>
          <a:graphicData uri="http://schemas.openxmlformats.org/drawingml/2006/table">
            <a:tbl>
              <a:tblPr firstRow="1" bandRow="1">
                <a:tableStyleId>{5C22544A-7EE6-4342-B048-85BDC9FD1C3A}</a:tableStyleId>
              </a:tblPr>
              <a:tblGrid>
                <a:gridCol w="304800"/>
                <a:gridCol w="304800"/>
                <a:gridCol w="304800"/>
                <a:gridCol w="304800"/>
              </a:tblGrid>
              <a:tr h="370682">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nvGraphicFramePr>
        <p:xfrm>
          <a:off x="749300" y="5341938"/>
          <a:ext cx="6096000" cy="371475"/>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8" name="Table 27"/>
          <p:cNvGraphicFramePr>
            <a:graphicFrameLocks noGrp="1"/>
          </p:cNvGraphicFramePr>
          <p:nvPr/>
        </p:nvGraphicFramePr>
        <p:xfrm>
          <a:off x="6843713" y="5341938"/>
          <a:ext cx="1219200" cy="371475"/>
        </p:xfrm>
        <a:graphic>
          <a:graphicData uri="http://schemas.openxmlformats.org/drawingml/2006/table">
            <a:tbl>
              <a:tblPr firstRow="1" bandRow="1">
                <a:tableStyleId>{5C22544A-7EE6-4342-B048-85BDC9FD1C3A}</a:tableStyleId>
              </a:tblPr>
              <a:tblGrid>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5364" name="Left Brace 29"/>
          <p:cNvSpPr>
            <a:spLocks/>
          </p:cNvSpPr>
          <p:nvPr/>
        </p:nvSpPr>
        <p:spPr bwMode="auto">
          <a:xfrm rot="-5400000">
            <a:off x="3167857" y="4849019"/>
            <a:ext cx="334962" cy="2133600"/>
          </a:xfrm>
          <a:prstGeom prst="leftBrace">
            <a:avLst>
              <a:gd name="adj1" fmla="val 8345"/>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5365" name="TextBox 30"/>
          <p:cNvSpPr txBox="1">
            <a:spLocks noChangeArrowheads="1"/>
          </p:cNvSpPr>
          <p:nvPr/>
        </p:nvSpPr>
        <p:spPr bwMode="auto">
          <a:xfrm>
            <a:off x="1941513" y="6119813"/>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84 people</a:t>
            </a:r>
          </a:p>
        </p:txBody>
      </p:sp>
      <p:sp>
        <p:nvSpPr>
          <p:cNvPr id="95366" name="Curved Left Arrow 40"/>
          <p:cNvSpPr>
            <a:spLocks noChangeArrowheads="1"/>
          </p:cNvSpPr>
          <p:nvPr/>
        </p:nvSpPr>
        <p:spPr bwMode="auto">
          <a:xfrm>
            <a:off x="3760788" y="1557338"/>
            <a:ext cx="625475" cy="3749675"/>
          </a:xfrm>
          <a:prstGeom prst="curvedLeftArrow">
            <a:avLst>
              <a:gd name="adj1" fmla="val 25062"/>
              <a:gd name="adj2" fmla="val 500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5367" name="Curved Right Arrow 42"/>
          <p:cNvSpPr>
            <a:spLocks noChangeArrowheads="1"/>
          </p:cNvSpPr>
          <p:nvPr/>
        </p:nvSpPr>
        <p:spPr bwMode="auto">
          <a:xfrm rot="-1245968">
            <a:off x="1089025" y="2108200"/>
            <a:ext cx="838200" cy="3449638"/>
          </a:xfrm>
          <a:prstGeom prst="curvedRightArrow">
            <a:avLst>
              <a:gd name="adj1" fmla="val 24998"/>
              <a:gd name="adj2" fmla="val 499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5368" name="TextBox 20"/>
          <p:cNvSpPr txBox="1">
            <a:spLocks noChangeArrowheads="1"/>
          </p:cNvSpPr>
          <p:nvPr/>
        </p:nvSpPr>
        <p:spPr bwMode="auto">
          <a:xfrm>
            <a:off x="6251575" y="2754313"/>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24 x 12 = </a:t>
            </a:r>
            <a:r>
              <a:rPr lang="en-GB" altLang="en-US" sz="2000" b="1"/>
              <a:t>288</a:t>
            </a:r>
          </a:p>
        </p:txBody>
      </p:sp>
      <p:sp>
        <p:nvSpPr>
          <p:cNvPr id="95369" name="TextBox 21"/>
          <p:cNvSpPr txBox="1">
            <a:spLocks noChangeArrowheads="1"/>
          </p:cNvSpPr>
          <p:nvPr/>
        </p:nvSpPr>
        <p:spPr bwMode="auto">
          <a:xfrm>
            <a:off x="4805363" y="3582988"/>
            <a:ext cx="425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There are 288 people in the office</a:t>
            </a:r>
          </a:p>
        </p:txBody>
      </p:sp>
      <p:sp>
        <p:nvSpPr>
          <p:cNvPr id="95370" name="TextBox 31"/>
          <p:cNvSpPr txBox="1">
            <a:spLocks noChangeArrowheads="1"/>
          </p:cNvSpPr>
          <p:nvPr/>
        </p:nvSpPr>
        <p:spPr bwMode="auto">
          <a:xfrm>
            <a:off x="6389688" y="1271588"/>
            <a:ext cx="59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u="sng"/>
              <a:t>7</a:t>
            </a:r>
          </a:p>
          <a:p>
            <a:pPr algn="ctr">
              <a:spcBef>
                <a:spcPct val="0"/>
              </a:spcBef>
              <a:buClrTx/>
              <a:buFontTx/>
              <a:buNone/>
            </a:pPr>
            <a:r>
              <a:rPr lang="en-GB" altLang="en-US" sz="2000"/>
              <a:t>24</a:t>
            </a:r>
          </a:p>
        </p:txBody>
      </p:sp>
      <p:sp>
        <p:nvSpPr>
          <p:cNvPr id="95371" name="TextBox 32"/>
          <p:cNvSpPr txBox="1">
            <a:spLocks noChangeArrowheads="1"/>
          </p:cNvSpPr>
          <p:nvPr/>
        </p:nvSpPr>
        <p:spPr bwMode="auto">
          <a:xfrm>
            <a:off x="4692650" y="1392238"/>
            <a:ext cx="2151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84 people is</a:t>
            </a:r>
          </a:p>
        </p:txBody>
      </p:sp>
      <p:sp>
        <p:nvSpPr>
          <p:cNvPr id="95372" name="TextBox 33"/>
          <p:cNvSpPr txBox="1">
            <a:spLocks noChangeArrowheads="1"/>
          </p:cNvSpPr>
          <p:nvPr/>
        </p:nvSpPr>
        <p:spPr bwMode="auto">
          <a:xfrm>
            <a:off x="4883150" y="1892300"/>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of the people in the office</a:t>
            </a:r>
          </a:p>
        </p:txBody>
      </p:sp>
      <p:sp>
        <p:nvSpPr>
          <p:cNvPr id="95373" name="TextBox 34"/>
          <p:cNvSpPr txBox="1">
            <a:spLocks noChangeArrowheads="1"/>
          </p:cNvSpPr>
          <p:nvPr/>
        </p:nvSpPr>
        <p:spPr bwMode="auto">
          <a:xfrm>
            <a:off x="5756275" y="2390775"/>
            <a:ext cx="59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u="sng"/>
              <a:t>84</a:t>
            </a:r>
          </a:p>
          <a:p>
            <a:pPr algn="ctr">
              <a:spcBef>
                <a:spcPct val="0"/>
              </a:spcBef>
              <a:buClrTx/>
              <a:buFontTx/>
              <a:buNone/>
            </a:pPr>
            <a:r>
              <a:rPr lang="en-GB" altLang="en-US" sz="2000"/>
              <a:t>? </a:t>
            </a:r>
          </a:p>
        </p:txBody>
      </p:sp>
      <p:sp>
        <p:nvSpPr>
          <p:cNvPr id="95374" name="TextBox 35"/>
          <p:cNvSpPr txBox="1">
            <a:spLocks noChangeArrowheads="1"/>
          </p:cNvSpPr>
          <p:nvPr/>
        </p:nvSpPr>
        <p:spPr bwMode="auto">
          <a:xfrm>
            <a:off x="4960938" y="2422525"/>
            <a:ext cx="590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u="sng"/>
              <a:t>7</a:t>
            </a:r>
          </a:p>
          <a:p>
            <a:pPr algn="ctr">
              <a:spcBef>
                <a:spcPct val="0"/>
              </a:spcBef>
              <a:buClrTx/>
              <a:buFontTx/>
              <a:buNone/>
            </a:pPr>
            <a:r>
              <a:rPr lang="en-GB" altLang="en-US" sz="2000"/>
              <a:t>24</a:t>
            </a:r>
          </a:p>
        </p:txBody>
      </p:sp>
      <p:sp>
        <p:nvSpPr>
          <p:cNvPr id="95375" name="Rectangle 10"/>
          <p:cNvSpPr>
            <a:spLocks noChangeArrowheads="1"/>
          </p:cNvSpPr>
          <p:nvPr/>
        </p:nvSpPr>
        <p:spPr bwMode="auto">
          <a:xfrm>
            <a:off x="5437188" y="2484438"/>
            <a:ext cx="39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a:t>
            </a:r>
          </a:p>
        </p:txBody>
      </p:sp>
      <p:sp>
        <p:nvSpPr>
          <p:cNvPr id="95376" name="TextBox 36"/>
          <p:cNvSpPr txBox="1">
            <a:spLocks noChangeArrowheads="1"/>
          </p:cNvSpPr>
          <p:nvPr/>
        </p:nvSpPr>
        <p:spPr bwMode="auto">
          <a:xfrm>
            <a:off x="6267450" y="2417763"/>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7 x 12 = 84</a:t>
            </a:r>
          </a:p>
        </p:txBody>
      </p:sp>
      <p:sp>
        <p:nvSpPr>
          <p:cNvPr id="95377" name="Rectangle 11"/>
          <p:cNvSpPr>
            <a:spLocks noChangeArrowheads="1"/>
          </p:cNvSpPr>
          <p:nvPr/>
        </p:nvSpPr>
        <p:spPr bwMode="auto">
          <a:xfrm>
            <a:off x="2192338" y="535622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r>
              <a:rPr lang="en-GB" altLang="en-US" sz="1800" b="1"/>
              <a:t>12</a:t>
            </a:r>
            <a:endParaRPr lang="en-GB" altLang="en-US" sz="1800"/>
          </a:p>
        </p:txBody>
      </p:sp>
    </p:spTree>
    <p:extLst>
      <p:ext uri="{BB962C8B-B14F-4D97-AF65-F5344CB8AC3E}">
        <p14:creationId xmlns:p14="http://schemas.microsoft.com/office/powerpoint/2010/main" val="3592582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l="8270" r="34122"/>
          <a:stretch>
            <a:fillRect/>
          </a:stretch>
        </p:blipFill>
        <p:spPr bwMode="auto">
          <a:xfrm>
            <a:off x="827088" y="973138"/>
            <a:ext cx="45370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3" name="TextBox 7"/>
          <p:cNvSpPr txBox="1">
            <a:spLocks noChangeArrowheads="1"/>
          </p:cNvSpPr>
          <p:nvPr/>
        </p:nvSpPr>
        <p:spPr bwMode="auto">
          <a:xfrm>
            <a:off x="16208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M</a:t>
            </a:r>
          </a:p>
        </p:txBody>
      </p:sp>
      <p:sp>
        <p:nvSpPr>
          <p:cNvPr id="97284" name="TextBox 8"/>
          <p:cNvSpPr txBox="1">
            <a:spLocks noChangeArrowheads="1"/>
          </p:cNvSpPr>
          <p:nvPr/>
        </p:nvSpPr>
        <p:spPr bwMode="auto">
          <a:xfrm>
            <a:off x="4078288" y="40767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sp>
        <p:nvSpPr>
          <p:cNvPr id="97285" name="TextBox 9"/>
          <p:cNvSpPr txBox="1">
            <a:spLocks noChangeArrowheads="1"/>
          </p:cNvSpPr>
          <p:nvPr/>
        </p:nvSpPr>
        <p:spPr bwMode="auto">
          <a:xfrm>
            <a:off x="6535738" y="4064000"/>
            <a:ext cx="79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800"/>
              <a:t>F</a:t>
            </a:r>
          </a:p>
        </p:txBody>
      </p:sp>
      <p:graphicFrame>
        <p:nvGraphicFramePr>
          <p:cNvPr id="25" name="Table 24"/>
          <p:cNvGraphicFramePr>
            <a:graphicFrameLocks noGrp="1"/>
          </p:cNvGraphicFramePr>
          <p:nvPr/>
        </p:nvGraphicFramePr>
        <p:xfrm>
          <a:off x="749300" y="4600575"/>
          <a:ext cx="6096000" cy="741364"/>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35C4"/>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6" name="Table 25"/>
          <p:cNvGraphicFramePr>
            <a:graphicFrameLocks noGrp="1"/>
          </p:cNvGraphicFramePr>
          <p:nvPr/>
        </p:nvGraphicFramePr>
        <p:xfrm>
          <a:off x="6843713" y="4600575"/>
          <a:ext cx="1219200" cy="741364"/>
        </p:xfrm>
        <a:graphic>
          <a:graphicData uri="http://schemas.openxmlformats.org/drawingml/2006/table">
            <a:tbl>
              <a:tblPr firstRow="1" bandRow="1">
                <a:tableStyleId>{5C22544A-7EE6-4342-B048-85BDC9FD1C3A}</a:tableStyleId>
              </a:tblPr>
              <a:tblGrid>
                <a:gridCol w="304800"/>
                <a:gridCol w="304800"/>
                <a:gridCol w="304800"/>
                <a:gridCol w="304800"/>
              </a:tblGrid>
              <a:tr h="370682">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682">
                <a:tc>
                  <a:txBody>
                    <a:bodyPr/>
                    <a:lstStyle/>
                    <a:p>
                      <a:endParaRPr lang="en-GB" sz="1800" dirty="0"/>
                    </a:p>
                  </a:txBody>
                  <a:tcPr marT="45700" marB="457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00" marB="457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7" name="Table 26"/>
          <p:cNvGraphicFramePr>
            <a:graphicFrameLocks noGrp="1"/>
          </p:cNvGraphicFramePr>
          <p:nvPr/>
        </p:nvGraphicFramePr>
        <p:xfrm>
          <a:off x="749300" y="5341938"/>
          <a:ext cx="6096000" cy="371475"/>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28" name="Table 27"/>
          <p:cNvGraphicFramePr>
            <a:graphicFrameLocks noGrp="1"/>
          </p:cNvGraphicFramePr>
          <p:nvPr/>
        </p:nvGraphicFramePr>
        <p:xfrm>
          <a:off x="6843713" y="5341938"/>
          <a:ext cx="1219200" cy="371475"/>
        </p:xfrm>
        <a:graphic>
          <a:graphicData uri="http://schemas.openxmlformats.org/drawingml/2006/table">
            <a:tbl>
              <a:tblPr firstRow="1" bandRow="1">
                <a:tableStyleId>{5C22544A-7EE6-4342-B048-85BDC9FD1C3A}</a:tableStyleId>
              </a:tblPr>
              <a:tblGrid>
                <a:gridCol w="304800"/>
                <a:gridCol w="304800"/>
                <a:gridCol w="304800"/>
                <a:gridCol w="304800"/>
              </a:tblGrid>
              <a:tr h="371475">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7412" name="Left Brace 29"/>
          <p:cNvSpPr>
            <a:spLocks/>
          </p:cNvSpPr>
          <p:nvPr/>
        </p:nvSpPr>
        <p:spPr bwMode="auto">
          <a:xfrm rot="-5400000">
            <a:off x="3167857" y="4849019"/>
            <a:ext cx="334962" cy="2133600"/>
          </a:xfrm>
          <a:prstGeom prst="leftBrace">
            <a:avLst>
              <a:gd name="adj1" fmla="val 8345"/>
              <a:gd name="adj2" fmla="val 50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7413" name="TextBox 30"/>
          <p:cNvSpPr txBox="1">
            <a:spLocks noChangeArrowheads="1"/>
          </p:cNvSpPr>
          <p:nvPr/>
        </p:nvSpPr>
        <p:spPr bwMode="auto">
          <a:xfrm>
            <a:off x="1941513" y="6119813"/>
            <a:ext cx="278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84 people</a:t>
            </a:r>
          </a:p>
        </p:txBody>
      </p:sp>
      <p:sp>
        <p:nvSpPr>
          <p:cNvPr id="97414" name="Curved Left Arrow 40"/>
          <p:cNvSpPr>
            <a:spLocks noChangeArrowheads="1"/>
          </p:cNvSpPr>
          <p:nvPr/>
        </p:nvSpPr>
        <p:spPr bwMode="auto">
          <a:xfrm>
            <a:off x="3760788" y="1557338"/>
            <a:ext cx="625475" cy="3749675"/>
          </a:xfrm>
          <a:prstGeom prst="curvedLeftArrow">
            <a:avLst>
              <a:gd name="adj1" fmla="val 25062"/>
              <a:gd name="adj2" fmla="val 500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7415" name="Curved Right Arrow 42"/>
          <p:cNvSpPr>
            <a:spLocks noChangeArrowheads="1"/>
          </p:cNvSpPr>
          <p:nvPr/>
        </p:nvSpPr>
        <p:spPr bwMode="auto">
          <a:xfrm rot="-1245968">
            <a:off x="1089025" y="2108200"/>
            <a:ext cx="838200" cy="3449638"/>
          </a:xfrm>
          <a:prstGeom prst="curvedRightArrow">
            <a:avLst>
              <a:gd name="adj1" fmla="val 24998"/>
              <a:gd name="adj2" fmla="val 49996"/>
              <a:gd name="adj3" fmla="val 25000"/>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800"/>
          </a:p>
        </p:txBody>
      </p:sp>
      <p:sp>
        <p:nvSpPr>
          <p:cNvPr id="97416" name="TextBox 20"/>
          <p:cNvSpPr txBox="1">
            <a:spLocks noChangeArrowheads="1"/>
          </p:cNvSpPr>
          <p:nvPr/>
        </p:nvSpPr>
        <p:spPr bwMode="auto">
          <a:xfrm>
            <a:off x="5610225" y="2397125"/>
            <a:ext cx="215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24 x 12 = 288</a:t>
            </a:r>
          </a:p>
        </p:txBody>
      </p:sp>
      <p:sp>
        <p:nvSpPr>
          <p:cNvPr id="97417" name="TextBox 21"/>
          <p:cNvSpPr txBox="1">
            <a:spLocks noChangeArrowheads="1"/>
          </p:cNvSpPr>
          <p:nvPr/>
        </p:nvSpPr>
        <p:spPr bwMode="auto">
          <a:xfrm>
            <a:off x="4716463" y="2917825"/>
            <a:ext cx="425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2000"/>
              <a:t>There are 288 people in the office</a:t>
            </a:r>
          </a:p>
        </p:txBody>
      </p:sp>
      <p:sp>
        <p:nvSpPr>
          <p:cNvPr id="97418" name="Rectangle 18"/>
          <p:cNvSpPr>
            <a:spLocks noChangeArrowheads="1"/>
          </p:cNvSpPr>
          <p:nvPr/>
        </p:nvSpPr>
        <p:spPr bwMode="auto">
          <a:xfrm>
            <a:off x="2192338" y="535622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r>
              <a:rPr lang="en-GB" altLang="en-US" sz="1800" b="1"/>
              <a:t>12</a:t>
            </a:r>
            <a:endParaRPr lang="en-GB" altLang="en-US" sz="1800"/>
          </a:p>
        </p:txBody>
      </p:sp>
    </p:spTree>
    <p:extLst>
      <p:ext uri="{BB962C8B-B14F-4D97-AF65-F5344CB8AC3E}">
        <p14:creationId xmlns:p14="http://schemas.microsoft.com/office/powerpoint/2010/main" val="224983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47936" y="1124744"/>
            <a:ext cx="7924800" cy="1143000"/>
          </a:xfrm>
        </p:spPr>
        <p:txBody>
          <a:bodyPr/>
          <a:lstStyle/>
          <a:p>
            <a:r>
              <a:rPr lang="en-GB" altLang="en-US" sz="3600" dirty="0" smtClean="0"/>
              <a:t>Focus of the NCETM Year 5 – 8 Continuity Work Group</a:t>
            </a:r>
          </a:p>
        </p:txBody>
      </p:sp>
      <p:sp>
        <p:nvSpPr>
          <p:cNvPr id="34819" name="Content Placeholder 2"/>
          <p:cNvSpPr>
            <a:spLocks noGrp="1"/>
          </p:cNvSpPr>
          <p:nvPr>
            <p:ph idx="1"/>
          </p:nvPr>
        </p:nvSpPr>
        <p:spPr>
          <a:xfrm>
            <a:off x="395536" y="2564904"/>
            <a:ext cx="8229600" cy="3816424"/>
          </a:xfrm>
        </p:spPr>
        <p:txBody>
          <a:bodyPr/>
          <a:lstStyle/>
          <a:p>
            <a:pPr marL="457200" indent="-457200">
              <a:buFont typeface="Arial" panose="020B0604020202020204" pitchFamily="34" charset="0"/>
              <a:buChar char="•"/>
            </a:pPr>
            <a:r>
              <a:rPr lang="en-GB" altLang="en-US" sz="2400" dirty="0" smtClean="0"/>
              <a:t>Improved teacher curriculum knowledge through collaboration</a:t>
            </a:r>
          </a:p>
          <a:p>
            <a:pPr marL="457200" indent="-457200">
              <a:buFont typeface="Arial" panose="020B0604020202020204" pitchFamily="34" charset="0"/>
              <a:buChar char="•"/>
            </a:pPr>
            <a:r>
              <a:rPr lang="en-GB" altLang="en-US" sz="2400" dirty="0" smtClean="0"/>
              <a:t>Shared pedagogical approaches through collaborative work</a:t>
            </a:r>
          </a:p>
          <a:p>
            <a:pPr marL="457200" indent="-457200">
              <a:buFont typeface="Arial" panose="020B0604020202020204" pitchFamily="34" charset="0"/>
              <a:buChar char="•"/>
            </a:pPr>
            <a:r>
              <a:rPr lang="en-GB" altLang="en-US" sz="2400" dirty="0" smtClean="0"/>
              <a:t>Systems established to continue and develop collaboration</a:t>
            </a:r>
          </a:p>
          <a:p>
            <a:pPr marL="457200" indent="-457200">
              <a:buFont typeface="Arial" panose="020B0604020202020204" pitchFamily="34" charset="0"/>
              <a:buChar char="•"/>
            </a:pPr>
            <a:r>
              <a:rPr lang="en-GB" altLang="en-US" sz="2400" dirty="0" smtClean="0"/>
              <a:t>Clear understanding of expectations for pupils</a:t>
            </a:r>
          </a:p>
          <a:p>
            <a:pPr marL="457200" indent="-457200">
              <a:buFont typeface="Arial" panose="020B0604020202020204" pitchFamily="34" charset="0"/>
              <a:buChar char="•"/>
            </a:pPr>
            <a:r>
              <a:rPr lang="en-GB" altLang="en-US" sz="2400" dirty="0" smtClean="0"/>
              <a:t>Children making continued progress</a:t>
            </a:r>
          </a:p>
          <a:p>
            <a:pPr marL="457200" indent="-457200">
              <a:buFont typeface="Arial" panose="020B0604020202020204" pitchFamily="34" charset="0"/>
              <a:buChar char="•"/>
            </a:pPr>
            <a:r>
              <a:rPr lang="en-GB" altLang="en-US" sz="2400" dirty="0" smtClean="0"/>
              <a:t>Children with positive attitudes to mathematics</a:t>
            </a:r>
          </a:p>
        </p:txBody>
      </p:sp>
    </p:spTree>
    <p:extLst>
      <p:ext uri="{BB962C8B-B14F-4D97-AF65-F5344CB8AC3E}">
        <p14:creationId xmlns:p14="http://schemas.microsoft.com/office/powerpoint/2010/main" val="253712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14727" y="1268760"/>
            <a:ext cx="5022558" cy="486054"/>
          </a:xfrm>
          <a:noFill/>
          <a:ln w="38100">
            <a:solidFill>
              <a:srgbClr val="0070C0"/>
            </a:solidFill>
          </a:ln>
        </p:spPr>
        <p:txBody>
          <a:bodyPr/>
          <a:lstStyle/>
          <a:p>
            <a:pPr>
              <a:spcBef>
                <a:spcPts val="900"/>
              </a:spcBef>
              <a:spcAft>
                <a:spcPts val="900"/>
              </a:spcAft>
            </a:pPr>
            <a:r>
              <a:rPr lang="en-GB" altLang="en-US" sz="2400" dirty="0" smtClean="0"/>
              <a:t>W</a:t>
            </a:r>
            <a:r>
              <a:rPr lang="en-GB" sz="2400" dirty="0" smtClean="0"/>
              <a:t>hich </a:t>
            </a:r>
            <a:r>
              <a:rPr lang="en-GB" sz="2400" dirty="0"/>
              <a:t>Dog has grown the most?</a:t>
            </a:r>
            <a:endParaRPr lang="en-GB" altLang="en-US" dirty="0"/>
          </a:p>
        </p:txBody>
      </p:sp>
      <p:sp>
        <p:nvSpPr>
          <p:cNvPr id="2" name="TextBox 1"/>
          <p:cNvSpPr txBox="1"/>
          <p:nvPr/>
        </p:nvSpPr>
        <p:spPr>
          <a:xfrm>
            <a:off x="1790691" y="2082279"/>
            <a:ext cx="5670630" cy="2285241"/>
          </a:xfrm>
          <a:prstGeom prst="rect">
            <a:avLst/>
          </a:prstGeom>
          <a:noFill/>
        </p:spPr>
        <p:txBody>
          <a:bodyPr wrap="square" rtlCol="0">
            <a:spAutoFit/>
          </a:bodyPr>
          <a:lstStyle/>
          <a:p>
            <a:endParaRPr lang="en-GB" sz="1800" dirty="0">
              <a:solidFill>
                <a:srgbClr val="000000"/>
              </a:solidFill>
              <a:latin typeface="Arial"/>
            </a:endParaRPr>
          </a:p>
          <a:p>
            <a:pPr algn="ctr">
              <a:lnSpc>
                <a:spcPct val="150000"/>
              </a:lnSpc>
            </a:pPr>
            <a:r>
              <a:rPr lang="en-GB" sz="2100" b="1" dirty="0">
                <a:solidFill>
                  <a:srgbClr val="000000"/>
                </a:solidFill>
                <a:latin typeface="Arial"/>
              </a:rPr>
              <a:t>Caesar has grown from 5 kg to 8 kg </a:t>
            </a:r>
          </a:p>
          <a:p>
            <a:pPr algn="ctr">
              <a:lnSpc>
                <a:spcPct val="150000"/>
              </a:lnSpc>
            </a:pPr>
            <a:r>
              <a:rPr lang="en-GB" sz="2100" b="1" dirty="0">
                <a:solidFill>
                  <a:srgbClr val="000000"/>
                </a:solidFill>
                <a:latin typeface="Arial"/>
              </a:rPr>
              <a:t>Brutus has grown from 3 kg to 6 kg</a:t>
            </a:r>
          </a:p>
          <a:p>
            <a:pPr algn="ctr">
              <a:lnSpc>
                <a:spcPct val="150000"/>
              </a:lnSpc>
            </a:pPr>
            <a:r>
              <a:rPr lang="en-GB" sz="2100" b="1" dirty="0" smtClean="0">
                <a:solidFill>
                  <a:srgbClr val="000000"/>
                </a:solidFill>
                <a:latin typeface="Arial"/>
              </a:rPr>
              <a:t>Tiberius </a:t>
            </a:r>
            <a:r>
              <a:rPr lang="en-GB" sz="2100" b="1" dirty="0">
                <a:solidFill>
                  <a:srgbClr val="000000"/>
                </a:solidFill>
                <a:latin typeface="Arial"/>
              </a:rPr>
              <a:t>has grown from 4 kg to 7kg</a:t>
            </a:r>
          </a:p>
          <a:p>
            <a:endParaRPr lang="en-GB" sz="1500" b="1" dirty="0">
              <a:solidFill>
                <a:srgbClr val="000000"/>
              </a:solidFill>
              <a:latin typeface="Arial"/>
            </a:endParaRPr>
          </a:p>
          <a:p>
            <a:r>
              <a:rPr lang="en-GB" sz="1500" b="1" dirty="0">
                <a:solidFill>
                  <a:srgbClr val="000000"/>
                </a:solidFill>
                <a:latin typeface="Arial"/>
              </a:rPr>
              <a:t> </a:t>
            </a:r>
          </a:p>
        </p:txBody>
      </p:sp>
      <p:sp>
        <p:nvSpPr>
          <p:cNvPr id="3" name="Rectangle 2"/>
          <p:cNvSpPr/>
          <p:nvPr/>
        </p:nvSpPr>
        <p:spPr>
          <a:xfrm>
            <a:off x="1547664" y="5157192"/>
            <a:ext cx="6156684" cy="738664"/>
          </a:xfrm>
          <a:prstGeom prst="rect">
            <a:avLst/>
          </a:prstGeom>
        </p:spPr>
        <p:txBody>
          <a:bodyPr wrap="square">
            <a:spAutoFit/>
          </a:bodyPr>
          <a:lstStyle/>
          <a:p>
            <a:pPr algn="ctr"/>
            <a:r>
              <a:rPr lang="en-GB" sz="2100" i="1" dirty="0">
                <a:solidFill>
                  <a:srgbClr val="FF0000"/>
                </a:solidFill>
                <a:latin typeface="Arial"/>
              </a:rPr>
              <a:t>If all the pupils in a class decide that all the dogs have grown equally, </a:t>
            </a:r>
            <a:r>
              <a:rPr lang="en-GB" sz="2100" b="1" i="1" dirty="0">
                <a:solidFill>
                  <a:srgbClr val="FF0000"/>
                </a:solidFill>
                <a:latin typeface="Arial"/>
              </a:rPr>
              <a:t>how would you respond? </a:t>
            </a:r>
          </a:p>
        </p:txBody>
      </p:sp>
      <p:sp>
        <p:nvSpPr>
          <p:cNvPr id="7" name="Rectangle 6"/>
          <p:cNvSpPr/>
          <p:nvPr/>
        </p:nvSpPr>
        <p:spPr>
          <a:xfrm>
            <a:off x="1547664" y="4279487"/>
            <a:ext cx="6156684" cy="415498"/>
          </a:xfrm>
          <a:prstGeom prst="rect">
            <a:avLst/>
          </a:prstGeom>
        </p:spPr>
        <p:txBody>
          <a:bodyPr wrap="square">
            <a:spAutoFit/>
          </a:bodyPr>
          <a:lstStyle/>
          <a:p>
            <a:pPr algn="ctr"/>
            <a:r>
              <a:rPr lang="en-GB" sz="2100" i="1" dirty="0" smtClean="0">
                <a:latin typeface="Arial"/>
              </a:rPr>
              <a:t>How would you expect your pupils to respond?</a:t>
            </a:r>
            <a:endParaRPr lang="en-GB" sz="2100" b="1" i="1" dirty="0">
              <a:latin typeface="Arial"/>
            </a:endParaRPr>
          </a:p>
        </p:txBody>
      </p:sp>
    </p:spTree>
    <p:extLst>
      <p:ext uri="{BB962C8B-B14F-4D97-AF65-F5344CB8AC3E}">
        <p14:creationId xmlns:p14="http://schemas.microsoft.com/office/powerpoint/2010/main" val="22844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47663" y="836712"/>
            <a:ext cx="6069360" cy="2075387"/>
          </a:xfrm>
        </p:spPr>
        <p:txBody>
          <a:bodyPr/>
          <a:lstStyle/>
          <a:p>
            <a:pPr algn="ctr"/>
            <a:r>
              <a:rPr lang="en-GB" dirty="0" smtClean="0"/>
              <a:t>Year 7/10 Intervention</a:t>
            </a:r>
            <a:br>
              <a:rPr lang="en-GB" dirty="0" smtClean="0"/>
            </a:br>
            <a:r>
              <a:rPr lang="en-GB" dirty="0" smtClean="0"/>
              <a:t>Mentor Guides</a:t>
            </a:r>
            <a:br>
              <a:rPr lang="en-GB" dirty="0" smtClean="0"/>
            </a:br>
            <a:r>
              <a:rPr lang="en-GB" b="1" dirty="0" smtClean="0"/>
              <a:t>Place Value</a:t>
            </a:r>
            <a:endParaRPr lang="en-GB" dirty="0"/>
          </a:p>
        </p:txBody>
      </p:sp>
      <p:pic>
        <p:nvPicPr>
          <p:cNvPr id="5" name="Picture 4" descr="Image result for place value slider template"/>
          <p:cNvPicPr/>
          <p:nvPr/>
        </p:nvPicPr>
        <p:blipFill rotWithShape="1">
          <a:blip r:embed="rId3">
            <a:extLst>
              <a:ext uri="{28A0092B-C50C-407E-A947-70E740481C1C}">
                <a14:useLocalDpi xmlns:a14="http://schemas.microsoft.com/office/drawing/2010/main" val="0"/>
              </a:ext>
            </a:extLst>
          </a:blip>
          <a:srcRect l="8611" t="33641" r="14723" b="39926"/>
          <a:stretch/>
        </p:blipFill>
        <p:spPr bwMode="auto">
          <a:xfrm>
            <a:off x="2638126" y="5589240"/>
            <a:ext cx="3888433" cy="963093"/>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350094" y="3068960"/>
            <a:ext cx="4464496" cy="2308324"/>
          </a:xfrm>
          <a:prstGeom prst="rect">
            <a:avLst/>
          </a:prstGeom>
          <a:noFill/>
        </p:spPr>
        <p:txBody>
          <a:bodyPr wrap="square" rtlCol="0">
            <a:spAutoFit/>
          </a:bodyPr>
          <a:lstStyle/>
          <a:p>
            <a:r>
              <a:rPr lang="en-GB" dirty="0" smtClean="0">
                <a:solidFill>
                  <a:srgbClr val="002060"/>
                </a:solidFill>
                <a:latin typeface="Arial" panose="020B0604020202020204" pitchFamily="34" charset="0"/>
                <a:cs typeface="Arial" panose="020B0604020202020204" pitchFamily="34" charset="0"/>
              </a:rPr>
              <a:t>Loop assessment</a:t>
            </a:r>
          </a:p>
          <a:p>
            <a:r>
              <a:rPr lang="en-GB" dirty="0" smtClean="0">
                <a:solidFill>
                  <a:srgbClr val="002060"/>
                </a:solidFill>
                <a:latin typeface="Arial" panose="020B0604020202020204" pitchFamily="34" charset="0"/>
                <a:cs typeface="Arial" panose="020B0604020202020204" pitchFamily="34" charset="0"/>
              </a:rPr>
              <a:t>Numbers between (ordering)</a:t>
            </a:r>
          </a:p>
          <a:p>
            <a:r>
              <a:rPr lang="en-GB" dirty="0" smtClean="0">
                <a:solidFill>
                  <a:srgbClr val="002060"/>
                </a:solidFill>
                <a:latin typeface="Arial" panose="020B0604020202020204" pitchFamily="34" charset="0"/>
                <a:cs typeface="Arial" panose="020B0604020202020204" pitchFamily="34" charset="0"/>
              </a:rPr>
              <a:t>Rounding</a:t>
            </a:r>
          </a:p>
          <a:p>
            <a:r>
              <a:rPr lang="en-GB" dirty="0" smtClean="0">
                <a:solidFill>
                  <a:srgbClr val="002060"/>
                </a:solidFill>
                <a:latin typeface="Arial" panose="020B0604020202020204" pitchFamily="34" charset="0"/>
                <a:cs typeface="Arial" panose="020B0604020202020204" pitchFamily="34" charset="0"/>
              </a:rPr>
              <a:t>X and ÷ by 10, 100 and 1,000</a:t>
            </a:r>
          </a:p>
          <a:p>
            <a:r>
              <a:rPr lang="en-GB" dirty="0" smtClean="0">
                <a:solidFill>
                  <a:srgbClr val="002060"/>
                </a:solidFill>
                <a:latin typeface="Arial" panose="020B0604020202020204" pitchFamily="34" charset="0"/>
                <a:cs typeface="Arial" panose="020B0604020202020204" pitchFamily="34" charset="0"/>
              </a:rPr>
              <a:t>Place Value Bingo</a:t>
            </a:r>
          </a:p>
          <a:p>
            <a:r>
              <a:rPr lang="en-GB" dirty="0" smtClean="0">
                <a:solidFill>
                  <a:srgbClr val="002060"/>
                </a:solidFill>
                <a:latin typeface="Arial" panose="020B0604020202020204" pitchFamily="34" charset="0"/>
                <a:cs typeface="Arial" panose="020B0604020202020204" pitchFamily="34" charset="0"/>
              </a:rPr>
              <a:t>Final loop</a:t>
            </a:r>
          </a:p>
        </p:txBody>
      </p:sp>
    </p:spTree>
    <p:extLst>
      <p:ext uri="{BB962C8B-B14F-4D97-AF65-F5344CB8AC3E}">
        <p14:creationId xmlns:p14="http://schemas.microsoft.com/office/powerpoint/2010/main" val="3405081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know mentoring works</a:t>
            </a:r>
            <a:endParaRPr lang="en-GB" dirty="0"/>
          </a:p>
        </p:txBody>
      </p:sp>
      <p:pic>
        <p:nvPicPr>
          <p:cNvPr id="4" name="Picture 3">
            <a:hlinkClick r:id="rId3"/>
          </p:cNvPr>
          <p:cNvPicPr>
            <a:picLocks noChangeAspect="1"/>
          </p:cNvPicPr>
          <p:nvPr/>
        </p:nvPicPr>
        <p:blipFill rotWithShape="1">
          <a:blip r:embed="rId4"/>
          <a:srcRect l="2961" t="44750" r="10521" b="48950"/>
          <a:stretch/>
        </p:blipFill>
        <p:spPr>
          <a:xfrm>
            <a:off x="245519" y="4293096"/>
            <a:ext cx="8652961" cy="504056"/>
          </a:xfrm>
          <a:prstGeom prst="rect">
            <a:avLst/>
          </a:prstGeom>
        </p:spPr>
      </p:pic>
      <p:pic>
        <p:nvPicPr>
          <p:cNvPr id="5" name="Picture 4"/>
          <p:cNvPicPr>
            <a:picLocks noChangeAspect="1"/>
          </p:cNvPicPr>
          <p:nvPr/>
        </p:nvPicPr>
        <p:blipFill rotWithShape="1">
          <a:blip r:embed="rId5"/>
          <a:srcRect l="13879" t="36350" r="27321" b="23750"/>
          <a:stretch/>
        </p:blipFill>
        <p:spPr>
          <a:xfrm>
            <a:off x="2648627" y="1839593"/>
            <a:ext cx="3846743" cy="2088232"/>
          </a:xfrm>
          <a:prstGeom prst="rect">
            <a:avLst/>
          </a:prstGeom>
        </p:spPr>
      </p:pic>
    </p:spTree>
    <p:extLst>
      <p:ext uri="{BB962C8B-B14F-4D97-AF65-F5344CB8AC3E}">
        <p14:creationId xmlns:p14="http://schemas.microsoft.com/office/powerpoint/2010/main" val="2363104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29600" cy="580926"/>
          </a:xfrm>
        </p:spPr>
        <p:txBody>
          <a:bodyPr/>
          <a:lstStyle/>
          <a:p>
            <a:pPr algn="l"/>
            <a:r>
              <a:rPr lang="en-GB" sz="3200" dirty="0" smtClean="0"/>
              <a:t>The project aims to:</a:t>
            </a:r>
            <a:endParaRPr lang="en-GB" sz="3200" dirty="0"/>
          </a:p>
        </p:txBody>
      </p:sp>
      <p:sp>
        <p:nvSpPr>
          <p:cNvPr id="3" name="Content Placeholder 2"/>
          <p:cNvSpPr>
            <a:spLocks noGrp="1"/>
          </p:cNvSpPr>
          <p:nvPr>
            <p:ph idx="1"/>
          </p:nvPr>
        </p:nvSpPr>
        <p:spPr>
          <a:xfrm>
            <a:off x="457200" y="1427949"/>
            <a:ext cx="8229600" cy="5069160"/>
          </a:xfrm>
        </p:spPr>
        <p:txBody>
          <a:bodyPr/>
          <a:lstStyle/>
          <a:p>
            <a:pPr lvl="0"/>
            <a:r>
              <a:rPr lang="en-GB" sz="2000" dirty="0" smtClean="0"/>
              <a:t>foster </a:t>
            </a:r>
            <a:r>
              <a:rPr lang="en-GB" sz="2000" dirty="0"/>
              <a:t>a positive attitude to mathematics;</a:t>
            </a:r>
          </a:p>
          <a:p>
            <a:pPr lvl="0"/>
            <a:r>
              <a:rPr lang="en-GB" sz="2000" dirty="0"/>
              <a:t>improve basic mathematical knowledge and understanding;</a:t>
            </a:r>
          </a:p>
          <a:p>
            <a:pPr lvl="0"/>
            <a:r>
              <a:rPr lang="en-GB" sz="2000" dirty="0"/>
              <a:t>enable </a:t>
            </a:r>
            <a:r>
              <a:rPr lang="en-GB" sz="2000" dirty="0" smtClean="0"/>
              <a:t>students </a:t>
            </a:r>
            <a:r>
              <a:rPr lang="en-GB" sz="2000" dirty="0"/>
              <a:t>to engage with and make progress within the KS3 </a:t>
            </a:r>
            <a:r>
              <a:rPr lang="en-GB" sz="2000" dirty="0" smtClean="0"/>
              <a:t>Mathematics Curriculum;</a:t>
            </a:r>
          </a:p>
          <a:p>
            <a:pPr lvl="0"/>
            <a:endParaRPr lang="en-GB" sz="2000" dirty="0"/>
          </a:p>
          <a:p>
            <a:pPr marL="0" indent="0">
              <a:buNone/>
            </a:pPr>
            <a:r>
              <a:rPr lang="en-GB" sz="2000" dirty="0"/>
              <a:t> </a:t>
            </a:r>
          </a:p>
          <a:p>
            <a:pPr lvl="0"/>
            <a:r>
              <a:rPr lang="en-GB" sz="2000" dirty="0" smtClean="0"/>
              <a:t>improve fluency and recall of number facts (including times tables);</a:t>
            </a:r>
          </a:p>
          <a:p>
            <a:pPr lvl="0"/>
            <a:r>
              <a:rPr lang="en-GB" sz="2000" dirty="0" smtClean="0"/>
              <a:t>improve </a:t>
            </a:r>
            <a:r>
              <a:rPr lang="en-GB" sz="2000" dirty="0"/>
              <a:t>fluency in mental calculation strategies;</a:t>
            </a:r>
          </a:p>
          <a:p>
            <a:pPr lvl="0"/>
            <a:r>
              <a:rPr lang="en-GB" sz="2000" dirty="0"/>
              <a:t>improve place value understanding (including decimals);</a:t>
            </a:r>
          </a:p>
          <a:p>
            <a:pPr lvl="0"/>
            <a:r>
              <a:rPr lang="en-GB" sz="2000" dirty="0"/>
              <a:t>improve understanding of </a:t>
            </a:r>
            <a:r>
              <a:rPr lang="en-GB" sz="2000" dirty="0" smtClean="0"/>
              <a:t>fractions</a:t>
            </a:r>
            <a:r>
              <a:rPr lang="en-GB" sz="2000" dirty="0"/>
              <a:t>,</a:t>
            </a:r>
            <a:r>
              <a:rPr lang="en-GB" sz="2000" dirty="0" smtClean="0"/>
              <a:t> </a:t>
            </a:r>
            <a:r>
              <a:rPr lang="en-GB" sz="2000" dirty="0"/>
              <a:t>decimals </a:t>
            </a:r>
            <a:r>
              <a:rPr lang="en-GB" sz="2000" dirty="0" smtClean="0"/>
              <a:t>and %;</a:t>
            </a:r>
            <a:endParaRPr lang="en-GB" sz="2000" dirty="0"/>
          </a:p>
          <a:p>
            <a:pPr lvl="0"/>
            <a:r>
              <a:rPr lang="en-GB" sz="2000" dirty="0"/>
              <a:t>improve knowledge of measures;</a:t>
            </a:r>
          </a:p>
          <a:p>
            <a:pPr lvl="0"/>
            <a:r>
              <a:rPr lang="en-GB" sz="2000" dirty="0"/>
              <a:t>improve </a:t>
            </a:r>
            <a:r>
              <a:rPr lang="en-GB" sz="2000" dirty="0" smtClean="0"/>
              <a:t>knowledge </a:t>
            </a:r>
            <a:r>
              <a:rPr lang="en-GB" sz="2000" dirty="0"/>
              <a:t>of properties of </a:t>
            </a:r>
            <a:r>
              <a:rPr lang="en-GB" sz="2000" dirty="0" smtClean="0"/>
              <a:t>2D </a:t>
            </a:r>
            <a:r>
              <a:rPr lang="en-GB" sz="2000" dirty="0"/>
              <a:t>shapes</a:t>
            </a:r>
            <a:r>
              <a:rPr lang="en-GB" sz="2000" dirty="0" smtClean="0"/>
              <a:t>.</a:t>
            </a:r>
          </a:p>
          <a:p>
            <a:pPr lvl="0"/>
            <a:endParaRPr lang="en-GB" sz="2000" dirty="0"/>
          </a:p>
          <a:p>
            <a:pPr marL="0" lvl="0" indent="0" algn="ctr">
              <a:buNone/>
            </a:pPr>
            <a:r>
              <a:rPr lang="en-GB" sz="2000" b="1" dirty="0" smtClean="0"/>
              <a:t>Collect some evidence of the impact of the intervention</a:t>
            </a:r>
            <a:endParaRPr lang="en-GB" sz="2000" b="1" dirty="0"/>
          </a:p>
        </p:txBody>
      </p:sp>
      <p:sp>
        <p:nvSpPr>
          <p:cNvPr id="4" name="Title 1"/>
          <p:cNvSpPr txBox="1">
            <a:spLocks/>
          </p:cNvSpPr>
          <p:nvPr/>
        </p:nvSpPr>
        <p:spPr>
          <a:xfrm>
            <a:off x="302840" y="2968717"/>
            <a:ext cx="8229600" cy="580926"/>
          </a:xfrm>
          <a:prstGeom prst="rect">
            <a:avLst/>
          </a:prstGeom>
        </p:spPr>
        <p:txBody>
          <a:bodyPr vert="horz"/>
          <a:lstStyle>
            <a:lvl1pPr algn="ctr"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l"/>
            <a:r>
              <a:rPr lang="en-GB" sz="3200" kern="0" dirty="0"/>
              <a:t>b</a:t>
            </a:r>
            <a:r>
              <a:rPr lang="en-GB" sz="3200" kern="0" dirty="0" smtClean="0"/>
              <a:t>y supporting students to:</a:t>
            </a:r>
            <a:endParaRPr lang="en-GB" sz="3200" kern="0" dirty="0"/>
          </a:p>
        </p:txBody>
      </p:sp>
    </p:spTree>
    <p:extLst>
      <p:ext uri="{BB962C8B-B14F-4D97-AF65-F5344CB8AC3E}">
        <p14:creationId xmlns:p14="http://schemas.microsoft.com/office/powerpoint/2010/main" val="1825069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 y="1124744"/>
            <a:ext cx="8589640" cy="580926"/>
          </a:xfrm>
        </p:spPr>
        <p:txBody>
          <a:bodyPr/>
          <a:lstStyle/>
          <a:p>
            <a:r>
              <a:rPr lang="en-GB" sz="3600" dirty="0" smtClean="0"/>
              <a:t>How the activities work</a:t>
            </a:r>
            <a:endParaRPr lang="en-GB" sz="3600" dirty="0"/>
          </a:p>
        </p:txBody>
      </p:sp>
      <p:sp>
        <p:nvSpPr>
          <p:cNvPr id="5" name="Rectangle 4"/>
          <p:cNvSpPr/>
          <p:nvPr/>
        </p:nvSpPr>
        <p:spPr>
          <a:xfrm>
            <a:off x="611560" y="1958057"/>
            <a:ext cx="7776864" cy="3847207"/>
          </a:xfrm>
          <a:prstGeom prst="rect">
            <a:avLst/>
          </a:prstGeom>
        </p:spPr>
        <p:txBody>
          <a:bodyPr wrap="square">
            <a:spAutoFit/>
          </a:bodyPr>
          <a:lstStyle/>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They build towards a deeper understanding in each area of maths</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They are progressive so need to be done in order</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The skills learned in one activity will be applied in the next</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Activities may be supported by suggested resources</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Resources need to be understood by the mentor and the student if they are going to be effective</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Activities are often games which the mentor plays with the Y7 student</a:t>
            </a:r>
          </a:p>
          <a:p>
            <a:pPr marL="457200" lvl="0" indent="-457200">
              <a:spcBef>
                <a:spcPct val="20000"/>
              </a:spcBef>
              <a:buClr>
                <a:srgbClr val="009FDA"/>
              </a:buClr>
              <a:buFont typeface="Wingdings" panose="05000000000000000000" pitchFamily="2" charset="2"/>
              <a:buChar char="§"/>
            </a:pPr>
            <a:r>
              <a:rPr lang="en-GB" sz="2000" kern="0" dirty="0" smtClean="0">
                <a:solidFill>
                  <a:srgbClr val="002147"/>
                </a:solidFill>
                <a:latin typeface="Arial" panose="020B0604020202020204" pitchFamily="34" charset="0"/>
                <a:cs typeface="Arial" panose="020B0604020202020204" pitchFamily="34" charset="0"/>
              </a:rPr>
              <a:t>Activities may only last for one session but may run into more than one if needed or be used in many sessions</a:t>
            </a:r>
          </a:p>
        </p:txBody>
      </p:sp>
    </p:spTree>
    <p:extLst>
      <p:ext uri="{BB962C8B-B14F-4D97-AF65-F5344CB8AC3E}">
        <p14:creationId xmlns:p14="http://schemas.microsoft.com/office/powerpoint/2010/main" val="1594223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5" y="770000"/>
            <a:ext cx="8229600" cy="580926"/>
          </a:xfrm>
        </p:spPr>
        <p:txBody>
          <a:bodyPr/>
          <a:lstStyle/>
          <a:p>
            <a:pPr algn="l"/>
            <a:r>
              <a:rPr lang="en-GB" sz="2400" dirty="0" smtClean="0"/>
              <a:t>Place Value – Numbers Between</a:t>
            </a:r>
            <a:endParaRPr lang="en-GB" sz="2400" dirty="0"/>
          </a:p>
        </p:txBody>
      </p:sp>
      <p:sp>
        <p:nvSpPr>
          <p:cNvPr id="3" name="Content Placeholder 2"/>
          <p:cNvSpPr>
            <a:spLocks noGrp="1"/>
          </p:cNvSpPr>
          <p:nvPr>
            <p:ph idx="1"/>
          </p:nvPr>
        </p:nvSpPr>
        <p:spPr>
          <a:xfrm>
            <a:off x="291315" y="1196752"/>
            <a:ext cx="3394720" cy="3268960"/>
          </a:xfrm>
        </p:spPr>
        <p:txBody>
          <a:bodyPr/>
          <a:lstStyle/>
          <a:p>
            <a:pPr marL="0" indent="0">
              <a:buNone/>
            </a:pPr>
            <a:r>
              <a:rPr lang="en-GB" sz="2400" dirty="0" smtClean="0"/>
              <a:t>Aim</a:t>
            </a:r>
          </a:p>
          <a:p>
            <a:pPr marL="0" indent="0">
              <a:buNone/>
            </a:pPr>
            <a:r>
              <a:rPr lang="en-GB" sz="1200" dirty="0"/>
              <a:t>The aim of this activity is to find numbers which are between a pair of given numbers.  As the activity continues, the numbers get closer together and decimals are needed.</a:t>
            </a:r>
          </a:p>
          <a:p>
            <a:pPr marL="0" indent="0">
              <a:buNone/>
            </a:pPr>
            <a:r>
              <a:rPr lang="en-GB" sz="1200" dirty="0"/>
              <a:t>Take two neighbouring numbers from the middle of the list to become the top and bottom numbers of the next list.  Continue across the lists and add more if you want to!</a:t>
            </a:r>
          </a:p>
          <a:p>
            <a:pPr marL="0" indent="0">
              <a:buNone/>
            </a:pPr>
            <a:endParaRPr lang="en-GB"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10470" t="34898" r="6437" b="14832"/>
          <a:stretch/>
        </p:blipFill>
        <p:spPr bwMode="auto">
          <a:xfrm>
            <a:off x="4437288" y="4365104"/>
            <a:ext cx="3953355" cy="1810857"/>
          </a:xfrm>
          <a:prstGeom prst="rect">
            <a:avLst/>
          </a:prstGeom>
          <a:ln>
            <a:noFill/>
          </a:ln>
          <a:extLst>
            <a:ext uri="{53640926-AAD7-44D8-BBD7-CCE9431645EC}">
              <a14:shadowObscured xmlns:a14="http://schemas.microsoft.com/office/drawing/2010/main"/>
            </a:ext>
          </a:extLst>
        </p:spPr>
      </p:pic>
      <p:sp>
        <p:nvSpPr>
          <p:cNvPr id="5" name="Content Placeholder 2"/>
          <p:cNvSpPr txBox="1">
            <a:spLocks/>
          </p:cNvSpPr>
          <p:nvPr/>
        </p:nvSpPr>
        <p:spPr>
          <a:xfrm>
            <a:off x="270951" y="3513698"/>
            <a:ext cx="3435448" cy="2200444"/>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Questions to Ask</a:t>
            </a:r>
          </a:p>
          <a:p>
            <a:pPr marL="0" indent="0">
              <a:buNone/>
            </a:pPr>
            <a:r>
              <a:rPr lang="en-GB" sz="1200" dirty="0"/>
              <a:t>Is there a big gap between these numbers?</a:t>
            </a:r>
          </a:p>
          <a:p>
            <a:pPr marL="0" indent="0">
              <a:buNone/>
            </a:pPr>
            <a:r>
              <a:rPr lang="en-GB" sz="1200" dirty="0"/>
              <a:t>Which pair of numbers would you choose to have the biggest gap?</a:t>
            </a:r>
          </a:p>
          <a:p>
            <a:pPr marL="0" indent="0">
              <a:buNone/>
            </a:pPr>
            <a:r>
              <a:rPr lang="en-GB" sz="1200" dirty="0"/>
              <a:t>Are there enough whole numbers to fill the boxes in between?</a:t>
            </a:r>
          </a:p>
          <a:p>
            <a:pPr marL="0" indent="0">
              <a:buNone/>
            </a:pPr>
            <a:r>
              <a:rPr lang="en-GB" sz="1200" dirty="0"/>
              <a:t>What will we have to do if there aren’t?</a:t>
            </a:r>
          </a:p>
          <a:p>
            <a:pPr marL="0" indent="0">
              <a:buNone/>
            </a:pPr>
            <a:r>
              <a:rPr lang="en-GB" sz="1200" dirty="0"/>
              <a:t>What would be the most difficult numbers to have in the top and bottom boxes?  Why would those be difficult?</a:t>
            </a:r>
          </a:p>
          <a:p>
            <a:pPr marL="0" indent="0">
              <a:buNone/>
            </a:pPr>
            <a:r>
              <a:rPr lang="en-GB" sz="1200" dirty="0"/>
              <a:t>What number is half way between these numbers?  How could we work it out</a:t>
            </a:r>
            <a:r>
              <a:rPr lang="en-GB" sz="1200" dirty="0" smtClean="0"/>
              <a:t>?</a:t>
            </a:r>
            <a:endParaRPr lang="en-GB" sz="1200" dirty="0"/>
          </a:p>
        </p:txBody>
      </p:sp>
      <p:sp>
        <p:nvSpPr>
          <p:cNvPr id="6" name="Content Placeholder 2"/>
          <p:cNvSpPr txBox="1">
            <a:spLocks/>
          </p:cNvSpPr>
          <p:nvPr/>
        </p:nvSpPr>
        <p:spPr>
          <a:xfrm>
            <a:off x="4067944" y="1200944"/>
            <a:ext cx="4692045" cy="3164160"/>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Possible Difficulties</a:t>
            </a:r>
          </a:p>
          <a:p>
            <a:pPr marL="0" indent="0">
              <a:buNone/>
            </a:pPr>
            <a:r>
              <a:rPr lang="en-GB" sz="1200" dirty="0"/>
              <a:t>You might have to remind the student that there are numbers between whole numbers. You could use the place value slider from another of the activities to demonstrate this. You could also draw a number line and ask the student what numbers are between e.g. 171 and 172 on a number line.</a:t>
            </a:r>
          </a:p>
          <a:p>
            <a:pPr marL="0" indent="0">
              <a:buNone/>
            </a:pPr>
            <a:r>
              <a:rPr lang="en-GB" sz="1200" dirty="0"/>
              <a:t>Remember that the numbers are going from biggest to smallest down the list!</a:t>
            </a:r>
          </a:p>
          <a:p>
            <a:pPr marL="0" indent="0">
              <a:buNone/>
            </a:pPr>
            <a:r>
              <a:rPr lang="en-GB" sz="1200" dirty="0"/>
              <a:t>Your student may use whole numbers only until they run out. You might what to encourage them to use a different strategy next time.</a:t>
            </a:r>
          </a:p>
          <a:p>
            <a:pPr marL="0" indent="0">
              <a:buNone/>
            </a:pPr>
            <a:r>
              <a:rPr lang="en-GB" sz="1200" b="1" dirty="0"/>
              <a:t>Your student may not be confident with decimals. </a:t>
            </a:r>
            <a:r>
              <a:rPr lang="en-GB" sz="1200" dirty="0"/>
              <a:t>You could turn this into a game where you take it in turns to write numbers in the boxes.  The first person to have to write a decimal loses. This way you could encourage the student to talk about decimals without having to use them if they are not confident</a:t>
            </a:r>
            <a:r>
              <a:rPr lang="en-GB" sz="1200" dirty="0" smtClean="0"/>
              <a:t>.</a:t>
            </a:r>
            <a:endParaRPr lang="en-GB" sz="1200" dirty="0"/>
          </a:p>
        </p:txBody>
      </p:sp>
      <p:sp>
        <p:nvSpPr>
          <p:cNvPr id="8" name="Title 7"/>
          <p:cNvSpPr txBox="1">
            <a:spLocks/>
          </p:cNvSpPr>
          <p:nvPr/>
        </p:nvSpPr>
        <p:spPr>
          <a:xfrm>
            <a:off x="5868144" y="116632"/>
            <a:ext cx="3108684" cy="648072"/>
          </a:xfrm>
          <a:prstGeom prst="rect">
            <a:avLst/>
          </a:prstGeom>
        </p:spPr>
        <p:txBody>
          <a:bodyPr vert="horz"/>
          <a:lstStyle>
            <a:lvl1pPr algn="l"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r"/>
            <a:r>
              <a:rPr lang="en-GB" sz="1800" kern="0" dirty="0" smtClean="0"/>
              <a:t>Year 7/10 Intervention</a:t>
            </a:r>
            <a:br>
              <a:rPr lang="en-GB" sz="1800" kern="0" dirty="0" smtClean="0"/>
            </a:br>
            <a:r>
              <a:rPr lang="en-GB" sz="1800" kern="0" dirty="0" smtClean="0"/>
              <a:t>Mentor Guides</a:t>
            </a:r>
            <a:endParaRPr lang="en-GB" sz="1800" kern="0" dirty="0"/>
          </a:p>
        </p:txBody>
      </p:sp>
      <p:sp>
        <p:nvSpPr>
          <p:cNvPr id="9" name="Rectangle 8"/>
          <p:cNvSpPr/>
          <p:nvPr/>
        </p:nvSpPr>
        <p:spPr>
          <a:xfrm>
            <a:off x="4067944" y="6038832"/>
            <a:ext cx="4572000" cy="830997"/>
          </a:xfrm>
          <a:prstGeom prst="rect">
            <a:avLst/>
          </a:prstGeom>
        </p:spPr>
        <p:txBody>
          <a:bodyPr>
            <a:spAutoFit/>
          </a:bodyPr>
          <a:lstStyle/>
          <a:p>
            <a:pPr lvl="0"/>
            <a:r>
              <a:rPr lang="en-GB" kern="0" dirty="0" smtClean="0">
                <a:solidFill>
                  <a:srgbClr val="002060"/>
                </a:solidFill>
                <a:latin typeface="Arial" panose="020B0604020202020204" pitchFamily="34" charset="0"/>
                <a:cs typeface="Arial" panose="020B0604020202020204" pitchFamily="34" charset="0"/>
              </a:rPr>
              <a:t>Going Deeper</a:t>
            </a:r>
            <a:endParaRPr lang="en-GB" kern="0" dirty="0">
              <a:solidFill>
                <a:srgbClr val="002060"/>
              </a:solidFill>
              <a:latin typeface="Arial" panose="020B0604020202020204" pitchFamily="34" charset="0"/>
              <a:cs typeface="Arial" panose="020B0604020202020204" pitchFamily="34" charset="0"/>
            </a:endParaRPr>
          </a:p>
          <a:p>
            <a:pPr lvl="0"/>
            <a:r>
              <a:rPr lang="en-GB" sz="1200" dirty="0" smtClean="0">
                <a:solidFill>
                  <a:srgbClr val="002060"/>
                </a:solidFill>
                <a:latin typeface="Arial" panose="020B0604020202020204" pitchFamily="34" charset="0"/>
                <a:cs typeface="Arial" panose="020B0604020202020204" pitchFamily="34" charset="0"/>
              </a:rPr>
              <a:t>Encourage the student to start with a list of decimal numbers all with the same ‘ones’ digit e.g. 3.45, 3.76, 3.91 etc.</a:t>
            </a:r>
            <a:endParaRPr lang="en-GB"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370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5" y="770000"/>
            <a:ext cx="8229600" cy="580926"/>
          </a:xfrm>
        </p:spPr>
        <p:txBody>
          <a:bodyPr/>
          <a:lstStyle/>
          <a:p>
            <a:pPr algn="l"/>
            <a:r>
              <a:rPr lang="en-GB" sz="2400" dirty="0" smtClean="0"/>
              <a:t>Place Value – Rounding Loop Cards</a:t>
            </a:r>
            <a:endParaRPr lang="en-GB" sz="2400" dirty="0"/>
          </a:p>
        </p:txBody>
      </p:sp>
      <p:sp>
        <p:nvSpPr>
          <p:cNvPr id="3" name="Content Placeholder 2"/>
          <p:cNvSpPr>
            <a:spLocks noGrp="1"/>
          </p:cNvSpPr>
          <p:nvPr>
            <p:ph idx="1"/>
          </p:nvPr>
        </p:nvSpPr>
        <p:spPr>
          <a:xfrm>
            <a:off x="250587" y="1350926"/>
            <a:ext cx="3394720" cy="2376264"/>
          </a:xfrm>
        </p:spPr>
        <p:txBody>
          <a:bodyPr/>
          <a:lstStyle/>
          <a:p>
            <a:pPr marL="0" indent="0">
              <a:buNone/>
            </a:pPr>
            <a:r>
              <a:rPr lang="en-GB" sz="2400" dirty="0" smtClean="0"/>
              <a:t>Aim</a:t>
            </a:r>
          </a:p>
          <a:p>
            <a:pPr marL="0" indent="0">
              <a:buNone/>
            </a:pPr>
            <a:r>
              <a:rPr lang="en-GB" sz="1200" dirty="0"/>
              <a:t>The aim of these cards is to practice rounding numbers.</a:t>
            </a:r>
          </a:p>
          <a:p>
            <a:pPr marL="0" indent="0">
              <a:buNone/>
            </a:pPr>
            <a:r>
              <a:rPr lang="en-GB" sz="1200" dirty="0"/>
              <a:t>The first set looks at rounding whole numbers to the nearest 10, 100 or 1 000</a:t>
            </a:r>
          </a:p>
          <a:p>
            <a:pPr marL="0" indent="0">
              <a:buNone/>
            </a:pPr>
            <a:r>
              <a:rPr lang="en-GB" sz="1200" dirty="0"/>
              <a:t>The second set involves rounding decimals to tenths, hundredths, 1 or 2 decimal places. This is a more challenging set of cards and may not be suitable for your student certainly at the start of your work on place value.</a:t>
            </a:r>
          </a:p>
          <a:p>
            <a:pPr marL="0" indent="0">
              <a:buNone/>
            </a:pPr>
            <a:endParaRPr lang="en-GB" sz="1200" dirty="0" smtClean="0"/>
          </a:p>
        </p:txBody>
      </p:sp>
      <p:sp>
        <p:nvSpPr>
          <p:cNvPr id="5" name="Content Placeholder 2"/>
          <p:cNvSpPr txBox="1">
            <a:spLocks/>
          </p:cNvSpPr>
          <p:nvPr/>
        </p:nvSpPr>
        <p:spPr>
          <a:xfrm>
            <a:off x="250586" y="3861048"/>
            <a:ext cx="3644017" cy="2736304"/>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Questions to Ask</a:t>
            </a:r>
          </a:p>
          <a:p>
            <a:pPr marL="0" indent="0">
              <a:buNone/>
            </a:pPr>
            <a:r>
              <a:rPr lang="en-GB" sz="1200" dirty="0"/>
              <a:t>Which digit are you looking at when you are rounding to the nearest ten </a:t>
            </a:r>
            <a:r>
              <a:rPr lang="en-GB" sz="1200" i="1" dirty="0"/>
              <a:t>(or hundred or thousand)</a:t>
            </a:r>
            <a:r>
              <a:rPr lang="en-GB" sz="1200" dirty="0"/>
              <a:t>?</a:t>
            </a:r>
          </a:p>
          <a:p>
            <a:pPr marL="0" indent="0">
              <a:buNone/>
            </a:pPr>
            <a:r>
              <a:rPr lang="en-GB" sz="1200" dirty="0"/>
              <a:t>How do you decide whether to round up or down?</a:t>
            </a:r>
          </a:p>
          <a:p>
            <a:pPr marL="0" indent="0">
              <a:buNone/>
            </a:pPr>
            <a:r>
              <a:rPr lang="en-GB" sz="1200" dirty="0"/>
              <a:t>Is there a rule or a way of remembering?</a:t>
            </a:r>
          </a:p>
          <a:p>
            <a:pPr marL="0" indent="0">
              <a:buNone/>
            </a:pPr>
            <a:r>
              <a:rPr lang="en-GB" sz="1200" b="1" i="1" dirty="0"/>
              <a:t>Children may talk about the ‘High 5’ rule which is often taught in Primary </a:t>
            </a:r>
            <a:r>
              <a:rPr lang="en-GB" sz="1200" b="1" i="1" dirty="0" smtClean="0"/>
              <a:t>Schools (5 and above rounds up, 4 and below rounds down)</a:t>
            </a:r>
            <a:endParaRPr lang="en-GB" sz="1200" dirty="0"/>
          </a:p>
          <a:p>
            <a:pPr marL="0" indent="0">
              <a:buNone/>
            </a:pPr>
            <a:r>
              <a:rPr lang="en-GB" sz="1200" dirty="0"/>
              <a:t>When is it useful to round numbers?</a:t>
            </a:r>
          </a:p>
          <a:p>
            <a:pPr marL="0" indent="0">
              <a:buNone/>
            </a:pPr>
            <a:r>
              <a:rPr lang="en-GB" sz="1200" b="1" i="1" dirty="0"/>
              <a:t>Think about times when you need to estimate</a:t>
            </a:r>
            <a:endParaRPr lang="en-GB" sz="1200" dirty="0"/>
          </a:p>
          <a:p>
            <a:pPr marL="0" indent="0">
              <a:buNone/>
            </a:pPr>
            <a:endParaRPr lang="en-GB" sz="1200" dirty="0"/>
          </a:p>
        </p:txBody>
      </p:sp>
      <p:sp>
        <p:nvSpPr>
          <p:cNvPr id="6" name="Content Placeholder 2"/>
          <p:cNvSpPr txBox="1">
            <a:spLocks/>
          </p:cNvSpPr>
          <p:nvPr/>
        </p:nvSpPr>
        <p:spPr>
          <a:xfrm>
            <a:off x="4067944" y="1200944"/>
            <a:ext cx="4692045" cy="5036368"/>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Possible Difficulties</a:t>
            </a:r>
          </a:p>
          <a:p>
            <a:pPr marL="0" indent="0">
              <a:buNone/>
            </a:pPr>
            <a:r>
              <a:rPr lang="en-GB" sz="1200" dirty="0"/>
              <a:t>Students may not remember to look at the digit to the right of the one they are rounding to</a:t>
            </a:r>
          </a:p>
          <a:p>
            <a:pPr marL="0" indent="0">
              <a:buNone/>
            </a:pPr>
            <a:r>
              <a:rPr lang="en-GB" sz="1200" dirty="0"/>
              <a:t>Positioning numbers on a number line between the multiples of 10/100/1 000 on either side can support students in thinking about which one the number is closest to.</a:t>
            </a:r>
          </a:p>
          <a:p>
            <a:pPr marL="0" indent="0">
              <a:buNone/>
            </a:pPr>
            <a:r>
              <a:rPr lang="en-GB" sz="1200" dirty="0"/>
              <a:t>e.g. 3 678 rounded to the nearest 100</a:t>
            </a:r>
          </a:p>
          <a:p>
            <a:pPr marL="0" indent="0">
              <a:buNone/>
            </a:pPr>
            <a:r>
              <a:rPr lang="en-GB" sz="1200" dirty="0"/>
              <a:t>Putting in the number which is half way can also support the </a:t>
            </a:r>
            <a:r>
              <a:rPr lang="en-GB" sz="1200" dirty="0" smtClean="0"/>
              <a:t>student</a:t>
            </a:r>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smtClean="0"/>
          </a:p>
          <a:p>
            <a:pPr marL="0" indent="0">
              <a:buNone/>
            </a:pPr>
            <a:r>
              <a:rPr lang="en-GB" sz="1200" dirty="0" smtClean="0"/>
              <a:t>Sometimes </a:t>
            </a:r>
            <a:r>
              <a:rPr lang="en-GB" sz="1200" dirty="0"/>
              <a:t>students, when rounding to the nearest hundred, ignore any higher value digits so 3 678 rounded to the nearest hundred could become 700 and not 3 700. The number line can again help to address this misunderstanding.</a:t>
            </a:r>
          </a:p>
          <a:p>
            <a:pPr marL="0" indent="0">
              <a:buNone/>
            </a:pPr>
            <a:endParaRPr lang="en-GB" sz="1200" dirty="0"/>
          </a:p>
        </p:txBody>
      </p:sp>
      <p:pic>
        <p:nvPicPr>
          <p:cNvPr id="8" name="Picture 7" descr="C:\Users\alison.hopper\Downloads\20170914_162736.jpg"/>
          <p:cNvPicPr/>
          <p:nvPr/>
        </p:nvPicPr>
        <p:blipFill rotWithShape="1">
          <a:blip r:embed="rId2" cstate="print">
            <a:extLst>
              <a:ext uri="{28A0092B-C50C-407E-A947-70E740481C1C}">
                <a14:useLocalDpi xmlns:a14="http://schemas.microsoft.com/office/drawing/2010/main" val="0"/>
              </a:ext>
            </a:extLst>
          </a:blip>
          <a:srcRect l="5319" t="47201" r="6759" b="24211"/>
          <a:stretch/>
        </p:blipFill>
        <p:spPr bwMode="auto">
          <a:xfrm>
            <a:off x="3894603" y="3390701"/>
            <a:ext cx="5038725" cy="1228725"/>
          </a:xfrm>
          <a:prstGeom prst="rect">
            <a:avLst/>
          </a:prstGeom>
          <a:noFill/>
          <a:ln>
            <a:noFill/>
          </a:ln>
          <a:extLst>
            <a:ext uri="{53640926-AAD7-44D8-BBD7-CCE9431645EC}">
              <a14:shadowObscured xmlns:a14="http://schemas.microsoft.com/office/drawing/2010/main"/>
            </a:ext>
          </a:extLst>
        </p:spPr>
      </p:pic>
      <p:sp>
        <p:nvSpPr>
          <p:cNvPr id="9" name="Title 7"/>
          <p:cNvSpPr txBox="1">
            <a:spLocks/>
          </p:cNvSpPr>
          <p:nvPr/>
        </p:nvSpPr>
        <p:spPr>
          <a:xfrm>
            <a:off x="5868144" y="116632"/>
            <a:ext cx="3108684" cy="648072"/>
          </a:xfrm>
          <a:prstGeom prst="rect">
            <a:avLst/>
          </a:prstGeom>
        </p:spPr>
        <p:txBody>
          <a:bodyPr vert="horz"/>
          <a:lstStyle>
            <a:lvl1pPr algn="l"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r"/>
            <a:r>
              <a:rPr lang="en-GB" sz="1800" kern="0" dirty="0" smtClean="0"/>
              <a:t>Year 7/10 Intervention</a:t>
            </a:r>
            <a:br>
              <a:rPr lang="en-GB" sz="1800" kern="0" dirty="0" smtClean="0"/>
            </a:br>
            <a:r>
              <a:rPr lang="en-GB" sz="1800" kern="0" dirty="0" smtClean="0"/>
              <a:t>Mentor Guides</a:t>
            </a:r>
            <a:endParaRPr lang="en-GB" sz="1800" kern="0" dirty="0"/>
          </a:p>
        </p:txBody>
      </p:sp>
    </p:spTree>
    <p:extLst>
      <p:ext uri="{BB962C8B-B14F-4D97-AF65-F5344CB8AC3E}">
        <p14:creationId xmlns:p14="http://schemas.microsoft.com/office/powerpoint/2010/main" val="2728372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9840" t="21650" r="29840" b="10101"/>
          <a:stretch/>
        </p:blipFill>
        <p:spPr>
          <a:xfrm>
            <a:off x="395536" y="1043735"/>
            <a:ext cx="3888432" cy="5265585"/>
          </a:xfrm>
          <a:prstGeom prst="rect">
            <a:avLst/>
          </a:prstGeom>
        </p:spPr>
      </p:pic>
      <p:pic>
        <p:nvPicPr>
          <p:cNvPr id="3" name="Picture 2"/>
          <p:cNvPicPr>
            <a:picLocks noChangeAspect="1"/>
          </p:cNvPicPr>
          <p:nvPr/>
        </p:nvPicPr>
        <p:blipFill rotWithShape="1">
          <a:blip r:embed="rId4"/>
          <a:srcRect l="29000" t="16401" r="29840" b="5901"/>
          <a:stretch/>
        </p:blipFill>
        <p:spPr>
          <a:xfrm>
            <a:off x="4788024" y="980728"/>
            <a:ext cx="3528392" cy="5328592"/>
          </a:xfrm>
          <a:prstGeom prst="rect">
            <a:avLst/>
          </a:prstGeom>
        </p:spPr>
      </p:pic>
    </p:spTree>
    <p:extLst>
      <p:ext uri="{BB962C8B-B14F-4D97-AF65-F5344CB8AC3E}">
        <p14:creationId xmlns:p14="http://schemas.microsoft.com/office/powerpoint/2010/main" val="2346472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5" y="770000"/>
            <a:ext cx="8229600" cy="580926"/>
          </a:xfrm>
        </p:spPr>
        <p:txBody>
          <a:bodyPr/>
          <a:lstStyle/>
          <a:p>
            <a:pPr algn="l"/>
            <a:r>
              <a:rPr lang="en-GB" sz="2400" dirty="0" smtClean="0"/>
              <a:t>Place Value – Place Value Slider</a:t>
            </a:r>
            <a:endParaRPr lang="en-GB" sz="2400" dirty="0"/>
          </a:p>
        </p:txBody>
      </p:sp>
      <p:sp>
        <p:nvSpPr>
          <p:cNvPr id="3" name="Content Placeholder 2"/>
          <p:cNvSpPr>
            <a:spLocks noGrp="1"/>
          </p:cNvSpPr>
          <p:nvPr>
            <p:ph idx="1"/>
          </p:nvPr>
        </p:nvSpPr>
        <p:spPr>
          <a:xfrm>
            <a:off x="303146" y="1272952"/>
            <a:ext cx="4018252" cy="3268960"/>
          </a:xfrm>
        </p:spPr>
        <p:txBody>
          <a:bodyPr/>
          <a:lstStyle/>
          <a:p>
            <a:pPr marL="0" indent="0">
              <a:buNone/>
            </a:pPr>
            <a:r>
              <a:rPr lang="en-GB" sz="2400" dirty="0" smtClean="0"/>
              <a:t>Aim</a:t>
            </a:r>
          </a:p>
          <a:p>
            <a:pPr marL="0" indent="0">
              <a:buNone/>
            </a:pPr>
            <a:r>
              <a:rPr lang="en-GB" sz="1200" dirty="0"/>
              <a:t>The aim of this resource is to secure understanding of moving the digits to multiply and divide by 10, 100 and 1 000 and to use the language of ‘ten times bigger’ ‘ten times smaller’ to describe what is happening.</a:t>
            </a:r>
          </a:p>
          <a:p>
            <a:pPr marL="0" indent="0">
              <a:buNone/>
            </a:pPr>
            <a:r>
              <a:rPr lang="en-GB" sz="1200" dirty="0"/>
              <a:t>Use the template to make the slider and ask your link teacher to have it laminated after the first session.</a:t>
            </a:r>
          </a:p>
          <a:p>
            <a:pPr marL="0" indent="0">
              <a:buNone/>
            </a:pPr>
            <a:r>
              <a:rPr lang="en-GB" sz="1200" dirty="0"/>
              <a:t>Once the slider is made, use the digit and function cards to practice multiplying and dividing by 10, then by 100, then by 1 000 and then by mixing up all the cards.</a:t>
            </a:r>
          </a:p>
          <a:p>
            <a:pPr marL="0" indent="0">
              <a:buNone/>
            </a:pPr>
            <a:r>
              <a:rPr lang="en-GB" sz="1200" dirty="0"/>
              <a:t>Some students may need lots of practice of each one individually before they are confident enough to mix up the 10, 100 and 1 000 cards.  Take your time</a:t>
            </a:r>
            <a:r>
              <a:rPr lang="en-GB" sz="1200" dirty="0" smtClean="0"/>
              <a:t>!</a:t>
            </a:r>
            <a:endParaRPr lang="en-GB" sz="1200" dirty="0"/>
          </a:p>
        </p:txBody>
      </p:sp>
      <p:sp>
        <p:nvSpPr>
          <p:cNvPr id="5" name="Content Placeholder 2"/>
          <p:cNvSpPr txBox="1">
            <a:spLocks/>
          </p:cNvSpPr>
          <p:nvPr/>
        </p:nvSpPr>
        <p:spPr>
          <a:xfrm>
            <a:off x="1345775" y="4725144"/>
            <a:ext cx="6120680" cy="1872208"/>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Questions to Ask</a:t>
            </a:r>
          </a:p>
          <a:p>
            <a:pPr marL="0" indent="0">
              <a:buNone/>
            </a:pPr>
            <a:r>
              <a:rPr lang="en-GB" sz="1200" dirty="0"/>
              <a:t>What happens to the digits in the number when you multiply/divide by 10/100/1 000?</a:t>
            </a:r>
          </a:p>
          <a:p>
            <a:pPr marL="0" indent="0">
              <a:buNone/>
            </a:pPr>
            <a:r>
              <a:rPr lang="en-GB" sz="1200" dirty="0"/>
              <a:t>What is changing? </a:t>
            </a:r>
            <a:r>
              <a:rPr lang="en-GB" sz="1200" i="1" dirty="0"/>
              <a:t>(Point out that the value of the digit changes when it moves position)</a:t>
            </a:r>
            <a:endParaRPr lang="en-GB" sz="1200" dirty="0"/>
          </a:p>
          <a:p>
            <a:pPr marL="0" indent="0">
              <a:buNone/>
            </a:pPr>
            <a:r>
              <a:rPr lang="en-GB" sz="1200" dirty="0"/>
              <a:t>What is staying the same? </a:t>
            </a:r>
            <a:r>
              <a:rPr lang="en-GB" sz="1200" i="1" dirty="0"/>
              <a:t>(Point out that the order of the original digits stays the same)</a:t>
            </a:r>
            <a:endParaRPr lang="en-GB" sz="1200" dirty="0"/>
          </a:p>
          <a:p>
            <a:pPr marL="0" indent="0">
              <a:buNone/>
            </a:pPr>
            <a:r>
              <a:rPr lang="en-GB" sz="1200" dirty="0"/>
              <a:t>What calculation would you need to do to get back to the number you started with?</a:t>
            </a:r>
          </a:p>
          <a:p>
            <a:pPr marL="0" indent="0">
              <a:buNone/>
            </a:pPr>
            <a:r>
              <a:rPr lang="en-GB" sz="1200" dirty="0"/>
              <a:t>How many times bigger/smaller is your final number from your starting number?</a:t>
            </a:r>
          </a:p>
          <a:p>
            <a:pPr marL="0" indent="0">
              <a:buNone/>
            </a:pPr>
            <a:r>
              <a:rPr lang="en-GB" sz="1200" dirty="0"/>
              <a:t>What do you notice about the zeroes in your number</a:t>
            </a:r>
            <a:r>
              <a:rPr lang="en-GB" sz="1200" dirty="0" smtClean="0"/>
              <a:t>?</a:t>
            </a:r>
            <a:endParaRPr lang="en-GB" sz="1200" dirty="0"/>
          </a:p>
        </p:txBody>
      </p:sp>
      <p:sp>
        <p:nvSpPr>
          <p:cNvPr id="6" name="Content Placeholder 2"/>
          <p:cNvSpPr txBox="1">
            <a:spLocks/>
          </p:cNvSpPr>
          <p:nvPr/>
        </p:nvSpPr>
        <p:spPr>
          <a:xfrm>
            <a:off x="4644008" y="1276704"/>
            <a:ext cx="4115980" cy="3412976"/>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Possible Difficulties</a:t>
            </a:r>
          </a:p>
          <a:p>
            <a:pPr marL="0" indent="0">
              <a:buNone/>
            </a:pPr>
            <a:r>
              <a:rPr lang="en-GB" sz="1200" dirty="0"/>
              <a:t>Students may find it more difficult when there are place holding zeroes in the numbers.  You need to make sure that they have understood that the order of the digits in the original number stays the same so e.g. The ‘0’ will always be between the ‘4’ and the ‘3’ whether the ‘4’ is in the Thousands, Hundreds, Tens, Ones column etc.. The ‘403’ will always be together.</a:t>
            </a:r>
          </a:p>
          <a:p>
            <a:pPr marL="0" indent="0">
              <a:buNone/>
            </a:pPr>
            <a:r>
              <a:rPr lang="en-GB" sz="1200" dirty="0"/>
              <a:t>Students may talk about ‘adding a zer0’ or ‘taking away a zero’.  This works some of the time but not when decimals are involved.  Encourage them to talk about ‘moving the digits’ rather than adding and taking away noughts.</a:t>
            </a:r>
          </a:p>
        </p:txBody>
      </p:sp>
      <p:pic>
        <p:nvPicPr>
          <p:cNvPr id="7" name="Picture 6" descr="Image result for place value slider template"/>
          <p:cNvPicPr/>
          <p:nvPr/>
        </p:nvPicPr>
        <p:blipFill rotWithShape="1">
          <a:blip r:embed="rId2">
            <a:extLst>
              <a:ext uri="{28A0092B-C50C-407E-A947-70E740481C1C}">
                <a14:useLocalDpi xmlns:a14="http://schemas.microsoft.com/office/drawing/2010/main" val="0"/>
              </a:ext>
            </a:extLst>
          </a:blip>
          <a:srcRect l="8611" t="33641" r="14723" b="39926"/>
          <a:stretch/>
        </p:blipFill>
        <p:spPr bwMode="auto">
          <a:xfrm>
            <a:off x="4517280" y="3947243"/>
            <a:ext cx="4369435" cy="1132205"/>
          </a:xfrm>
          <a:prstGeom prst="rect">
            <a:avLst/>
          </a:prstGeom>
          <a:noFill/>
          <a:ln>
            <a:noFill/>
          </a:ln>
          <a:extLst>
            <a:ext uri="{53640926-AAD7-44D8-BBD7-CCE9431645EC}">
              <a14:shadowObscured xmlns:a14="http://schemas.microsoft.com/office/drawing/2010/main"/>
            </a:ext>
          </a:extLst>
        </p:spPr>
      </p:pic>
      <p:sp>
        <p:nvSpPr>
          <p:cNvPr id="8" name="Title 7"/>
          <p:cNvSpPr txBox="1">
            <a:spLocks/>
          </p:cNvSpPr>
          <p:nvPr/>
        </p:nvSpPr>
        <p:spPr>
          <a:xfrm>
            <a:off x="5868144" y="116632"/>
            <a:ext cx="3108684" cy="648072"/>
          </a:xfrm>
          <a:prstGeom prst="rect">
            <a:avLst/>
          </a:prstGeom>
        </p:spPr>
        <p:txBody>
          <a:bodyPr vert="horz"/>
          <a:lstStyle>
            <a:lvl1pPr algn="l"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r"/>
            <a:r>
              <a:rPr lang="en-GB" sz="1800" kern="0" dirty="0" smtClean="0"/>
              <a:t>Year 7/10 Intervention</a:t>
            </a:r>
            <a:br>
              <a:rPr lang="en-GB" sz="1800" kern="0" dirty="0" smtClean="0"/>
            </a:br>
            <a:r>
              <a:rPr lang="en-GB" sz="1800" kern="0" dirty="0" smtClean="0"/>
              <a:t>Mentor Guides</a:t>
            </a:r>
            <a:endParaRPr lang="en-GB" sz="1800" kern="0" dirty="0"/>
          </a:p>
        </p:txBody>
      </p:sp>
    </p:spTree>
    <p:extLst>
      <p:ext uri="{BB962C8B-B14F-4D97-AF65-F5344CB8AC3E}">
        <p14:creationId xmlns:p14="http://schemas.microsoft.com/office/powerpoint/2010/main" val="3971183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15" y="770000"/>
            <a:ext cx="8229600" cy="580926"/>
          </a:xfrm>
        </p:spPr>
        <p:txBody>
          <a:bodyPr/>
          <a:lstStyle/>
          <a:p>
            <a:pPr algn="l"/>
            <a:r>
              <a:rPr lang="en-GB" sz="2400" dirty="0" smtClean="0"/>
              <a:t>Place Value – Place Value Chart</a:t>
            </a:r>
            <a:endParaRPr lang="en-GB" sz="2400" dirty="0"/>
          </a:p>
        </p:txBody>
      </p:sp>
      <p:sp>
        <p:nvSpPr>
          <p:cNvPr id="3" name="Content Placeholder 2"/>
          <p:cNvSpPr>
            <a:spLocks noGrp="1"/>
          </p:cNvSpPr>
          <p:nvPr>
            <p:ph idx="1"/>
          </p:nvPr>
        </p:nvSpPr>
        <p:spPr>
          <a:xfrm>
            <a:off x="291314" y="1196752"/>
            <a:ext cx="3537555" cy="3024336"/>
          </a:xfrm>
        </p:spPr>
        <p:txBody>
          <a:bodyPr/>
          <a:lstStyle/>
          <a:p>
            <a:pPr marL="0" indent="0">
              <a:buNone/>
            </a:pPr>
            <a:r>
              <a:rPr lang="en-GB" sz="2400" dirty="0" smtClean="0"/>
              <a:t>Aim</a:t>
            </a:r>
          </a:p>
          <a:p>
            <a:pPr marL="0" indent="0">
              <a:buNone/>
            </a:pPr>
            <a:r>
              <a:rPr lang="en-GB" sz="1200" dirty="0" smtClean="0"/>
              <a:t>The aim of this activity is to encourage the student to see the patterns when multiplying and dividing by 10, 100 and 1,000.  Encourage them to talk about what they can see and how the same pattern applies whether it they are working with whole numbers or decimals.  The activities are then designed to encourage them to apply what they have noticed to solve simple problems.</a:t>
            </a:r>
          </a:p>
          <a:p>
            <a:pPr marL="0" indent="0">
              <a:buNone/>
            </a:pPr>
            <a:r>
              <a:rPr lang="en-GB" sz="1200" dirty="0" smtClean="0"/>
              <a:t>The activity requires the student to fill in empty boxes to complete calculations starting.</a:t>
            </a:r>
          </a:p>
          <a:p>
            <a:pPr marL="0" indent="0">
              <a:buNone/>
            </a:pPr>
            <a:r>
              <a:rPr lang="en-GB" sz="1200" dirty="0" smtClean="0"/>
              <a:t>You could encourage the student to use the Place Value Slider alongside the chart.</a:t>
            </a:r>
            <a:endParaRPr lang="en-GB" sz="1200" dirty="0"/>
          </a:p>
          <a:p>
            <a:pPr marL="0" indent="0">
              <a:buNone/>
            </a:pPr>
            <a:endParaRPr lang="en-GB" dirty="0"/>
          </a:p>
        </p:txBody>
      </p:sp>
      <p:sp>
        <p:nvSpPr>
          <p:cNvPr id="5" name="Content Placeholder 2"/>
          <p:cNvSpPr txBox="1">
            <a:spLocks/>
          </p:cNvSpPr>
          <p:nvPr/>
        </p:nvSpPr>
        <p:spPr>
          <a:xfrm>
            <a:off x="292856" y="4221088"/>
            <a:ext cx="3147768" cy="2320126"/>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Questions to Ask</a:t>
            </a:r>
          </a:p>
          <a:p>
            <a:pPr marL="0" indent="0">
              <a:buNone/>
            </a:pPr>
            <a:r>
              <a:rPr lang="en-GB" sz="1200" dirty="0" smtClean="0"/>
              <a:t>What patterns can you see in the chart?</a:t>
            </a:r>
          </a:p>
          <a:p>
            <a:pPr marL="0" indent="0">
              <a:buNone/>
            </a:pPr>
            <a:r>
              <a:rPr lang="en-GB" sz="1200" dirty="0" smtClean="0"/>
              <a:t>Why do you think this happens?</a:t>
            </a:r>
          </a:p>
          <a:p>
            <a:pPr marL="0" indent="0">
              <a:buNone/>
            </a:pPr>
            <a:r>
              <a:rPr lang="en-GB" sz="1200" dirty="0" smtClean="0"/>
              <a:t>What do you notice about the numbers you have chosen to complete the calculation?</a:t>
            </a:r>
          </a:p>
          <a:p>
            <a:pPr marL="0" indent="0">
              <a:buNone/>
            </a:pPr>
            <a:r>
              <a:rPr lang="en-GB" sz="1200" dirty="0" smtClean="0"/>
              <a:t>What numbers would you have to choose if you were multiplying/dividing by [10, 100, 1,000]?</a:t>
            </a:r>
          </a:p>
          <a:p>
            <a:pPr marL="0" indent="0">
              <a:buNone/>
            </a:pPr>
            <a:r>
              <a:rPr lang="en-GB" sz="1200" dirty="0" smtClean="0"/>
              <a:t>When is it </a:t>
            </a:r>
            <a:r>
              <a:rPr lang="en-GB" sz="1200" b="1" dirty="0" smtClean="0"/>
              <a:t>not</a:t>
            </a:r>
            <a:r>
              <a:rPr lang="en-GB" sz="1200" dirty="0" smtClean="0"/>
              <a:t> ok to say </a:t>
            </a:r>
            <a:r>
              <a:rPr lang="en-GB" sz="1200" b="1" i="1" dirty="0" smtClean="0"/>
              <a:t>‘You just add/take a way zero’</a:t>
            </a:r>
            <a:r>
              <a:rPr lang="en-GB" sz="1200" dirty="0" smtClean="0"/>
              <a:t>?</a:t>
            </a:r>
            <a:endParaRPr lang="en-GB" sz="1200" dirty="0"/>
          </a:p>
        </p:txBody>
      </p:sp>
      <p:sp>
        <p:nvSpPr>
          <p:cNvPr id="6" name="Content Placeholder 2"/>
          <p:cNvSpPr txBox="1">
            <a:spLocks/>
          </p:cNvSpPr>
          <p:nvPr/>
        </p:nvSpPr>
        <p:spPr>
          <a:xfrm>
            <a:off x="4067944" y="1200944"/>
            <a:ext cx="4692045" cy="3412976"/>
          </a:xfrm>
          <a:prstGeom prst="rect">
            <a:avLst/>
          </a:prstGeom>
        </p:spPr>
        <p:txBody>
          <a:bodyPr vert="horz"/>
          <a:lstStyle>
            <a:lvl1pPr marL="4572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1pPr>
            <a:lvl2pPr marL="914400" indent="-457200" algn="l" rtl="0" eaLnBrk="0" fontAlgn="base" hangingPunct="0">
              <a:spcBef>
                <a:spcPct val="20000"/>
              </a:spcBef>
              <a:spcAft>
                <a:spcPct val="0"/>
              </a:spcAft>
              <a:buClr>
                <a:schemeClr val="bg2"/>
              </a:buClr>
              <a:buFont typeface="Wingdings" panose="05000000000000000000" pitchFamily="2" charset="2"/>
              <a:buChar char="§"/>
              <a:defRPr sz="2800">
                <a:solidFill>
                  <a:schemeClr val="tx2"/>
                </a:solidFill>
                <a:latin typeface="Arial" panose="020B0604020202020204" pitchFamily="34" charset="0"/>
                <a:ea typeface="+mn-ea"/>
                <a:cs typeface="Arial" panose="020B0604020202020204" pitchFamily="34" charset="0"/>
              </a:defRPr>
            </a:lvl2pPr>
            <a:lvl3pPr marL="1257300" indent="-342900" algn="l" rtl="0" eaLnBrk="0" fontAlgn="base" hangingPunct="0">
              <a:spcBef>
                <a:spcPct val="20000"/>
              </a:spcBef>
              <a:spcAft>
                <a:spcPct val="0"/>
              </a:spcAft>
              <a:buClr>
                <a:schemeClr val="bg2"/>
              </a:buClr>
              <a:buFont typeface="Wingdings" panose="05000000000000000000" pitchFamily="2" charset="2"/>
              <a:buChar char="§"/>
              <a:defRPr sz="2400">
                <a:solidFill>
                  <a:schemeClr val="tx2"/>
                </a:solidFill>
                <a:latin typeface="Arial" panose="020B0604020202020204" pitchFamily="34" charset="0"/>
                <a:ea typeface="+mn-ea"/>
                <a:cs typeface="Arial" panose="020B0604020202020204" pitchFamily="34" charset="0"/>
              </a:defRPr>
            </a:lvl3pPr>
            <a:lvl4pPr marL="17145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4pPr>
            <a:lvl5pPr marL="2171700" indent="-342900" algn="l" rtl="0" eaLnBrk="0" fontAlgn="base" hangingPunct="0">
              <a:spcBef>
                <a:spcPct val="20000"/>
              </a:spcBef>
              <a:spcAft>
                <a:spcPct val="0"/>
              </a:spcAft>
              <a:buClr>
                <a:schemeClr val="bg2"/>
              </a:buClr>
              <a:buFont typeface="Wingdings" panose="05000000000000000000" pitchFamily="2" charset="2"/>
              <a:buChar char="§"/>
              <a:defRPr sz="2000">
                <a:solidFill>
                  <a:schemeClr val="tx2"/>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buFont typeface="Wingdings" panose="05000000000000000000" pitchFamily="2" charset="2"/>
              <a:buNone/>
            </a:pPr>
            <a:r>
              <a:rPr lang="en-GB" sz="2400" kern="0" dirty="0" smtClean="0"/>
              <a:t>Possible Difficulties</a:t>
            </a:r>
          </a:p>
          <a:p>
            <a:pPr marL="0" indent="0">
              <a:buFont typeface="Wingdings" panose="05000000000000000000" pitchFamily="2" charset="2"/>
              <a:buNone/>
            </a:pPr>
            <a:r>
              <a:rPr lang="en-GB" sz="1200" kern="0" dirty="0" smtClean="0"/>
              <a:t>The student may be able to see the pattern of adding/removing zero but not see that the numbers are moving columns to the left and right.</a:t>
            </a:r>
          </a:p>
          <a:p>
            <a:pPr marL="0" indent="0">
              <a:buFont typeface="Wingdings" panose="05000000000000000000" pitchFamily="2" charset="2"/>
              <a:buNone/>
            </a:pPr>
            <a:r>
              <a:rPr lang="en-GB" sz="1200" kern="0" dirty="0" smtClean="0"/>
              <a:t>Make sure that they can explain what is happening when decimals are involved.  If this is difficult, stick to the whole number part of the chart to start with.</a:t>
            </a:r>
          </a:p>
          <a:p>
            <a:pPr marL="0" indent="0">
              <a:buFont typeface="Wingdings" panose="05000000000000000000" pitchFamily="2" charset="2"/>
              <a:buNone/>
            </a:pPr>
            <a:r>
              <a:rPr lang="en-GB" sz="1200" kern="0" dirty="0" smtClean="0"/>
              <a:t>The student may not see that moving the digit makes it ten times bigger because it is now two 10s and not two 1s etc. </a:t>
            </a:r>
            <a:endParaRPr lang="en-GB" sz="1100" kern="0" dirty="0" smtClean="0"/>
          </a:p>
          <a:p>
            <a:pPr marL="0" indent="0">
              <a:buFont typeface="Wingdings" panose="05000000000000000000" pitchFamily="2" charset="2"/>
              <a:buNone/>
            </a:pPr>
            <a:r>
              <a:rPr lang="en-GB" sz="1100" kern="0" dirty="0" smtClean="0"/>
              <a:t>Encourage them to say, for example:</a:t>
            </a:r>
          </a:p>
          <a:p>
            <a:pPr marL="0" indent="0">
              <a:buFont typeface="Wingdings" panose="05000000000000000000" pitchFamily="2" charset="2"/>
              <a:buNone/>
            </a:pPr>
            <a:r>
              <a:rPr lang="en-GB" sz="1100" b="1" i="1" kern="0" dirty="0" smtClean="0"/>
              <a:t>‘When we multiply by 10, the digits move one place to the left and we add a zero if it is needed’</a:t>
            </a:r>
          </a:p>
          <a:p>
            <a:pPr marL="0" indent="0">
              <a:buFont typeface="Wingdings" panose="05000000000000000000" pitchFamily="2" charset="2"/>
              <a:buNone/>
            </a:pPr>
            <a:r>
              <a:rPr lang="en-GB" sz="1100" b="1" i="1" kern="0" dirty="0" smtClean="0"/>
              <a:t>‘When we divide by 100, the digits move two places to the right’</a:t>
            </a:r>
            <a:endParaRPr lang="en-GB" sz="1100" kern="0" dirty="0" smtClean="0"/>
          </a:p>
          <a:p>
            <a:pPr marL="0" indent="0">
              <a:buFont typeface="Wingdings" panose="05000000000000000000" pitchFamily="2" charset="2"/>
              <a:buNone/>
            </a:pPr>
            <a:endParaRPr lang="en-GB" sz="1100" b="1" i="1" kern="0" dirty="0" smtClean="0"/>
          </a:p>
          <a:p>
            <a:pPr marL="0" indent="0">
              <a:buFont typeface="Wingdings" panose="05000000000000000000" pitchFamily="2" charset="2"/>
              <a:buNone/>
            </a:pPr>
            <a:r>
              <a:rPr lang="en-GB" sz="1100" b="1" i="1" kern="0" dirty="0" smtClean="0"/>
              <a:t>You may need to ask for some place value resources to support this such as dienes.</a:t>
            </a:r>
            <a:endParaRPr lang="en-GB" sz="1100" b="1" i="1" kern="0" dirty="0"/>
          </a:p>
          <a:p>
            <a:pPr marL="0" indent="0">
              <a:buFont typeface="Wingdings" panose="05000000000000000000" pitchFamily="2" charset="2"/>
              <a:buNone/>
            </a:pPr>
            <a:endParaRPr lang="en-GB" sz="1200" kern="0" dirty="0" smtClean="0"/>
          </a:p>
        </p:txBody>
      </p:sp>
      <p:sp>
        <p:nvSpPr>
          <p:cNvPr id="8" name="Title 7"/>
          <p:cNvSpPr txBox="1">
            <a:spLocks/>
          </p:cNvSpPr>
          <p:nvPr/>
        </p:nvSpPr>
        <p:spPr>
          <a:xfrm>
            <a:off x="5868144" y="116632"/>
            <a:ext cx="3108684" cy="648072"/>
          </a:xfrm>
          <a:prstGeom prst="rect">
            <a:avLst/>
          </a:prstGeom>
        </p:spPr>
        <p:txBody>
          <a:bodyPr vert="horz"/>
          <a:lstStyle>
            <a:lvl1pPr algn="l"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r"/>
            <a:r>
              <a:rPr lang="en-GB" sz="1800" kern="0" dirty="0" smtClean="0"/>
              <a:t>Year 7/10 Intervention</a:t>
            </a:r>
            <a:br>
              <a:rPr lang="en-GB" sz="1800" kern="0" dirty="0" smtClean="0"/>
            </a:br>
            <a:r>
              <a:rPr lang="en-GB" sz="1800" kern="0" dirty="0" smtClean="0"/>
              <a:t>Mentor Guides</a:t>
            </a:r>
            <a:endParaRPr lang="en-GB" sz="1800" kern="0" dirty="0"/>
          </a:p>
        </p:txBody>
      </p:sp>
      <p:graphicFrame>
        <p:nvGraphicFramePr>
          <p:cNvPr id="7" name="Table 6"/>
          <p:cNvGraphicFramePr>
            <a:graphicFrameLocks noGrp="1"/>
          </p:cNvGraphicFramePr>
          <p:nvPr>
            <p:extLst/>
          </p:nvPr>
        </p:nvGraphicFramePr>
        <p:xfrm>
          <a:off x="3597034" y="4846407"/>
          <a:ext cx="5377181" cy="1193927"/>
        </p:xfrm>
        <a:graphic>
          <a:graphicData uri="http://schemas.openxmlformats.org/drawingml/2006/table">
            <a:tbl>
              <a:tblPr firstRow="1" firstCol="1" bandRow="1">
                <a:tableStyleId>{5C22544A-7EE6-4342-B048-85BDC9FD1C3A}</a:tableStyleId>
              </a:tblPr>
              <a:tblGrid>
                <a:gridCol w="597201"/>
                <a:gridCol w="597201"/>
                <a:gridCol w="597794"/>
                <a:gridCol w="597201"/>
                <a:gridCol w="597794"/>
                <a:gridCol w="597201"/>
                <a:gridCol w="597794"/>
                <a:gridCol w="597201"/>
                <a:gridCol w="597794"/>
              </a:tblGrid>
              <a:tr h="147688">
                <a:tc>
                  <a:txBody>
                    <a:bodyPr/>
                    <a:lstStyle/>
                    <a:p>
                      <a:pPr algn="ctr">
                        <a:lnSpc>
                          <a:spcPct val="107000"/>
                        </a:lnSpc>
                        <a:spcAft>
                          <a:spcPts val="0"/>
                        </a:spcAft>
                      </a:pPr>
                      <a:r>
                        <a:rPr lang="en-GB" sz="1100" b="1" dirty="0">
                          <a:solidFill>
                            <a:schemeClr val="tx1"/>
                          </a:solidFill>
                          <a:effectLst/>
                        </a:rPr>
                        <a:t>1000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2000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3000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4000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5000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6000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7000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8000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9000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88">
                <a:tc>
                  <a:txBody>
                    <a:bodyPr/>
                    <a:lstStyle/>
                    <a:p>
                      <a:pPr algn="ctr">
                        <a:lnSpc>
                          <a:spcPct val="107000"/>
                        </a:lnSpc>
                        <a:spcAft>
                          <a:spcPts val="0"/>
                        </a:spcAft>
                      </a:pPr>
                      <a:r>
                        <a:rPr lang="en-GB" sz="1100" b="1" dirty="0">
                          <a:solidFill>
                            <a:schemeClr val="tx1"/>
                          </a:solidFill>
                          <a:effectLst/>
                        </a:rPr>
                        <a:t>100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200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300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400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500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600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700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800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900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88">
                <a:tc>
                  <a:txBody>
                    <a:bodyPr/>
                    <a:lstStyle/>
                    <a:p>
                      <a:pPr algn="ctr">
                        <a:lnSpc>
                          <a:spcPct val="107000"/>
                        </a:lnSpc>
                        <a:spcAft>
                          <a:spcPts val="0"/>
                        </a:spcAft>
                      </a:pPr>
                      <a:r>
                        <a:rPr lang="en-GB" sz="1100" b="1" dirty="0">
                          <a:solidFill>
                            <a:schemeClr val="tx1"/>
                          </a:solidFill>
                          <a:effectLst/>
                        </a:rPr>
                        <a:t>10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20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30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40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50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60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70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80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90</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88">
                <a:tc>
                  <a:txBody>
                    <a:bodyPr/>
                    <a:lstStyle/>
                    <a:p>
                      <a:pPr algn="ctr">
                        <a:lnSpc>
                          <a:spcPct val="107000"/>
                        </a:lnSpc>
                        <a:spcAft>
                          <a:spcPts val="0"/>
                        </a:spcAft>
                      </a:pPr>
                      <a:r>
                        <a:rPr lang="en-GB" sz="1100" b="1" dirty="0">
                          <a:solidFill>
                            <a:schemeClr val="tx1"/>
                          </a:solidFill>
                          <a:effectLst/>
                        </a:rPr>
                        <a:t>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2</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3</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4</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6</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7</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8</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9</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88">
                <a:tc>
                  <a:txBody>
                    <a:bodyPr/>
                    <a:lstStyle/>
                    <a:p>
                      <a:pPr algn="ctr">
                        <a:lnSpc>
                          <a:spcPct val="107000"/>
                        </a:lnSpc>
                        <a:spcAft>
                          <a:spcPts val="0"/>
                        </a:spcAft>
                      </a:pPr>
                      <a:r>
                        <a:rPr lang="en-GB" sz="1100" b="1" dirty="0">
                          <a:solidFill>
                            <a:schemeClr val="tx1"/>
                          </a:solidFill>
                          <a:effectLst/>
                        </a:rPr>
                        <a:t>0.1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0.2</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0.3</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0.4</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0.6</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0.7</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0.8</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0.9</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7688">
                <a:tc>
                  <a:txBody>
                    <a:bodyPr/>
                    <a:lstStyle/>
                    <a:p>
                      <a:pPr algn="ctr">
                        <a:lnSpc>
                          <a:spcPct val="107000"/>
                        </a:lnSpc>
                        <a:spcAft>
                          <a:spcPts val="0"/>
                        </a:spcAft>
                      </a:pPr>
                      <a:r>
                        <a:rPr lang="en-GB" sz="1100" b="1" dirty="0">
                          <a:solidFill>
                            <a:schemeClr val="tx1"/>
                          </a:solidFill>
                          <a:effectLst/>
                        </a:rPr>
                        <a:t>0.01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0.02</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0.03</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0.04</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0.06</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0.07</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0.08</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0.09</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ctr">
                        <a:lnSpc>
                          <a:spcPct val="107000"/>
                        </a:lnSpc>
                        <a:spcAft>
                          <a:spcPts val="0"/>
                        </a:spcAft>
                      </a:pPr>
                      <a:r>
                        <a:rPr lang="en-GB" sz="1100" b="1" dirty="0">
                          <a:solidFill>
                            <a:schemeClr val="tx1"/>
                          </a:solidFill>
                          <a:effectLst/>
                        </a:rPr>
                        <a:t>0.001</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0.002</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0.003</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0.004</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0.005</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0.006</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0.007</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0.008</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100" b="1" dirty="0">
                          <a:solidFill>
                            <a:schemeClr val="tx1"/>
                          </a:solidFill>
                          <a:effectLst/>
                        </a:rPr>
                        <a:t>0.009</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49219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a:t>
            </a:r>
            <a:r>
              <a:rPr lang="en-GB" dirty="0" smtClean="0"/>
              <a:t>t GCSE</a:t>
            </a:r>
            <a:endParaRPr lang="en-GB" dirty="0"/>
          </a:p>
        </p:txBody>
      </p:sp>
      <p:pic>
        <p:nvPicPr>
          <p:cNvPr id="3" name="Picture 2"/>
          <p:cNvPicPr>
            <a:picLocks noChangeAspect="1"/>
          </p:cNvPicPr>
          <p:nvPr/>
        </p:nvPicPr>
        <p:blipFill>
          <a:blip r:embed="rId3"/>
          <a:stretch>
            <a:fillRect/>
          </a:stretch>
        </p:blipFill>
        <p:spPr>
          <a:xfrm>
            <a:off x="539552" y="1844824"/>
            <a:ext cx="7646544" cy="4032448"/>
          </a:xfrm>
          <a:prstGeom prst="rect">
            <a:avLst/>
          </a:prstGeom>
        </p:spPr>
      </p:pic>
    </p:spTree>
    <p:extLst>
      <p:ext uri="{BB962C8B-B14F-4D97-AF65-F5344CB8AC3E}">
        <p14:creationId xmlns:p14="http://schemas.microsoft.com/office/powerpoint/2010/main" val="388801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51287" y="6417518"/>
            <a:ext cx="428625" cy="323850"/>
          </a:xfrm>
          <a:prstGeom prst="rect">
            <a:avLst/>
          </a:prstGeom>
        </p:spPr>
      </p:pic>
      <p:sp>
        <p:nvSpPr>
          <p:cNvPr id="8" name="Title 7"/>
          <p:cNvSpPr>
            <a:spLocks noGrp="1"/>
          </p:cNvSpPr>
          <p:nvPr>
            <p:ph type="title"/>
          </p:nvPr>
        </p:nvSpPr>
        <p:spPr>
          <a:xfrm>
            <a:off x="642621" y="1124744"/>
            <a:ext cx="8157592" cy="1003612"/>
          </a:xfrm>
        </p:spPr>
        <p:txBody>
          <a:bodyPr/>
          <a:lstStyle/>
          <a:p>
            <a:pPr algn="ctr"/>
            <a:r>
              <a:rPr lang="en-GB" sz="3600" dirty="0" smtClean="0"/>
              <a:t>Supporting Transition in Mathematics </a:t>
            </a:r>
            <a:endParaRPr lang="en-GB" sz="3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2245403"/>
            <a:ext cx="4331282" cy="2623757"/>
          </a:xfrm>
          <a:prstGeom prst="rect">
            <a:avLst/>
          </a:prstGeom>
        </p:spPr>
      </p:pic>
      <p:sp>
        <p:nvSpPr>
          <p:cNvPr id="5" name="Title 7"/>
          <p:cNvSpPr txBox="1">
            <a:spLocks/>
          </p:cNvSpPr>
          <p:nvPr/>
        </p:nvSpPr>
        <p:spPr>
          <a:xfrm>
            <a:off x="670583" y="5157192"/>
            <a:ext cx="8157592" cy="1700808"/>
          </a:xfrm>
          <a:prstGeom prst="rect">
            <a:avLst/>
          </a:prstGeom>
        </p:spPr>
        <p:txBody>
          <a:bodyPr vert="horz"/>
          <a:lstStyle>
            <a:lvl1pPr algn="l" rtl="0" eaLnBrk="0" fontAlgn="base" hangingPunct="0">
              <a:spcBef>
                <a:spcPct val="0"/>
              </a:spcBef>
              <a:spcAft>
                <a:spcPct val="0"/>
              </a:spcAft>
              <a:defRPr sz="4400">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a:lstStyle>
          <a:p>
            <a:pPr algn="ctr"/>
            <a:r>
              <a:rPr lang="en-GB" sz="2000" kern="0" dirty="0" smtClean="0"/>
              <a:t>Alison Hopper</a:t>
            </a:r>
          </a:p>
          <a:p>
            <a:pPr algn="ctr"/>
            <a:r>
              <a:rPr lang="en-GB" sz="2000" kern="0" dirty="0" smtClean="0"/>
              <a:t>MEI Primary Mathematics Specialist</a:t>
            </a:r>
          </a:p>
          <a:p>
            <a:pPr algn="ctr"/>
            <a:r>
              <a:rPr lang="en-GB" sz="2000" kern="0" dirty="0" smtClean="0"/>
              <a:t>NCETM Assistant Director (Primary)</a:t>
            </a:r>
          </a:p>
          <a:p>
            <a:pPr algn="ctr"/>
            <a:r>
              <a:rPr lang="en-GB" sz="2000" kern="0" dirty="0"/>
              <a:t>a</a:t>
            </a:r>
            <a:r>
              <a:rPr lang="en-GB" sz="2000" kern="0" dirty="0" smtClean="0"/>
              <a:t>lison.hopper@mei.org.uk</a:t>
            </a:r>
          </a:p>
          <a:p>
            <a:pPr algn="ctr"/>
            <a:r>
              <a:rPr lang="en-GB" sz="2000" kern="0" dirty="0" smtClean="0"/>
              <a:t>@AlisonHopper68</a:t>
            </a:r>
            <a:endParaRPr lang="en-GB" sz="2000" kern="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24" y="836712"/>
            <a:ext cx="8229600" cy="919785"/>
          </a:xfrm>
        </p:spPr>
        <p:txBody>
          <a:bodyPr/>
          <a:lstStyle/>
          <a:p>
            <a:pPr algn="l"/>
            <a:r>
              <a:rPr lang="en-GB" sz="2800" dirty="0" smtClean="0"/>
              <a:t>The importance of reasoning:</a:t>
            </a:r>
            <a:br>
              <a:rPr lang="en-GB" sz="2800" dirty="0" smtClean="0"/>
            </a:br>
            <a:r>
              <a:rPr lang="en-GB" sz="2800" dirty="0" smtClean="0"/>
              <a:t>Think before you calculate!</a:t>
            </a:r>
            <a:endParaRPr lang="en-GB" sz="2800" dirty="0"/>
          </a:p>
        </p:txBody>
      </p:sp>
      <p:pic>
        <p:nvPicPr>
          <p:cNvPr id="3" name="Picture 2"/>
          <p:cNvPicPr>
            <a:picLocks noChangeAspect="1"/>
          </p:cNvPicPr>
          <p:nvPr/>
        </p:nvPicPr>
        <p:blipFill>
          <a:blip r:embed="rId3"/>
          <a:stretch>
            <a:fillRect/>
          </a:stretch>
        </p:blipFill>
        <p:spPr>
          <a:xfrm>
            <a:off x="174866" y="1942532"/>
            <a:ext cx="4536504" cy="4006748"/>
          </a:xfrm>
          <a:prstGeom prst="rect">
            <a:avLst/>
          </a:prstGeom>
        </p:spPr>
      </p:pic>
      <p:pic>
        <p:nvPicPr>
          <p:cNvPr id="4" name="Picture 3"/>
          <p:cNvPicPr>
            <a:picLocks noChangeAspect="1"/>
          </p:cNvPicPr>
          <p:nvPr/>
        </p:nvPicPr>
        <p:blipFill>
          <a:blip r:embed="rId4"/>
          <a:stretch>
            <a:fillRect/>
          </a:stretch>
        </p:blipFill>
        <p:spPr>
          <a:xfrm>
            <a:off x="4618021" y="2830278"/>
            <a:ext cx="4490483" cy="1930834"/>
          </a:xfrm>
          <a:prstGeom prst="rect">
            <a:avLst/>
          </a:prstGeom>
        </p:spPr>
      </p:pic>
      <p:pic>
        <p:nvPicPr>
          <p:cNvPr id="5" name="Picture 4"/>
          <p:cNvPicPr>
            <a:picLocks noChangeAspect="1"/>
          </p:cNvPicPr>
          <p:nvPr/>
        </p:nvPicPr>
        <p:blipFill>
          <a:blip r:embed="rId5"/>
          <a:stretch>
            <a:fillRect/>
          </a:stretch>
        </p:blipFill>
        <p:spPr>
          <a:xfrm>
            <a:off x="4572000" y="4795013"/>
            <a:ext cx="4536504" cy="1946355"/>
          </a:xfrm>
          <a:prstGeom prst="rect">
            <a:avLst/>
          </a:prstGeom>
        </p:spPr>
      </p:pic>
    </p:spTree>
    <p:extLst>
      <p:ext uri="{BB962C8B-B14F-4D97-AF65-F5344CB8AC3E}">
        <p14:creationId xmlns:p14="http://schemas.microsoft.com/office/powerpoint/2010/main" val="3320270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1037" y="1509712"/>
            <a:ext cx="7781925" cy="3838575"/>
          </a:xfrm>
          <a:prstGeom prst="rect">
            <a:avLst/>
          </a:prstGeom>
        </p:spPr>
      </p:pic>
    </p:spTree>
    <p:extLst>
      <p:ext uri="{BB962C8B-B14F-4D97-AF65-F5344CB8AC3E}">
        <p14:creationId xmlns:p14="http://schemas.microsoft.com/office/powerpoint/2010/main" val="993113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1920" y="1844824"/>
            <a:ext cx="4269160" cy="791865"/>
          </a:xfrm>
        </p:spPr>
        <p:txBody>
          <a:bodyPr/>
          <a:lstStyle/>
          <a:p>
            <a:r>
              <a:rPr lang="en-GB" dirty="0" err="1" smtClean="0">
                <a:hlinkClick r:id="rId2"/>
              </a:rPr>
              <a:t>FunKey</a:t>
            </a:r>
            <a:r>
              <a:rPr lang="en-GB" dirty="0" smtClean="0">
                <a:hlinkClick r:id="rId2"/>
              </a:rPr>
              <a:t> Maths</a:t>
            </a:r>
            <a:endParaRPr lang="en-GB" dirty="0">
              <a:hlinkClick r:id="rId2"/>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067" t="8000" r="5200" b="20601"/>
          <a:stretch/>
        </p:blipFill>
        <p:spPr>
          <a:xfrm>
            <a:off x="971600" y="1628800"/>
            <a:ext cx="2520280" cy="36463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068960"/>
            <a:ext cx="2502470" cy="3353564"/>
          </a:xfrm>
          <a:prstGeom prst="rect">
            <a:avLst/>
          </a:prstGeom>
        </p:spPr>
      </p:pic>
    </p:spTree>
    <p:extLst>
      <p:ext uri="{BB962C8B-B14F-4D97-AF65-F5344CB8AC3E}">
        <p14:creationId xmlns:p14="http://schemas.microsoft.com/office/powerpoint/2010/main" val="791765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defRPr/>
            </a:pPr>
            <a:r>
              <a:rPr lang="en-GB" altLang="en-US" kern="1200" dirty="0">
                <a:solidFill>
                  <a:srgbClr val="00B0F0"/>
                </a:solidFill>
                <a:cs typeface="Arial" panose="020B0604020202020204" pitchFamily="34" charset="0"/>
              </a:rPr>
              <a:t>About MEI</a:t>
            </a:r>
          </a:p>
        </p:txBody>
      </p:sp>
      <p:sp>
        <p:nvSpPr>
          <p:cNvPr id="14338"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altLang="en-US" dirty="0" smtClean="0"/>
              <a:t>Registered charity committed to improving mathematics education</a:t>
            </a:r>
          </a:p>
          <a:p>
            <a:pPr eaLnBrk="1" hangingPunct="1"/>
            <a:r>
              <a:rPr lang="en-GB" altLang="en-US" dirty="0" smtClean="0"/>
              <a:t>Independent UK curriculum development body</a:t>
            </a:r>
          </a:p>
          <a:p>
            <a:pPr eaLnBrk="1" hangingPunct="1"/>
            <a:r>
              <a:rPr lang="en-GB" altLang="en-US" dirty="0" smtClean="0"/>
              <a:t>We offer continuing professional development courses, provide specialist tuition for students and work </a:t>
            </a:r>
            <a:r>
              <a:rPr lang="en-GB" altLang="en-US" smtClean="0"/>
              <a:t>with employers </a:t>
            </a:r>
            <a:r>
              <a:rPr lang="en-GB" altLang="en-US" dirty="0" smtClean="0"/>
              <a:t>to enhance mathematical skills in the workplace</a:t>
            </a:r>
          </a:p>
          <a:p>
            <a:pPr eaLnBrk="1" hangingPunct="1"/>
            <a:r>
              <a:rPr lang="en-GB" altLang="en-US" dirty="0" smtClean="0"/>
              <a:t>We also pioneer the development of innovative teaching and learning 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MEI Primary and Transition</a:t>
            </a:r>
            <a:endParaRPr lang="en-GB" dirty="0"/>
          </a:p>
        </p:txBody>
      </p:sp>
      <p:sp>
        <p:nvSpPr>
          <p:cNvPr id="3" name="Content Placeholder 2"/>
          <p:cNvSpPr>
            <a:spLocks noGrp="1"/>
          </p:cNvSpPr>
          <p:nvPr>
            <p:ph idx="1"/>
          </p:nvPr>
        </p:nvSpPr>
        <p:spPr>
          <a:xfrm>
            <a:off x="457200" y="1600200"/>
            <a:ext cx="8229600" cy="4709120"/>
          </a:xfrm>
        </p:spPr>
        <p:txBody>
          <a:bodyPr/>
          <a:lstStyle/>
          <a:p>
            <a:r>
              <a:rPr lang="en-GB" dirty="0" smtClean="0"/>
              <a:t>A year ago I was a Y6 teacher</a:t>
            </a:r>
          </a:p>
          <a:p>
            <a:r>
              <a:rPr lang="en-GB" dirty="0" smtClean="0"/>
              <a:t>Finding out what </a:t>
            </a:r>
            <a:r>
              <a:rPr lang="en-GB" dirty="0"/>
              <a:t>i</a:t>
            </a:r>
            <a:r>
              <a:rPr lang="en-GB" dirty="0" smtClean="0"/>
              <a:t>s going on</a:t>
            </a:r>
          </a:p>
          <a:p>
            <a:r>
              <a:rPr lang="en-GB" dirty="0" smtClean="0"/>
              <a:t>Y7 Intervention Materials</a:t>
            </a:r>
          </a:p>
          <a:p>
            <a:r>
              <a:rPr lang="en-GB" dirty="0" smtClean="0"/>
              <a:t>Everything takes time</a:t>
            </a:r>
          </a:p>
          <a:p>
            <a:r>
              <a:rPr lang="en-GB" dirty="0" smtClean="0"/>
              <a:t>Articles and conferences</a:t>
            </a:r>
          </a:p>
          <a:p>
            <a:r>
              <a:rPr lang="en-GB" dirty="0" smtClean="0"/>
              <a:t>Contact with NRICH (VERY exciting!)</a:t>
            </a:r>
          </a:p>
          <a:p>
            <a:r>
              <a:rPr lang="en-GB" dirty="0" smtClean="0"/>
              <a:t>Transition Units Y6 and Y7 (very early days)</a:t>
            </a:r>
          </a:p>
          <a:p>
            <a:r>
              <a:rPr lang="en-GB" i="1" dirty="0" smtClean="0"/>
              <a:t>NCETM Y5-8 Continuity Work Groups</a:t>
            </a:r>
          </a:p>
          <a:p>
            <a:r>
              <a:rPr lang="en-GB" i="1" dirty="0" smtClean="0"/>
              <a:t>Teaching for Mastery</a:t>
            </a:r>
          </a:p>
        </p:txBody>
      </p:sp>
    </p:spTree>
    <p:extLst>
      <p:ext uri="{BB962C8B-B14F-4D97-AF65-F5344CB8AC3E}">
        <p14:creationId xmlns:p14="http://schemas.microsoft.com/office/powerpoint/2010/main" val="28627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14727" y="1268760"/>
            <a:ext cx="5022558" cy="486054"/>
          </a:xfrm>
          <a:noFill/>
          <a:ln w="38100">
            <a:solidFill>
              <a:srgbClr val="0070C0"/>
            </a:solidFill>
          </a:ln>
        </p:spPr>
        <p:txBody>
          <a:bodyPr/>
          <a:lstStyle/>
          <a:p>
            <a:pPr>
              <a:spcBef>
                <a:spcPts val="900"/>
              </a:spcBef>
              <a:spcAft>
                <a:spcPts val="900"/>
              </a:spcAft>
            </a:pPr>
            <a:r>
              <a:rPr lang="en-GB" altLang="en-US" sz="2400" dirty="0" smtClean="0"/>
              <a:t>W</a:t>
            </a:r>
            <a:r>
              <a:rPr lang="en-GB" sz="2400" dirty="0" smtClean="0"/>
              <a:t>hich </a:t>
            </a:r>
            <a:r>
              <a:rPr lang="en-GB" sz="2400" dirty="0"/>
              <a:t>Dog has grown the most?</a:t>
            </a:r>
            <a:endParaRPr lang="en-GB" altLang="en-US" dirty="0"/>
          </a:p>
        </p:txBody>
      </p:sp>
      <p:sp>
        <p:nvSpPr>
          <p:cNvPr id="2" name="TextBox 1"/>
          <p:cNvSpPr txBox="1"/>
          <p:nvPr/>
        </p:nvSpPr>
        <p:spPr>
          <a:xfrm>
            <a:off x="1790691" y="2082279"/>
            <a:ext cx="5670630" cy="2285241"/>
          </a:xfrm>
          <a:prstGeom prst="rect">
            <a:avLst/>
          </a:prstGeom>
          <a:noFill/>
        </p:spPr>
        <p:txBody>
          <a:bodyPr wrap="square" rtlCol="0">
            <a:spAutoFit/>
          </a:bodyPr>
          <a:lstStyle/>
          <a:p>
            <a:endParaRPr lang="en-GB" sz="1800" dirty="0">
              <a:solidFill>
                <a:srgbClr val="000000"/>
              </a:solidFill>
              <a:latin typeface="Arial"/>
            </a:endParaRPr>
          </a:p>
          <a:p>
            <a:pPr algn="ctr">
              <a:lnSpc>
                <a:spcPct val="150000"/>
              </a:lnSpc>
            </a:pPr>
            <a:r>
              <a:rPr lang="en-GB" sz="2100" b="1" dirty="0">
                <a:solidFill>
                  <a:srgbClr val="000000"/>
                </a:solidFill>
                <a:latin typeface="Arial"/>
              </a:rPr>
              <a:t>Caesar has grown from 5 kg to 8 kg </a:t>
            </a:r>
          </a:p>
          <a:p>
            <a:pPr algn="ctr">
              <a:lnSpc>
                <a:spcPct val="150000"/>
              </a:lnSpc>
            </a:pPr>
            <a:r>
              <a:rPr lang="en-GB" sz="2100" b="1" dirty="0">
                <a:solidFill>
                  <a:srgbClr val="000000"/>
                </a:solidFill>
                <a:latin typeface="Arial"/>
              </a:rPr>
              <a:t>Brutus has grown from 3 kg to 6 kg</a:t>
            </a:r>
          </a:p>
          <a:p>
            <a:pPr algn="ctr">
              <a:lnSpc>
                <a:spcPct val="150000"/>
              </a:lnSpc>
            </a:pPr>
            <a:r>
              <a:rPr lang="en-GB" sz="2100" b="1" dirty="0" smtClean="0">
                <a:solidFill>
                  <a:srgbClr val="000000"/>
                </a:solidFill>
                <a:latin typeface="Arial"/>
              </a:rPr>
              <a:t>Tiberius </a:t>
            </a:r>
            <a:r>
              <a:rPr lang="en-GB" sz="2100" b="1" dirty="0">
                <a:solidFill>
                  <a:srgbClr val="000000"/>
                </a:solidFill>
                <a:latin typeface="Arial"/>
              </a:rPr>
              <a:t>has grown from 4 kg to 7kg</a:t>
            </a:r>
          </a:p>
          <a:p>
            <a:endParaRPr lang="en-GB" sz="1500" b="1" dirty="0">
              <a:solidFill>
                <a:srgbClr val="000000"/>
              </a:solidFill>
              <a:latin typeface="Arial"/>
            </a:endParaRPr>
          </a:p>
          <a:p>
            <a:r>
              <a:rPr lang="en-GB" sz="1500" b="1" dirty="0">
                <a:solidFill>
                  <a:srgbClr val="000000"/>
                </a:solidFill>
                <a:latin typeface="Arial"/>
              </a:rPr>
              <a:t> </a:t>
            </a:r>
          </a:p>
        </p:txBody>
      </p:sp>
      <p:sp>
        <p:nvSpPr>
          <p:cNvPr id="3" name="Rectangle 2"/>
          <p:cNvSpPr/>
          <p:nvPr/>
        </p:nvSpPr>
        <p:spPr>
          <a:xfrm>
            <a:off x="1547664" y="5157192"/>
            <a:ext cx="6156684" cy="738664"/>
          </a:xfrm>
          <a:prstGeom prst="rect">
            <a:avLst/>
          </a:prstGeom>
        </p:spPr>
        <p:txBody>
          <a:bodyPr wrap="square">
            <a:spAutoFit/>
          </a:bodyPr>
          <a:lstStyle/>
          <a:p>
            <a:pPr algn="ctr"/>
            <a:r>
              <a:rPr lang="en-GB" sz="2100" i="1" dirty="0">
                <a:solidFill>
                  <a:srgbClr val="FF0000"/>
                </a:solidFill>
                <a:latin typeface="Arial"/>
              </a:rPr>
              <a:t>If all the pupils in a class decide that all the dogs have grown equally, </a:t>
            </a:r>
            <a:r>
              <a:rPr lang="en-GB" sz="2100" b="1" i="1" dirty="0">
                <a:solidFill>
                  <a:srgbClr val="FF0000"/>
                </a:solidFill>
                <a:latin typeface="Arial"/>
              </a:rPr>
              <a:t>how would you respond? </a:t>
            </a:r>
          </a:p>
        </p:txBody>
      </p:sp>
      <p:sp>
        <p:nvSpPr>
          <p:cNvPr id="7" name="Rectangle 6"/>
          <p:cNvSpPr/>
          <p:nvPr/>
        </p:nvSpPr>
        <p:spPr>
          <a:xfrm>
            <a:off x="1547664" y="4279487"/>
            <a:ext cx="6156684" cy="415498"/>
          </a:xfrm>
          <a:prstGeom prst="rect">
            <a:avLst/>
          </a:prstGeom>
        </p:spPr>
        <p:txBody>
          <a:bodyPr wrap="square">
            <a:spAutoFit/>
          </a:bodyPr>
          <a:lstStyle/>
          <a:p>
            <a:pPr algn="ctr"/>
            <a:r>
              <a:rPr lang="en-GB" sz="2100" i="1" dirty="0" smtClean="0">
                <a:latin typeface="Arial"/>
              </a:rPr>
              <a:t>How would you expect your pupils to respond?</a:t>
            </a:r>
            <a:endParaRPr lang="en-GB" sz="2100" b="1" i="1" dirty="0">
              <a:latin typeface="Arial"/>
            </a:endParaRPr>
          </a:p>
        </p:txBody>
      </p:sp>
    </p:spTree>
    <p:extLst>
      <p:ext uri="{BB962C8B-B14F-4D97-AF65-F5344CB8AC3E}">
        <p14:creationId xmlns:p14="http://schemas.microsoft.com/office/powerpoint/2010/main" val="375570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4">
            <a:extLst>
              <a:ext uri="{28A0092B-C50C-407E-A947-70E740481C1C}">
                <a14:useLocalDpi xmlns:a14="http://schemas.microsoft.com/office/drawing/2010/main" val="0"/>
              </a:ext>
            </a:extLst>
          </a:blip>
          <a:srcRect l="22829" t="76727" r="24242" b="6223"/>
          <a:stretch>
            <a:fillRect/>
          </a:stretch>
        </p:blipFill>
        <p:spPr bwMode="auto">
          <a:xfrm>
            <a:off x="152400" y="4749800"/>
            <a:ext cx="88836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p:cNvPicPr>
            <a:picLocks noChangeAspect="1" noChangeArrowheads="1"/>
          </p:cNvPicPr>
          <p:nvPr/>
        </p:nvPicPr>
        <p:blipFill>
          <a:blip r:embed="rId4">
            <a:extLst>
              <a:ext uri="{28A0092B-C50C-407E-A947-70E740481C1C}">
                <a14:useLocalDpi xmlns:a14="http://schemas.microsoft.com/office/drawing/2010/main" val="0"/>
              </a:ext>
            </a:extLst>
          </a:blip>
          <a:srcRect l="21616" t="19650" r="23636" b="22987"/>
          <a:stretch>
            <a:fillRect/>
          </a:stretch>
        </p:blipFill>
        <p:spPr bwMode="auto">
          <a:xfrm>
            <a:off x="1769696" y="735929"/>
            <a:ext cx="5649058" cy="403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2329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4">
            <a:extLst>
              <a:ext uri="{28A0092B-C50C-407E-A947-70E740481C1C}">
                <a14:useLocalDpi xmlns:a14="http://schemas.microsoft.com/office/drawing/2010/main" val="0"/>
              </a:ext>
            </a:extLst>
          </a:blip>
          <a:srcRect l="21616" t="19650" r="51010" b="51669"/>
          <a:stretch>
            <a:fillRect/>
          </a:stretch>
        </p:blipFill>
        <p:spPr bwMode="auto">
          <a:xfrm>
            <a:off x="2009774" y="877887"/>
            <a:ext cx="4556125"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6"/>
          <p:cNvSpPr>
            <a:spLocks noChangeArrowheads="1"/>
          </p:cNvSpPr>
          <p:nvPr/>
        </p:nvSpPr>
        <p:spPr bwMode="auto">
          <a:xfrm>
            <a:off x="755650" y="4076700"/>
            <a:ext cx="70643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 typeface="Arial" panose="020B0604020202020204" pitchFamily="34" charset="0"/>
              <a:buAutoNum type="alphaLcParenR"/>
            </a:pPr>
            <a:r>
              <a:rPr lang="en-GB" altLang="en-US" sz="2000"/>
              <a:t>Draw a picture to show how you would share out the sandwiches in group A</a:t>
            </a:r>
          </a:p>
          <a:p>
            <a:pPr>
              <a:spcBef>
                <a:spcPct val="0"/>
              </a:spcBef>
              <a:buClrTx/>
              <a:buFont typeface="Arial" panose="020B0604020202020204" pitchFamily="34" charset="0"/>
              <a:buAutoNum type="alphaLcParenR"/>
            </a:pPr>
            <a:r>
              <a:rPr lang="en-GB" altLang="en-US" sz="2000"/>
              <a:t>Write down how much each teacher in group A will get</a:t>
            </a:r>
          </a:p>
          <a:p>
            <a:pPr>
              <a:spcBef>
                <a:spcPct val="0"/>
              </a:spcBef>
              <a:buClrTx/>
              <a:buFont typeface="Arial" panose="020B0604020202020204" pitchFamily="34" charset="0"/>
              <a:buAutoNum type="alphaLcParenR"/>
            </a:pPr>
            <a:endParaRPr lang="en-GB" altLang="en-US" sz="2000"/>
          </a:p>
          <a:p>
            <a:pPr>
              <a:spcBef>
                <a:spcPct val="0"/>
              </a:spcBef>
              <a:buClrTx/>
              <a:buFont typeface="Arial" panose="020B0604020202020204" pitchFamily="34" charset="0"/>
              <a:buAutoNum type="alphaLcParenR"/>
            </a:pPr>
            <a:r>
              <a:rPr lang="en-GB" altLang="en-US" sz="2000"/>
              <a:t>Find a different way to share out the sandwiches in group A. (Again draw a picture and write down how much each teacher will get)</a:t>
            </a:r>
          </a:p>
        </p:txBody>
      </p:sp>
    </p:spTree>
    <p:custDataLst>
      <p:tags r:id="rId1"/>
    </p:custDataLst>
    <p:extLst>
      <p:ext uri="{BB962C8B-B14F-4D97-AF65-F5344CB8AC3E}">
        <p14:creationId xmlns:p14="http://schemas.microsoft.com/office/powerpoint/2010/main" val="3612157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4">
            <a:extLst>
              <a:ext uri="{28A0092B-C50C-407E-A947-70E740481C1C}">
                <a14:useLocalDpi xmlns:a14="http://schemas.microsoft.com/office/drawing/2010/main" val="0"/>
              </a:ext>
            </a:extLst>
          </a:blip>
          <a:srcRect l="17712" t="7980" r="10625" b="5179"/>
          <a:stretch>
            <a:fillRect/>
          </a:stretch>
        </p:blipFill>
        <p:spPr bwMode="auto">
          <a:xfrm>
            <a:off x="179512" y="260648"/>
            <a:ext cx="8772786" cy="597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0514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639" y="1813010"/>
            <a:ext cx="8280920" cy="2308324"/>
          </a:xfrm>
          <a:prstGeom prst="rect">
            <a:avLst/>
          </a:prstGeom>
          <a:noFill/>
        </p:spPr>
        <p:txBody>
          <a:bodyPr wrap="square" rtlCol="0">
            <a:spAutoFit/>
          </a:bodyPr>
          <a:lstStyle/>
          <a:p>
            <a:r>
              <a:rPr lang="en-GB" dirty="0" smtClean="0">
                <a:solidFill>
                  <a:srgbClr val="002060"/>
                </a:solidFill>
                <a:latin typeface="Arial" panose="020B0604020202020204" pitchFamily="34" charset="0"/>
                <a:cs typeface="Arial" panose="020B0604020202020204" pitchFamily="34" charset="0"/>
              </a:rPr>
              <a:t>On a different trip, one  of teachers end up with</a:t>
            </a:r>
          </a:p>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	      of a sandwich on their plates.</a:t>
            </a:r>
            <a:endParaRPr lang="en-GB" dirty="0">
              <a:solidFill>
                <a:srgbClr val="002060"/>
              </a:solidFill>
              <a:latin typeface="Arial" panose="020B0604020202020204" pitchFamily="34" charset="0"/>
              <a:cs typeface="Arial" panose="020B0604020202020204" pitchFamily="34" charset="0"/>
            </a:endParaRPr>
          </a:p>
          <a:p>
            <a:endParaRPr lang="en-GB" dirty="0" smtClean="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How many sandwiches and how many teachers might have been in this group?</a:t>
            </a:r>
            <a:endParaRPr lang="en-GB"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598639" y="2420888"/>
            <a:ext cx="1363934" cy="830997"/>
            <a:chOff x="7004741" y="1645593"/>
            <a:chExt cx="1363934" cy="830997"/>
          </a:xfrm>
        </p:grpSpPr>
        <p:sp>
          <p:nvSpPr>
            <p:cNvPr id="3" name="Rectangle 2"/>
            <p:cNvSpPr/>
            <p:nvPr/>
          </p:nvSpPr>
          <p:spPr>
            <a:xfrm>
              <a:off x="7004741" y="1645593"/>
              <a:ext cx="356188" cy="830997"/>
            </a:xfrm>
            <a:prstGeom prst="rect">
              <a:avLst/>
            </a:prstGeom>
          </p:spPr>
          <p:txBody>
            <a:bodyPr wrap="none">
              <a:spAutoFit/>
            </a:bodyPr>
            <a:lstStyle/>
            <a:p>
              <a:r>
                <a:rPr lang="en-GB" u="sng" dirty="0" smtClean="0">
                  <a:solidFill>
                    <a:srgbClr val="002060"/>
                  </a:solidFill>
                  <a:latin typeface="Arial" panose="020B0604020202020204" pitchFamily="34" charset="0"/>
                  <a:cs typeface="Arial" panose="020B0604020202020204" pitchFamily="34" charset="0"/>
                </a:rPr>
                <a:t>1</a:t>
              </a:r>
            </a:p>
            <a:p>
              <a:r>
                <a:rPr lang="en-GB" dirty="0">
                  <a:solidFill>
                    <a:srgbClr val="002060"/>
                  </a:solidFill>
                  <a:latin typeface="Arial" panose="020B0604020202020204" pitchFamily="34" charset="0"/>
                  <a:cs typeface="Arial" panose="020B0604020202020204" pitchFamily="34" charset="0"/>
                </a:rPr>
                <a:t>2</a:t>
              </a:r>
              <a:endParaRPr lang="en-GB" dirty="0"/>
            </a:p>
          </p:txBody>
        </p:sp>
        <p:sp>
          <p:nvSpPr>
            <p:cNvPr id="5" name="Rectangle 4"/>
            <p:cNvSpPr/>
            <p:nvPr/>
          </p:nvSpPr>
          <p:spPr>
            <a:xfrm>
              <a:off x="7508614" y="1645593"/>
              <a:ext cx="356188" cy="830997"/>
            </a:xfrm>
            <a:prstGeom prst="rect">
              <a:avLst/>
            </a:prstGeom>
          </p:spPr>
          <p:txBody>
            <a:bodyPr wrap="none">
              <a:spAutoFit/>
            </a:bodyPr>
            <a:lstStyle/>
            <a:p>
              <a:r>
                <a:rPr lang="en-GB" u="sng" dirty="0" smtClean="0">
                  <a:solidFill>
                    <a:srgbClr val="002060"/>
                  </a:solidFill>
                  <a:latin typeface="Arial" panose="020B0604020202020204" pitchFamily="34" charset="0"/>
                  <a:cs typeface="Arial" panose="020B0604020202020204" pitchFamily="34" charset="0"/>
                </a:rPr>
                <a:t>1</a:t>
              </a:r>
            </a:p>
            <a:p>
              <a:r>
                <a:rPr lang="en-GB" dirty="0" smtClean="0">
                  <a:solidFill>
                    <a:srgbClr val="002060"/>
                  </a:solidFill>
                  <a:latin typeface="Arial" panose="020B0604020202020204" pitchFamily="34" charset="0"/>
                  <a:cs typeface="Arial" panose="020B0604020202020204" pitchFamily="34" charset="0"/>
                </a:rPr>
                <a:t>6</a:t>
              </a:r>
              <a:endParaRPr lang="en-GB" dirty="0"/>
            </a:p>
          </p:txBody>
        </p:sp>
        <p:sp>
          <p:nvSpPr>
            <p:cNvPr id="6" name="Rectangle 5"/>
            <p:cNvSpPr/>
            <p:nvPr/>
          </p:nvSpPr>
          <p:spPr>
            <a:xfrm>
              <a:off x="8012487" y="1645593"/>
              <a:ext cx="356188" cy="830997"/>
            </a:xfrm>
            <a:prstGeom prst="rect">
              <a:avLst/>
            </a:prstGeom>
          </p:spPr>
          <p:txBody>
            <a:bodyPr wrap="none">
              <a:spAutoFit/>
            </a:bodyPr>
            <a:lstStyle/>
            <a:p>
              <a:r>
                <a:rPr lang="en-GB" u="sng" dirty="0" smtClean="0">
                  <a:solidFill>
                    <a:srgbClr val="002060"/>
                  </a:solidFill>
                  <a:latin typeface="Arial" panose="020B0604020202020204" pitchFamily="34" charset="0"/>
                  <a:cs typeface="Arial" panose="020B0604020202020204" pitchFamily="34" charset="0"/>
                </a:rPr>
                <a:t>1</a:t>
              </a:r>
            </a:p>
            <a:p>
              <a:r>
                <a:rPr lang="en-GB" dirty="0" smtClean="0">
                  <a:solidFill>
                    <a:srgbClr val="002060"/>
                  </a:solidFill>
                  <a:latin typeface="Arial" panose="020B0604020202020204" pitchFamily="34" charset="0"/>
                  <a:cs typeface="Arial" panose="020B0604020202020204" pitchFamily="34" charset="0"/>
                </a:rPr>
                <a:t>6</a:t>
              </a:r>
              <a:endParaRPr lang="en-GB" dirty="0"/>
            </a:p>
          </p:txBody>
        </p:sp>
        <p:sp>
          <p:nvSpPr>
            <p:cNvPr id="7" name="Rectangle 6"/>
            <p:cNvSpPr/>
            <p:nvPr/>
          </p:nvSpPr>
          <p:spPr>
            <a:xfrm>
              <a:off x="7252671" y="1830258"/>
              <a:ext cx="364202" cy="461665"/>
            </a:xfrm>
            <a:prstGeom prst="rect">
              <a:avLst/>
            </a:prstGeom>
          </p:spPr>
          <p:txBody>
            <a:bodyPr wrap="none">
              <a:spAutoFit/>
            </a:bodyPr>
            <a:lstStyle/>
            <a:p>
              <a:r>
                <a:rPr lang="en-GB" dirty="0" smtClean="0">
                  <a:solidFill>
                    <a:srgbClr val="002060"/>
                  </a:solidFill>
                  <a:latin typeface="Arial" panose="020B0604020202020204" pitchFamily="34" charset="0"/>
                  <a:cs typeface="Arial" panose="020B0604020202020204" pitchFamily="34" charset="0"/>
                </a:rPr>
                <a:t>+</a:t>
              </a:r>
              <a:endParaRPr lang="en-GB" dirty="0"/>
            </a:p>
          </p:txBody>
        </p:sp>
        <p:sp>
          <p:nvSpPr>
            <p:cNvPr id="8" name="Rectangle 7"/>
            <p:cNvSpPr/>
            <p:nvPr/>
          </p:nvSpPr>
          <p:spPr>
            <a:xfrm>
              <a:off x="7764558" y="1830258"/>
              <a:ext cx="364202" cy="461665"/>
            </a:xfrm>
            <a:prstGeom prst="rect">
              <a:avLst/>
            </a:prstGeom>
          </p:spPr>
          <p:txBody>
            <a:bodyPr wrap="none">
              <a:spAutoFit/>
            </a:bodyPr>
            <a:lstStyle/>
            <a:p>
              <a:r>
                <a:rPr lang="en-GB" dirty="0" smtClean="0">
                  <a:solidFill>
                    <a:srgbClr val="002060"/>
                  </a:solidFill>
                  <a:latin typeface="Arial" panose="020B0604020202020204" pitchFamily="34" charset="0"/>
                  <a:cs typeface="Arial" panose="020B0604020202020204" pitchFamily="34" charset="0"/>
                </a:rPr>
                <a:t>+</a:t>
              </a:r>
              <a:endParaRPr lang="en-GB" dirty="0"/>
            </a:p>
          </p:txBody>
        </p:sp>
      </p:grpSp>
      <p:sp>
        <p:nvSpPr>
          <p:cNvPr id="10" name="Rectangle 4"/>
          <p:cNvSpPr>
            <a:spLocks noChangeArrowheads="1"/>
          </p:cNvSpPr>
          <p:nvPr/>
        </p:nvSpPr>
        <p:spPr bwMode="auto">
          <a:xfrm>
            <a:off x="598639" y="5733256"/>
            <a:ext cx="6984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buFontTx/>
              <a:buNone/>
            </a:pPr>
            <a:r>
              <a:rPr lang="en-GB" altLang="en-US" sz="2400" dirty="0"/>
              <a:t>https://www.ncetm.org.uk/resources/48093</a:t>
            </a:r>
          </a:p>
        </p:txBody>
      </p:sp>
    </p:spTree>
    <p:custDataLst>
      <p:tags r:id="rId1"/>
    </p:custDataLst>
    <p:extLst>
      <p:ext uri="{BB962C8B-B14F-4D97-AF65-F5344CB8AC3E}">
        <p14:creationId xmlns:p14="http://schemas.microsoft.com/office/powerpoint/2010/main" val="1563461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Presentation">
  <a:themeElements>
    <a:clrScheme name="Custom 1">
      <a:dk1>
        <a:srgbClr val="000000"/>
      </a:dk1>
      <a:lt1>
        <a:sysClr val="window" lastClr="FFFFFF"/>
      </a:lt1>
      <a:dk2>
        <a:srgbClr val="002147"/>
      </a:dk2>
      <a:lt2>
        <a:srgbClr val="009FDA"/>
      </a:lt2>
      <a:accent1>
        <a:srgbClr val="DD2B6B"/>
      </a:accent1>
      <a:accent2>
        <a:srgbClr val="8884D5"/>
      </a:accent2>
      <a:accent3>
        <a:srgbClr val="2399A2"/>
      </a:accent3>
      <a:accent4>
        <a:srgbClr val="FCAF17"/>
      </a:accent4>
      <a:accent5>
        <a:srgbClr val="FF5800"/>
      </a:accent5>
      <a:accent6>
        <a:srgbClr val="50B848"/>
      </a:accent6>
      <a:hlink>
        <a:srgbClr val="009FDA"/>
      </a:hlink>
      <a:folHlink>
        <a:srgbClr val="002147"/>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16990</TotalTime>
  <Words>3673</Words>
  <Application>Microsoft Office PowerPoint</Application>
  <PresentationFormat>On-screen Show (4:3)</PresentationFormat>
  <Paragraphs>440</Paragraphs>
  <Slides>33</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Rockwell</vt:lpstr>
      <vt:lpstr>Times</vt:lpstr>
      <vt:lpstr>Times New Roman</vt:lpstr>
      <vt:lpstr>Wingdings</vt:lpstr>
      <vt:lpstr>ヒラギノ角ゴ Pro W3</vt:lpstr>
      <vt:lpstr>Blank Presentation</vt:lpstr>
      <vt:lpstr>PowerPoint Presentation</vt:lpstr>
      <vt:lpstr>Which Dog has grown the most?</vt:lpstr>
      <vt:lpstr>Supporting Transition in Mathematics </vt:lpstr>
      <vt:lpstr>MEI Primary and Transition</vt:lpstr>
      <vt:lpstr>Which Dog has grown the most?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of the NCETM Year 5 – 8 Continuity Work Group</vt:lpstr>
      <vt:lpstr>Year 7/10 Intervention Mentor Guides Place Value</vt:lpstr>
      <vt:lpstr>How we know mentoring works</vt:lpstr>
      <vt:lpstr>The project aims to:</vt:lpstr>
      <vt:lpstr>How the activities work</vt:lpstr>
      <vt:lpstr>Place Value – Numbers Between</vt:lpstr>
      <vt:lpstr>Place Value – Rounding Loop Cards</vt:lpstr>
      <vt:lpstr>PowerPoint Presentation</vt:lpstr>
      <vt:lpstr>Place Value – Place Value Slider</vt:lpstr>
      <vt:lpstr>Place Value – Place Value Chart</vt:lpstr>
      <vt:lpstr>At GCSE</vt:lpstr>
      <vt:lpstr>The importance of reasoning: Think before you calculate!</vt:lpstr>
      <vt:lpstr>PowerPoint Presentation</vt:lpstr>
      <vt:lpstr>FunKey Maths</vt:lpstr>
      <vt:lpstr>About MEI</vt:lpstr>
    </vt:vector>
  </TitlesOfParts>
  <Company>Rumba Graphic Design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Alison Hopper</cp:lastModifiedBy>
  <cp:revision>96</cp:revision>
  <cp:lastPrinted>2018-07-02T20:52:10Z</cp:lastPrinted>
  <dcterms:created xsi:type="dcterms:W3CDTF">2012-04-23T14:18:00Z</dcterms:created>
  <dcterms:modified xsi:type="dcterms:W3CDTF">2018-07-06T15:24:09Z</dcterms:modified>
</cp:coreProperties>
</file>