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3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4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-26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BC87E-5E64-4247-8088-0C0560880511}" type="datetimeFigureOut">
              <a:rPr lang="en-US" smtClean="0"/>
              <a:t>24/11/17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44135-D612-3948-BAD6-6D5092EB9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95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BC87E-5E64-4247-8088-0C0560880511}" type="datetimeFigureOut">
              <a:rPr lang="en-US" smtClean="0"/>
              <a:t>24/11/17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44135-D612-3948-BAD6-6D5092EB9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824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BC87E-5E64-4247-8088-0C0560880511}" type="datetimeFigureOut">
              <a:rPr lang="en-US" smtClean="0"/>
              <a:t>24/11/17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44135-D612-3948-BAD6-6D5092EB9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07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BC87E-5E64-4247-8088-0C0560880511}" type="datetimeFigureOut">
              <a:rPr lang="en-US" smtClean="0"/>
              <a:t>24/11/17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44135-D612-3948-BAD6-6D5092EB9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97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BC87E-5E64-4247-8088-0C0560880511}" type="datetimeFigureOut">
              <a:rPr lang="en-US" smtClean="0"/>
              <a:t>24/11/17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44135-D612-3948-BAD6-6D5092EB9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653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BC87E-5E64-4247-8088-0C0560880511}" type="datetimeFigureOut">
              <a:rPr lang="en-US" smtClean="0"/>
              <a:t>24/11/17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44135-D612-3948-BAD6-6D5092EB9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703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BC87E-5E64-4247-8088-0C0560880511}" type="datetimeFigureOut">
              <a:rPr lang="en-US" smtClean="0"/>
              <a:t>24/11/17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44135-D612-3948-BAD6-6D5092EB9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236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BC87E-5E64-4247-8088-0C0560880511}" type="datetimeFigureOut">
              <a:rPr lang="en-US" smtClean="0"/>
              <a:t>24/11/17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44135-D612-3948-BAD6-6D5092EB9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164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BC87E-5E64-4247-8088-0C0560880511}" type="datetimeFigureOut">
              <a:rPr lang="en-US" smtClean="0"/>
              <a:t>24/11/17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44135-D612-3948-BAD6-6D5092EB9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70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BC87E-5E64-4247-8088-0C0560880511}" type="datetimeFigureOut">
              <a:rPr lang="en-US" smtClean="0"/>
              <a:t>24/11/17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44135-D612-3948-BAD6-6D5092EB9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47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BC87E-5E64-4247-8088-0C0560880511}" type="datetimeFigureOut">
              <a:rPr lang="en-US" smtClean="0"/>
              <a:t>24/11/17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44135-D612-3948-BAD6-6D5092EB9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499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BC87E-5E64-4247-8088-0C0560880511}" type="datetimeFigureOut">
              <a:rPr lang="en-US" smtClean="0"/>
              <a:t>24/11/17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44135-D612-3948-BAD6-6D5092EB9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221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52277"/>
            <a:ext cx="7772400" cy="1470025"/>
          </a:xfrm>
        </p:spPr>
        <p:txBody>
          <a:bodyPr/>
          <a:lstStyle/>
          <a:p>
            <a:r>
              <a:rPr lang="en-GB" dirty="0" smtClean="0"/>
              <a:t>Summing consecutive numbers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05271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15 </a:t>
            </a:r>
            <a:r>
              <a:rPr lang="en-US" dirty="0">
                <a:solidFill>
                  <a:schemeClr val="tx1"/>
                </a:solidFill>
              </a:rPr>
              <a:t>= 7 + 8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15 = 4 + 5 + 6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15 = 1 + 2 + 3 + 4 + 5</a:t>
            </a:r>
            <a:endParaRPr lang="en-GB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414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27030"/>
            <a:ext cx="7772400" cy="1539996"/>
          </a:xfrm>
        </p:spPr>
        <p:txBody>
          <a:bodyPr>
            <a:normAutofit/>
          </a:bodyPr>
          <a:lstStyle/>
          <a:p>
            <a:r>
              <a:rPr lang="en-US" sz="4000" dirty="0"/>
              <a:t>Pythagorean </a:t>
            </a:r>
            <a:r>
              <a:rPr lang="en-US" sz="4000" dirty="0" smtClean="0"/>
              <a:t>Triples</a:t>
            </a:r>
            <a:br>
              <a:rPr lang="en-US" sz="4000" dirty="0" smtClean="0"/>
            </a:br>
            <a:r>
              <a:rPr lang="en-US" sz="4000" dirty="0" smtClean="0"/>
              <a:t>x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 </a:t>
            </a:r>
            <a:r>
              <a:rPr lang="en-US" sz="4000" dirty="0"/>
              <a:t>+ y</a:t>
            </a:r>
            <a:r>
              <a:rPr lang="en-US" sz="4000" baseline="30000" dirty="0"/>
              <a:t>2</a:t>
            </a:r>
            <a:r>
              <a:rPr lang="en-US" sz="4000" dirty="0"/>
              <a:t> = z</a:t>
            </a:r>
            <a:r>
              <a:rPr lang="en-US" sz="4000" baseline="30000" dirty="0"/>
              <a:t>2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977" y="2499473"/>
            <a:ext cx="8309657" cy="2688399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A partial list of ordered primitive Pythagorean </a:t>
            </a:r>
            <a:r>
              <a:rPr lang="en-US" sz="2600" dirty="0" smtClean="0">
                <a:solidFill>
                  <a:srgbClr val="000000"/>
                </a:solidFill>
              </a:rPr>
              <a:t>Triples</a:t>
            </a:r>
            <a:r>
              <a:rPr lang="en-GB" sz="5100" dirty="0">
                <a:solidFill>
                  <a:srgbClr val="000000"/>
                </a:solidFill>
              </a:rPr>
              <a:t> </a:t>
            </a:r>
          </a:p>
          <a:p>
            <a:r>
              <a:rPr lang="en-GB" sz="5100" dirty="0">
                <a:solidFill>
                  <a:srgbClr val="000000"/>
                </a:solidFill>
              </a:rPr>
              <a:t> </a:t>
            </a:r>
          </a:p>
          <a:p>
            <a:r>
              <a:rPr lang="en-US" sz="5100" dirty="0">
                <a:solidFill>
                  <a:srgbClr val="000000"/>
                </a:solidFill>
              </a:rPr>
              <a:t/>
            </a:r>
            <a:br>
              <a:rPr lang="en-US" sz="5100" dirty="0">
                <a:solidFill>
                  <a:srgbClr val="000000"/>
                </a:solidFill>
              </a:rPr>
            </a:br>
            <a:endParaRPr lang="en-GB" sz="2600" dirty="0">
              <a:solidFill>
                <a:srgbClr val="0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354647"/>
              </p:ext>
            </p:extLst>
          </p:nvPr>
        </p:nvGraphicFramePr>
        <p:xfrm>
          <a:off x="3310348" y="3656542"/>
          <a:ext cx="2486143" cy="15313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4734"/>
                <a:gridCol w="944734"/>
                <a:gridCol w="596675"/>
              </a:tblGrid>
              <a:tr h="510443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</a:tr>
              <a:tr h="510443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510443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8237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27031"/>
            <a:ext cx="7772400" cy="1539996"/>
          </a:xfrm>
        </p:spPr>
        <p:txBody>
          <a:bodyPr>
            <a:normAutofit/>
          </a:bodyPr>
          <a:lstStyle/>
          <a:p>
            <a:r>
              <a:rPr lang="en-US" sz="4000" dirty="0"/>
              <a:t>Pythagorean Triples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x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 </a:t>
            </a:r>
            <a:r>
              <a:rPr lang="en-US" sz="4000" dirty="0"/>
              <a:t>+ y</a:t>
            </a:r>
            <a:r>
              <a:rPr lang="en-US" sz="4000" baseline="30000" dirty="0"/>
              <a:t>2</a:t>
            </a:r>
            <a:r>
              <a:rPr lang="en-US" sz="4000" dirty="0"/>
              <a:t> = z</a:t>
            </a:r>
            <a:r>
              <a:rPr lang="en-US" sz="4000" baseline="30000" dirty="0"/>
              <a:t>2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977" y="2485793"/>
            <a:ext cx="8309657" cy="3674797"/>
          </a:xfrm>
        </p:spPr>
        <p:txBody>
          <a:bodyPr>
            <a:normAutofit/>
          </a:bodyPr>
          <a:lstStyle/>
          <a:p>
            <a:r>
              <a:rPr lang="en-GB" sz="5100" dirty="0">
                <a:solidFill>
                  <a:srgbClr val="000000"/>
                </a:solidFill>
              </a:rPr>
              <a:t> </a:t>
            </a:r>
            <a:r>
              <a:rPr lang="en-US" sz="2600" dirty="0" smtClean="0">
                <a:solidFill>
                  <a:srgbClr val="000000"/>
                </a:solidFill>
              </a:rPr>
              <a:t>Another </a:t>
            </a:r>
            <a:r>
              <a:rPr lang="en-US" sz="2600" dirty="0">
                <a:solidFill>
                  <a:srgbClr val="000000"/>
                </a:solidFill>
              </a:rPr>
              <a:t>partial list of ordered </a:t>
            </a:r>
            <a:r>
              <a:rPr lang="en-US" sz="2600" dirty="0" smtClean="0">
                <a:solidFill>
                  <a:srgbClr val="000000"/>
                </a:solidFill>
              </a:rPr>
              <a:t>primitive</a:t>
            </a:r>
            <a:br>
              <a:rPr lang="en-US" sz="2600" dirty="0" smtClean="0">
                <a:solidFill>
                  <a:srgbClr val="000000"/>
                </a:solidFill>
              </a:rPr>
            </a:br>
            <a:r>
              <a:rPr lang="en-US" sz="2600" dirty="0" smtClean="0">
                <a:solidFill>
                  <a:srgbClr val="000000"/>
                </a:solidFill>
              </a:rPr>
              <a:t>Pythagorean Triples</a:t>
            </a:r>
            <a:endParaRPr lang="en-GB" sz="2600" dirty="0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602515"/>
              </p:ext>
            </p:extLst>
          </p:nvPr>
        </p:nvGraphicFramePr>
        <p:xfrm>
          <a:off x="3053631" y="4174581"/>
          <a:ext cx="2986071" cy="14590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5357"/>
                <a:gridCol w="995357"/>
                <a:gridCol w="995357"/>
              </a:tblGrid>
              <a:tr h="486359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z</a:t>
                      </a:r>
                      <a:endParaRPr lang="en-US" dirty="0"/>
                    </a:p>
                  </a:txBody>
                  <a:tcPr/>
                </a:tc>
              </a:tr>
              <a:tr h="486359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</a:tr>
              <a:tr h="486359"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9770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343" y="445947"/>
            <a:ext cx="7772400" cy="1470025"/>
          </a:xfrm>
        </p:spPr>
        <p:txBody>
          <a:bodyPr/>
          <a:lstStyle/>
          <a:p>
            <a:r>
              <a:rPr lang="en-GB" dirty="0"/>
              <a:t>Getting Round the City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1343" y="1783179"/>
            <a:ext cx="7772399" cy="4404389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rgbClr val="000000"/>
                </a:solidFill>
              </a:rPr>
              <a:t>The grid below represents a city laid out in "blocks" with all the roads running north-south, or east-west</a:t>
            </a:r>
            <a:r>
              <a:rPr lang="en-GB" sz="2000" dirty="0">
                <a:solidFill>
                  <a:srgbClr val="000000"/>
                </a:solidFill>
              </a:rPr>
              <a:t>.</a:t>
            </a:r>
            <a:r>
              <a:rPr lang="en-US" sz="2000" dirty="0">
                <a:solidFill>
                  <a:srgbClr val="000000"/>
                </a:solidFill>
              </a:rPr>
              <a:t/>
            </a:r>
            <a:br>
              <a:rPr lang="en-US" sz="2000" dirty="0">
                <a:solidFill>
                  <a:srgbClr val="000000"/>
                </a:solidFill>
              </a:rPr>
            </a:br>
            <a:endParaRPr lang="en-GB" sz="2000" dirty="0">
              <a:solidFill>
                <a:srgbClr val="000000"/>
              </a:solidFill>
            </a:endParaRPr>
          </a:p>
          <a:p>
            <a:endParaRPr lang="en-GB" sz="2000" dirty="0" smtClean="0">
              <a:solidFill>
                <a:srgbClr val="000000"/>
              </a:solidFill>
            </a:endParaRPr>
          </a:p>
          <a:p>
            <a:endParaRPr lang="en-GB" sz="2000" dirty="0">
              <a:solidFill>
                <a:srgbClr val="000000"/>
              </a:solidFill>
            </a:endParaRPr>
          </a:p>
          <a:p>
            <a:endParaRPr lang="en-GB" sz="2000" dirty="0" smtClean="0">
              <a:solidFill>
                <a:srgbClr val="000000"/>
              </a:solidFill>
            </a:endParaRPr>
          </a:p>
          <a:p>
            <a:endParaRPr lang="en-GB" sz="2000" dirty="0">
              <a:solidFill>
                <a:srgbClr val="000000"/>
              </a:solidFill>
            </a:endParaRPr>
          </a:p>
          <a:p>
            <a:endParaRPr lang="en-GB" sz="2000" dirty="0">
              <a:solidFill>
                <a:srgbClr val="000000"/>
              </a:solidFill>
            </a:endParaRPr>
          </a:p>
          <a:p>
            <a:endParaRPr lang="en-GB" sz="2400" dirty="0" smtClean="0">
              <a:solidFill>
                <a:srgbClr val="000000"/>
              </a:solidFill>
            </a:endParaRPr>
          </a:p>
          <a:p>
            <a:r>
              <a:rPr lang="en-GB" sz="2400" dirty="0" smtClean="0">
                <a:solidFill>
                  <a:srgbClr val="000000"/>
                </a:solidFill>
              </a:rPr>
              <a:t>The </a:t>
            </a:r>
            <a:r>
              <a:rPr lang="en-GB" sz="2400" dirty="0">
                <a:solidFill>
                  <a:srgbClr val="000000"/>
                </a:solidFill>
              </a:rPr>
              <a:t>red line shows three ways of getting from A to B.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210" y="2921517"/>
            <a:ext cx="2013234" cy="180697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257" y="2921518"/>
            <a:ext cx="1994151" cy="180697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4665" y="2921517"/>
            <a:ext cx="1937735" cy="18069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8237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93307"/>
            <a:ext cx="7772400" cy="1470025"/>
          </a:xfrm>
        </p:spPr>
        <p:txBody>
          <a:bodyPr/>
          <a:lstStyle/>
          <a:p>
            <a:r>
              <a:rPr lang="en-US" dirty="0"/>
              <a:t>Same Number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74439"/>
            <a:ext cx="6400800" cy="276992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Write down a whole number between 1 and 1000.</a:t>
            </a:r>
            <a:endParaRPr lang="en-GB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 </a:t>
            </a:r>
            <a:endParaRPr lang="en-GB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Do you think it's likely that everyone's number will be different?</a:t>
            </a:r>
            <a:endParaRPr lang="en-GB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237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174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/>
              <a:t>Which countries have the most </a:t>
            </a:r>
            <a:r>
              <a:rPr lang="en-GB" dirty="0" smtClean="0"/>
              <a:t>naturally athletic </a:t>
            </a:r>
            <a:r>
              <a:rPr lang="en-GB" dirty="0"/>
              <a:t>populations?</a:t>
            </a:r>
            <a:br>
              <a:rPr lang="en-GB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94411"/>
            <a:ext cx="6400800" cy="175260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We could check </a:t>
            </a:r>
            <a:r>
              <a:rPr lang="en-GB" dirty="0">
                <a:solidFill>
                  <a:schemeClr val="tx1"/>
                </a:solidFill>
              </a:rPr>
              <a:t>out the London 2012 Olympics final medal </a:t>
            </a:r>
            <a:r>
              <a:rPr lang="en-GB" dirty="0" smtClean="0">
                <a:solidFill>
                  <a:schemeClr val="tx1"/>
                </a:solidFill>
              </a:rPr>
              <a:t>table… </a:t>
            </a:r>
            <a:endParaRPr lang="en-GB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237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>
            <a:normAutofit/>
          </a:bodyPr>
          <a:lstStyle/>
          <a:p>
            <a:r>
              <a:rPr lang="en-GB" dirty="0"/>
              <a:t>Egyptian </a:t>
            </a:r>
            <a:r>
              <a:rPr lang="en-GB" dirty="0" smtClean="0"/>
              <a:t>Fractions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2865436"/>
            <a:ext cx="7664390" cy="2943851"/>
          </a:xfrm>
        </p:spPr>
        <p:txBody>
          <a:bodyPr>
            <a:normAutofit fontScale="85000" lnSpcReduction="10000"/>
          </a:bodyPr>
          <a:lstStyle/>
          <a:p>
            <a:r>
              <a:rPr lang="en-GB" dirty="0">
                <a:solidFill>
                  <a:srgbClr val="000000"/>
                </a:solidFill>
              </a:rPr>
              <a:t> </a:t>
            </a:r>
          </a:p>
          <a:p>
            <a:r>
              <a:rPr lang="en-GB" dirty="0">
                <a:solidFill>
                  <a:srgbClr val="000000"/>
                </a:solidFill>
              </a:rPr>
              <a:t>Unit fractions (fractions which have numerators of 1)</a:t>
            </a:r>
            <a:endParaRPr lang="en-GB" b="1" dirty="0">
              <a:solidFill>
                <a:srgbClr val="000000"/>
              </a:solidFill>
            </a:endParaRPr>
          </a:p>
          <a:p>
            <a:r>
              <a:rPr lang="en-GB" dirty="0">
                <a:solidFill>
                  <a:srgbClr val="000000"/>
                </a:solidFill>
              </a:rPr>
              <a:t>can be written as the sum of two different unit fractions...</a:t>
            </a:r>
            <a:endParaRPr lang="en-GB" b="1" dirty="0">
              <a:solidFill>
                <a:srgbClr val="000000"/>
              </a:solidFill>
            </a:endParaRPr>
          </a:p>
          <a:p>
            <a:r>
              <a:rPr lang="en-GB" dirty="0">
                <a:solidFill>
                  <a:srgbClr val="000000"/>
                </a:solidFill>
              </a:rPr>
              <a:t> </a:t>
            </a:r>
          </a:p>
          <a:p>
            <a:r>
              <a:rPr lang="en-GB" dirty="0">
                <a:solidFill>
                  <a:srgbClr val="000000"/>
                </a:solidFill>
              </a:rPr>
              <a:t>e.g. </a:t>
            </a:r>
            <a:r>
              <a:rPr lang="en-US" b="1" dirty="0">
                <a:solidFill>
                  <a:srgbClr val="000000"/>
                </a:solidFill>
              </a:rPr>
              <a:t>½ = ⅓ + ⅙</a:t>
            </a:r>
            <a:endParaRPr lang="en-GB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307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>
            <a:normAutofit/>
          </a:bodyPr>
          <a:lstStyle/>
          <a:p>
            <a:r>
              <a:rPr lang="en-GB" dirty="0"/>
              <a:t>Take Three from </a:t>
            </a:r>
            <a:r>
              <a:rPr lang="en-GB" dirty="0" smtClean="0"/>
              <a:t>Five</a:t>
            </a: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9861" y="2901295"/>
            <a:ext cx="7201701" cy="1752600"/>
          </a:xfrm>
        </p:spPr>
        <p:txBody>
          <a:bodyPr>
            <a:normAutofit fontScale="92500"/>
          </a:bodyPr>
          <a:lstStyle/>
          <a:p>
            <a:r>
              <a:rPr lang="en-GB" dirty="0">
                <a:solidFill>
                  <a:srgbClr val="000000"/>
                </a:solidFill>
              </a:rPr>
              <a:t>Can you come up with a set of five whole numbers that don't include a subset of three numbers that add up to a multiple of 3?</a:t>
            </a:r>
            <a:endParaRPr lang="en-GB" b="1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860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75698"/>
            <a:ext cx="7772400" cy="848279"/>
          </a:xfrm>
        </p:spPr>
        <p:txBody>
          <a:bodyPr>
            <a:normAutofit/>
          </a:bodyPr>
          <a:lstStyle/>
          <a:p>
            <a:r>
              <a:rPr lang="en-GB" dirty="0"/>
              <a:t>Odds and </a:t>
            </a:r>
            <a:r>
              <a:rPr lang="en-GB" dirty="0" smtClean="0"/>
              <a:t>Evens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1233" y="1816079"/>
            <a:ext cx="7417889" cy="4270417"/>
          </a:xfrm>
        </p:spPr>
        <p:txBody>
          <a:bodyPr>
            <a:normAutofit fontScale="47500" lnSpcReduction="20000"/>
          </a:bodyPr>
          <a:lstStyle/>
          <a:p>
            <a:r>
              <a:rPr lang="en-GB" sz="4400" dirty="0">
                <a:solidFill>
                  <a:srgbClr val="000000"/>
                </a:solidFill>
              </a:rPr>
              <a:t>Here is a set of numbered balls used for a game</a:t>
            </a:r>
            <a:r>
              <a:rPr lang="en-GB" sz="4400" dirty="0" smtClean="0">
                <a:solidFill>
                  <a:srgbClr val="000000"/>
                </a:solidFill>
              </a:rPr>
              <a:t>:</a:t>
            </a:r>
            <a:br>
              <a:rPr lang="en-GB" sz="4400" dirty="0" smtClean="0">
                <a:solidFill>
                  <a:srgbClr val="000000"/>
                </a:solidFill>
              </a:rPr>
            </a:br>
            <a:endParaRPr lang="en-GB" sz="4400" dirty="0">
              <a:solidFill>
                <a:srgbClr val="000000"/>
              </a:solidFill>
            </a:endParaRPr>
          </a:p>
          <a:p>
            <a:endParaRPr lang="en-US" sz="4400" dirty="0" smtClean="0">
              <a:solidFill>
                <a:srgbClr val="000000"/>
              </a:solidFill>
            </a:endParaRPr>
          </a:p>
          <a:p>
            <a:r>
              <a:rPr lang="en-US" sz="4400" dirty="0">
                <a:solidFill>
                  <a:srgbClr val="000000"/>
                </a:solidFill>
              </a:rPr>
              <a:t> </a:t>
            </a:r>
            <a:endParaRPr lang="en-GB" sz="4400" dirty="0">
              <a:solidFill>
                <a:srgbClr val="000000"/>
              </a:solidFill>
            </a:endParaRPr>
          </a:p>
          <a:p>
            <a:r>
              <a:rPr lang="en-US" sz="4400" dirty="0">
                <a:solidFill>
                  <a:srgbClr val="000000"/>
                </a:solidFill>
              </a:rPr>
              <a:t> </a:t>
            </a:r>
            <a:endParaRPr lang="en-GB" sz="4400" dirty="0">
              <a:solidFill>
                <a:srgbClr val="000000"/>
              </a:solidFill>
            </a:endParaRPr>
          </a:p>
          <a:p>
            <a:r>
              <a:rPr lang="en-GB" sz="4400" dirty="0">
                <a:solidFill>
                  <a:srgbClr val="000000"/>
                </a:solidFill>
              </a:rPr>
              <a:t>To play the game, the balls are mixed up and two balls are randomly picked out together. </a:t>
            </a:r>
          </a:p>
          <a:p>
            <a:r>
              <a:rPr lang="en-US" sz="4400" dirty="0">
                <a:solidFill>
                  <a:srgbClr val="000000"/>
                </a:solidFill>
              </a:rPr>
              <a:t> </a:t>
            </a:r>
            <a:endParaRPr lang="en-GB" sz="4400" dirty="0">
              <a:solidFill>
                <a:srgbClr val="000000"/>
              </a:solidFill>
            </a:endParaRPr>
          </a:p>
          <a:p>
            <a:r>
              <a:rPr lang="en-GB" sz="4400" dirty="0">
                <a:solidFill>
                  <a:srgbClr val="000000"/>
                </a:solidFill>
              </a:rPr>
              <a:t>The numbers on the balls are added together.</a:t>
            </a:r>
          </a:p>
          <a:p>
            <a:r>
              <a:rPr lang="en-GB" sz="4400" dirty="0">
                <a:solidFill>
                  <a:srgbClr val="000000"/>
                </a:solidFill>
              </a:rPr>
              <a:t> </a:t>
            </a:r>
          </a:p>
          <a:p>
            <a:r>
              <a:rPr lang="en-GB" sz="4400" dirty="0">
                <a:solidFill>
                  <a:srgbClr val="000000"/>
                </a:solidFill>
              </a:rPr>
              <a:t>If the total is even, you win. If the total is odd, you lose.</a:t>
            </a:r>
          </a:p>
          <a:p>
            <a:r>
              <a:rPr lang="en-GB" sz="4400" dirty="0">
                <a:solidFill>
                  <a:srgbClr val="000000"/>
                </a:solidFill>
              </a:rPr>
              <a:t> </a:t>
            </a:r>
          </a:p>
          <a:p>
            <a:r>
              <a:rPr lang="en-GB" sz="4400" dirty="0">
                <a:solidFill>
                  <a:srgbClr val="000000"/>
                </a:solidFill>
              </a:rPr>
              <a:t>Is the game fair?</a:t>
            </a:r>
          </a:p>
          <a:p>
            <a:endParaRPr lang="en-US" dirty="0"/>
          </a:p>
        </p:txBody>
      </p:sp>
      <p:pic>
        <p:nvPicPr>
          <p:cNvPr id="4" name="Picture 3" descr="odds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414" y="2303300"/>
            <a:ext cx="1239520" cy="8432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6379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9998" y="80126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/>
              <a:t>Find your partner</a:t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163" y="2177978"/>
            <a:ext cx="8782563" cy="3469191"/>
          </a:xfrm>
        </p:spPr>
        <p:txBody>
          <a:bodyPr>
            <a:normAutofit fontScale="77500" lnSpcReduction="20000"/>
          </a:bodyPr>
          <a:lstStyle/>
          <a:p>
            <a:r>
              <a:rPr lang="en-GB" dirty="0">
                <a:solidFill>
                  <a:srgbClr val="000000"/>
                </a:solidFill>
              </a:rPr>
              <a:t>Your partner has either half your number </a:t>
            </a:r>
            <a:r>
              <a:rPr lang="en-GB" dirty="0" smtClean="0">
                <a:solidFill>
                  <a:srgbClr val="000000"/>
                </a:solidFill>
              </a:rPr>
              <a:t/>
            </a:r>
            <a:br>
              <a:rPr lang="en-GB" dirty="0" smtClean="0">
                <a:solidFill>
                  <a:srgbClr val="000000"/>
                </a:solidFill>
              </a:rPr>
            </a:br>
            <a:r>
              <a:rPr lang="en-GB" dirty="0" smtClean="0">
                <a:solidFill>
                  <a:srgbClr val="000000"/>
                </a:solidFill>
              </a:rPr>
              <a:t>or </a:t>
            </a:r>
            <a:r>
              <a:rPr lang="en-GB" dirty="0">
                <a:solidFill>
                  <a:srgbClr val="000000"/>
                </a:solidFill>
              </a:rPr>
              <a:t>twice your number…</a:t>
            </a:r>
          </a:p>
          <a:p>
            <a:r>
              <a:rPr lang="en-GB" dirty="0">
                <a:solidFill>
                  <a:srgbClr val="000000"/>
                </a:solidFill>
              </a:rPr>
              <a:t> </a:t>
            </a:r>
          </a:p>
          <a:p>
            <a:r>
              <a:rPr lang="en-GB" dirty="0">
                <a:solidFill>
                  <a:srgbClr val="000000"/>
                </a:solidFill>
              </a:rPr>
              <a:t>If you are a multiple of 3, go to one corner of the room.</a:t>
            </a:r>
          </a:p>
          <a:p>
            <a:r>
              <a:rPr lang="en-GB" dirty="0">
                <a:solidFill>
                  <a:srgbClr val="000000"/>
                </a:solidFill>
              </a:rPr>
              <a:t>If you are 1 more than a multiple of 3, go to a different corner.</a:t>
            </a:r>
          </a:p>
          <a:p>
            <a:r>
              <a:rPr lang="en-GB" dirty="0">
                <a:solidFill>
                  <a:srgbClr val="000000"/>
                </a:solidFill>
              </a:rPr>
              <a:t>If you are 2 more than a multiple of 3, go to a third </a:t>
            </a:r>
            <a:r>
              <a:rPr lang="en-GB" dirty="0" smtClean="0">
                <a:solidFill>
                  <a:srgbClr val="000000"/>
                </a:solidFill>
              </a:rPr>
              <a:t>corner.</a:t>
            </a:r>
            <a:endParaRPr lang="en-GB" dirty="0">
              <a:solidFill>
                <a:srgbClr val="000000"/>
              </a:solidFill>
            </a:endParaRPr>
          </a:p>
          <a:p>
            <a:r>
              <a:rPr lang="en-GB" dirty="0">
                <a:solidFill>
                  <a:srgbClr val="000000"/>
                </a:solidFill>
              </a:rPr>
              <a:t> </a:t>
            </a:r>
          </a:p>
          <a:p>
            <a:r>
              <a:rPr lang="en-GB" dirty="0">
                <a:solidFill>
                  <a:srgbClr val="000000"/>
                </a:solidFill>
              </a:rPr>
              <a:t>Where is your partner?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379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3158" y="518327"/>
            <a:ext cx="7772400" cy="1470025"/>
          </a:xfrm>
        </p:spPr>
        <p:txBody>
          <a:bodyPr>
            <a:normAutofit/>
          </a:bodyPr>
          <a:lstStyle/>
          <a:p>
            <a:r>
              <a:rPr lang="en-GB" dirty="0" err="1"/>
              <a:t>Litov’s</a:t>
            </a:r>
            <a:r>
              <a:rPr lang="en-GB" dirty="0"/>
              <a:t> Mean Value </a:t>
            </a:r>
            <a:r>
              <a:rPr lang="en-GB" dirty="0" smtClean="0"/>
              <a:t>Theorem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3141" y="2105598"/>
            <a:ext cx="7363842" cy="3987400"/>
          </a:xfrm>
        </p:spPr>
        <p:txBody>
          <a:bodyPr>
            <a:normAutofit fontScale="85000" lnSpcReduction="10000"/>
          </a:bodyPr>
          <a:lstStyle/>
          <a:p>
            <a:r>
              <a:rPr lang="en-GB" dirty="0">
                <a:solidFill>
                  <a:srgbClr val="000000"/>
                </a:solidFill>
              </a:rPr>
              <a:t>Start with two numbers, say 8 and 2.</a:t>
            </a:r>
          </a:p>
          <a:p>
            <a:r>
              <a:rPr lang="en-GB" dirty="0">
                <a:solidFill>
                  <a:srgbClr val="000000"/>
                </a:solidFill>
              </a:rPr>
              <a:t> </a:t>
            </a:r>
          </a:p>
          <a:p>
            <a:r>
              <a:rPr lang="en-GB" dirty="0">
                <a:solidFill>
                  <a:srgbClr val="000000"/>
                </a:solidFill>
              </a:rPr>
              <a:t>Let's generate a sequence where the next number is the mean of the previous two numbers.</a:t>
            </a:r>
          </a:p>
          <a:p>
            <a:r>
              <a:rPr lang="en-GB" dirty="0">
                <a:solidFill>
                  <a:srgbClr val="000000"/>
                </a:solidFill>
              </a:rPr>
              <a:t> </a:t>
            </a:r>
          </a:p>
          <a:p>
            <a:r>
              <a:rPr lang="en-GB" dirty="0">
                <a:solidFill>
                  <a:srgbClr val="000000"/>
                </a:solidFill>
              </a:rPr>
              <a:t>So the sequence continues: 8, 2, 5, 3.5, …</a:t>
            </a:r>
          </a:p>
          <a:p>
            <a:r>
              <a:rPr lang="en-GB" dirty="0">
                <a:solidFill>
                  <a:srgbClr val="000000"/>
                </a:solidFill>
              </a:rPr>
              <a:t> </a:t>
            </a:r>
          </a:p>
          <a:p>
            <a:r>
              <a:rPr lang="en-GB" dirty="0">
                <a:solidFill>
                  <a:srgbClr val="000000"/>
                </a:solidFill>
              </a:rPr>
              <a:t>What would happen if you continued this process indefinitely?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379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00974"/>
            <a:ext cx="7772400" cy="1470025"/>
          </a:xfrm>
        </p:spPr>
        <p:txBody>
          <a:bodyPr>
            <a:normAutofit/>
          </a:bodyPr>
          <a:lstStyle/>
          <a:p>
            <a:r>
              <a:rPr lang="en-GB" dirty="0"/>
              <a:t>What’s Possible</a:t>
            </a:r>
            <a:r>
              <a:rPr lang="en-GB" dirty="0" smtClean="0"/>
              <a:t>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61465"/>
            <a:ext cx="6400800" cy="2977335"/>
          </a:xfrm>
        </p:spPr>
        <p:txBody>
          <a:bodyPr>
            <a:normAutofit fontScale="92500" lnSpcReduction="10000"/>
          </a:bodyPr>
          <a:lstStyle/>
          <a:p>
            <a:r>
              <a:rPr lang="en-GB" dirty="0">
                <a:solidFill>
                  <a:srgbClr val="000000"/>
                </a:solidFill>
              </a:rPr>
              <a:t>Many numbers can be expressed as the difference of two perfect squares. </a:t>
            </a:r>
          </a:p>
          <a:p>
            <a:r>
              <a:rPr lang="en-GB" dirty="0">
                <a:solidFill>
                  <a:srgbClr val="000000"/>
                </a:solidFill>
              </a:rPr>
              <a:t> </a:t>
            </a:r>
          </a:p>
          <a:p>
            <a:r>
              <a:rPr lang="en-GB" dirty="0">
                <a:solidFill>
                  <a:srgbClr val="000000"/>
                </a:solidFill>
              </a:rPr>
              <a:t>For example:</a:t>
            </a:r>
          </a:p>
          <a:p>
            <a:r>
              <a:rPr lang="en-US" dirty="0">
                <a:solidFill>
                  <a:srgbClr val="000000"/>
                </a:solidFill>
              </a:rPr>
              <a:t>12 = 4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– 2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endParaRPr lang="en-GB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40 </a:t>
            </a:r>
            <a:r>
              <a:rPr lang="en-US" dirty="0">
                <a:solidFill>
                  <a:srgbClr val="000000"/>
                </a:solidFill>
              </a:rPr>
              <a:t>= 7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– </a:t>
            </a:r>
            <a:r>
              <a:rPr lang="en-US" dirty="0" smtClean="0">
                <a:solidFill>
                  <a:srgbClr val="000000"/>
                </a:solidFill>
              </a:rPr>
              <a:t>3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endParaRPr lang="en-GB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237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10554"/>
            <a:ext cx="7772400" cy="818605"/>
          </a:xfrm>
        </p:spPr>
        <p:txBody>
          <a:bodyPr>
            <a:normAutofit/>
          </a:bodyPr>
          <a:lstStyle/>
          <a:p>
            <a:r>
              <a:rPr lang="en-GB" dirty="0"/>
              <a:t>Vector </a:t>
            </a:r>
            <a:r>
              <a:rPr lang="en-GB" dirty="0" smtClean="0"/>
              <a:t>Journeys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8255" y="1684479"/>
            <a:ext cx="7579945" cy="4474397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rgbClr val="000000"/>
                </a:solidFill>
              </a:rPr>
              <a:t>Imagine you like to go for walks around a square park…</a:t>
            </a:r>
          </a:p>
          <a:p>
            <a:endParaRPr lang="en-US" sz="2000" dirty="0" smtClean="0">
              <a:solidFill>
                <a:srgbClr val="000000"/>
              </a:solidFill>
            </a:endParaRPr>
          </a:p>
          <a:p>
            <a:endParaRPr lang="en-US" sz="2000" dirty="0">
              <a:solidFill>
                <a:srgbClr val="000000"/>
              </a:solidFill>
            </a:endParaRPr>
          </a:p>
          <a:p>
            <a:endParaRPr lang="en-GB" sz="2000" dirty="0" smtClean="0">
              <a:solidFill>
                <a:srgbClr val="000000"/>
              </a:solidFill>
            </a:endParaRPr>
          </a:p>
          <a:p>
            <a:endParaRPr lang="en-GB" sz="2000" dirty="0">
              <a:solidFill>
                <a:srgbClr val="000000"/>
              </a:solidFill>
            </a:endParaRPr>
          </a:p>
          <a:p>
            <a:r>
              <a:rPr lang="en-GB" sz="2400" dirty="0" smtClean="0">
                <a:solidFill>
                  <a:srgbClr val="000000"/>
                </a:solidFill>
              </a:rPr>
              <a:t>Imagine your friend likes </a:t>
            </a:r>
            <a:r>
              <a:rPr lang="en-GB" sz="2400" dirty="0">
                <a:solidFill>
                  <a:srgbClr val="000000"/>
                </a:solidFill>
              </a:rPr>
              <a:t>to walk across parks diagonally…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720" y="2144760"/>
            <a:ext cx="1432560" cy="1463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1578" y="4576938"/>
            <a:ext cx="1422400" cy="1402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823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215</Words>
  <Application>Microsoft Macintosh PowerPoint</Application>
  <PresentationFormat>On-screen Show (4:3)</PresentationFormat>
  <Paragraphs>90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Summing consecutive numbers </vt:lpstr>
      <vt:lpstr>Which countries have the most naturally athletic populations? </vt:lpstr>
      <vt:lpstr>Egyptian Fractions </vt:lpstr>
      <vt:lpstr>Take Three from Five </vt:lpstr>
      <vt:lpstr>Odds and Evens</vt:lpstr>
      <vt:lpstr>Find your partner  </vt:lpstr>
      <vt:lpstr>Litov’s Mean Value Theorem </vt:lpstr>
      <vt:lpstr>What’s Possible?</vt:lpstr>
      <vt:lpstr>Vector Journeys</vt:lpstr>
      <vt:lpstr>Pythagorean Triples x2 + y2 = z2</vt:lpstr>
      <vt:lpstr>Pythagorean Triples  x2 + y2 = z2</vt:lpstr>
      <vt:lpstr>Getting Round the City</vt:lpstr>
      <vt:lpstr>Same Number!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Summing consecutive numbers </dc:title>
  <dc:creator>O Smith</dc:creator>
  <cp:lastModifiedBy>O Smith</cp:lastModifiedBy>
  <cp:revision>6</cp:revision>
  <dcterms:created xsi:type="dcterms:W3CDTF">2017-02-27T20:11:39Z</dcterms:created>
  <dcterms:modified xsi:type="dcterms:W3CDTF">2017-11-24T16:37:13Z</dcterms:modified>
</cp:coreProperties>
</file>