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49" r:id="rId2"/>
    <p:sldMasterId id="2147483650" r:id="rId3"/>
    <p:sldMasterId id="2147483651" r:id="rId4"/>
    <p:sldMasterId id="2147483653" r:id="rId5"/>
  </p:sldMasterIdLst>
  <p:notesMasterIdLst>
    <p:notesMasterId r:id="rId17"/>
  </p:notesMasterIdLst>
  <p:handoutMasterIdLst>
    <p:handoutMasterId r:id="rId18"/>
  </p:handoutMasterIdLst>
  <p:sldIdLst>
    <p:sldId id="256" r:id="rId6"/>
    <p:sldId id="257" r:id="rId7"/>
    <p:sldId id="258" r:id="rId8"/>
    <p:sldId id="263" r:id="rId9"/>
    <p:sldId id="259" r:id="rId10"/>
    <p:sldId id="260" r:id="rId11"/>
    <p:sldId id="264" r:id="rId12"/>
    <p:sldId id="261" r:id="rId13"/>
    <p:sldId id="262" r:id="rId14"/>
    <p:sldId id="265" r:id="rId15"/>
    <p:sldId id="266" r:id="rId16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9" frameSlides="1"/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3399"/>
    <a:srgbClr val="66CCFF"/>
    <a:srgbClr val="FFCCCC"/>
    <a:srgbClr val="003300"/>
    <a:srgbClr val="990000"/>
    <a:srgbClr val="F7FA86"/>
    <a:srgbClr val="0000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64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1908" y="-78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none">
                <a:cs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none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>
                <a:cs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>
                <a:cs typeface="Arial" panose="020B0604020202020204" pitchFamily="34" charset="0"/>
              </a:defRPr>
            </a:lvl1pPr>
          </a:lstStyle>
          <a:p>
            <a:fld id="{6707BB4F-96AE-43FB-A357-4D81EA4E5F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2297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none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none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6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>
                <a:cs typeface="Arial" panose="020B0604020202020204" pitchFamily="34" charset="0"/>
              </a:defRPr>
            </a:lvl1pPr>
          </a:lstStyle>
          <a:p>
            <a:fld id="{2424D844-D967-4543-ABC8-3A848E9B79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12459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3789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4382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9073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1981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38889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39750" y="1773238"/>
            <a:ext cx="8208963" cy="4525962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23467383"/>
      </p:ext>
    </p:extLst>
  </p:cSld>
  <p:clrMapOvr>
    <a:masterClrMapping/>
  </p:clrMapOvr>
  <p:transition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020938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69581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20963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600200"/>
            <a:ext cx="40274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600200"/>
            <a:ext cx="40290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14762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33560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561938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269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7363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95691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89647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658938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9073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1981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14700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362950" cy="5851525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238425"/>
      </p:ext>
    </p:extLst>
  </p:cSld>
  <p:clrMapOvr>
    <a:masterClrMapping/>
  </p:clrMapOvr>
  <p:transition advClick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798180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147009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39884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557338"/>
            <a:ext cx="4027487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557338"/>
            <a:ext cx="4029075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87136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0691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846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7306093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26758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16616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3142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824284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90737" cy="56753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19813" cy="56753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972159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906431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6599108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226573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2995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600200"/>
            <a:ext cx="40274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600200"/>
            <a:ext cx="40290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392921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4819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489301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121000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649881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688748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3398920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130329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68942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563553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362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419246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600200"/>
            <a:ext cx="40274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600200"/>
            <a:ext cx="40290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26009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88147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42111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2213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64696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92146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52707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9073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1981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3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8013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7405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71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4363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457200"/>
            <a:ext cx="5867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981200"/>
            <a:ext cx="8208963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7" descr="spiral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371600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7" descr="UC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943600"/>
            <a:ext cx="20574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  <p:sldLayoutId id="2147483655" r:id="rId11"/>
    <p:sldLayoutId id="2147483654" r:id="rId12"/>
  </p:sldLayoutIdLst>
  <p:transition advClick="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9pPr>
    </p:titleStyle>
    <p:bodyStyle>
      <a:lvl1pPr marL="455613" indent="-455613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•"/>
        <a:defRPr sz="32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1pPr>
      <a:lvl2pPr marL="977900" indent="-3429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•"/>
        <a:defRPr sz="2800">
          <a:solidFill>
            <a:srgbClr val="000099"/>
          </a:solidFill>
          <a:latin typeface="+mn-lt"/>
          <a:ea typeface="ＭＳ Ｐゴシック" charset="-128"/>
        </a:defRPr>
      </a:lvl2pPr>
      <a:lvl3pPr marL="1427163" indent="-269875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•"/>
        <a:defRPr sz="2400">
          <a:solidFill>
            <a:srgbClr val="000099"/>
          </a:solidFill>
          <a:latin typeface="+mn-lt"/>
          <a:ea typeface="ＭＳ Ｐゴシック" charset="-128"/>
        </a:defRPr>
      </a:lvl3pPr>
      <a:lvl4pPr marL="1973263" indent="-269875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•"/>
        <a:defRPr sz="2000">
          <a:solidFill>
            <a:srgbClr val="000099"/>
          </a:solidFill>
          <a:latin typeface="+mn-lt"/>
          <a:ea typeface="ＭＳ Ｐゴシック" charset="-128"/>
        </a:defRPr>
      </a:lvl4pPr>
      <a:lvl5pPr marL="2422525" indent="-269875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Char char="•"/>
        <a:defRPr sz="2000">
          <a:solidFill>
            <a:srgbClr val="000099"/>
          </a:solidFill>
          <a:latin typeface="+mn-lt"/>
          <a:ea typeface="ＭＳ Ｐゴシック" charset="-128"/>
        </a:defRPr>
      </a:lvl5pPr>
      <a:lvl6pPr marL="28797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6pPr>
      <a:lvl7pPr marL="33369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7pPr>
      <a:lvl8pPr marL="37941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8pPr>
      <a:lvl9pPr marL="42513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600200"/>
            <a:ext cx="82089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2" name="Rectangle 6"/>
          <p:cNvSpPr>
            <a:spLocks noChangeArrowheads="1"/>
          </p:cNvSpPr>
          <p:nvPr userDrawn="1"/>
        </p:nvSpPr>
        <p:spPr bwMode="auto">
          <a:xfrm>
            <a:off x="3348038" y="6165850"/>
            <a:ext cx="233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en-US" sz="1800" u="none">
                <a:solidFill>
                  <a:schemeClr val="accent2"/>
                </a:solidFill>
              </a:rPr>
              <a:t>http://nrich.maths.org</a:t>
            </a:r>
            <a:endParaRPr lang="en-US" altLang="en-US" sz="1800" u="none">
              <a:solidFill>
                <a:schemeClr val="accent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ransition advClick="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9pPr>
    </p:titleStyle>
    <p:bodyStyle>
      <a:lvl1pPr marL="455613" indent="-455613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32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1pPr>
      <a:lvl2pPr marL="977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2800">
          <a:solidFill>
            <a:srgbClr val="000099"/>
          </a:solidFill>
          <a:latin typeface="+mn-lt"/>
          <a:ea typeface="ＭＳ Ｐゴシック" charset="-128"/>
        </a:defRPr>
      </a:lvl2pPr>
      <a:lvl3pPr marL="1427163" indent="-269875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2400">
          <a:solidFill>
            <a:srgbClr val="000099"/>
          </a:solidFill>
          <a:latin typeface="+mn-lt"/>
          <a:ea typeface="ＭＳ Ｐゴシック" charset="-128"/>
        </a:defRPr>
      </a:lvl3pPr>
      <a:lvl4pPr marL="1973263" indent="-269875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2000">
          <a:solidFill>
            <a:srgbClr val="000099"/>
          </a:solidFill>
          <a:latin typeface="+mn-lt"/>
          <a:ea typeface="ＭＳ Ｐゴシック" charset="-128"/>
        </a:defRPr>
      </a:lvl4pPr>
      <a:lvl5pPr marL="2422525" indent="-269875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2000">
          <a:solidFill>
            <a:srgbClr val="000099"/>
          </a:solidFill>
          <a:latin typeface="+mn-lt"/>
          <a:ea typeface="ＭＳ Ｐゴシック" charset="-128"/>
        </a:defRPr>
      </a:lvl5pPr>
      <a:lvl6pPr marL="28797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6pPr>
      <a:lvl7pPr marL="33369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7pPr>
      <a:lvl8pPr marL="37941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8pPr>
      <a:lvl9pPr marL="42513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557338"/>
            <a:ext cx="8208962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V="1">
            <a:off x="0" y="1341438"/>
            <a:ext cx="9144000" cy="0"/>
          </a:xfrm>
          <a:prstGeom prst="line">
            <a:avLst/>
          </a:prstGeom>
          <a:noFill/>
          <a:ln w="76200" cmpd="tri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3077" name="Picture 7" descr="Copy of cuarms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813" y="6165850"/>
            <a:ext cx="36988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Rectangle 9"/>
          <p:cNvSpPr>
            <a:spLocks noChangeArrowheads="1"/>
          </p:cNvSpPr>
          <p:nvPr userDrawn="1"/>
        </p:nvSpPr>
        <p:spPr bwMode="auto">
          <a:xfrm>
            <a:off x="3348038" y="6165850"/>
            <a:ext cx="233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en-US" sz="1800" u="none">
                <a:solidFill>
                  <a:schemeClr val="accent2"/>
                </a:solidFill>
              </a:rPr>
              <a:t>http://nrich.maths.org</a:t>
            </a:r>
            <a:endParaRPr lang="en-US" altLang="en-US" sz="1800" u="none">
              <a:solidFill>
                <a:schemeClr val="accent2"/>
              </a:solidFill>
            </a:endParaRPr>
          </a:p>
        </p:txBody>
      </p:sp>
      <p:pic>
        <p:nvPicPr>
          <p:cNvPr id="3079" name="Picture 10" descr="spiral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5986463"/>
            <a:ext cx="1258887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ransition advClick="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9pPr>
    </p:titleStyle>
    <p:bodyStyle>
      <a:lvl1pPr marL="441325" indent="-441325" algn="l" rtl="0" eaLnBrk="0" fontAlgn="base" hangingPunct="0">
        <a:spcBef>
          <a:spcPct val="20000"/>
        </a:spcBef>
        <a:spcAft>
          <a:spcPct val="10000"/>
        </a:spcAft>
        <a:buFont typeface="Wingdings" panose="05000000000000000000" pitchFamily="2" charset="2"/>
        <a:buChar char="Ø"/>
        <a:defRPr sz="28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1pPr>
      <a:lvl2pPr marL="977900" indent="-357188" algn="l" rtl="0" eaLnBrk="0" fontAlgn="base" hangingPunct="0">
        <a:spcBef>
          <a:spcPct val="20000"/>
        </a:spcBef>
        <a:spcAft>
          <a:spcPct val="10000"/>
        </a:spcAft>
        <a:buFont typeface="Wingdings" panose="05000000000000000000" pitchFamily="2" charset="2"/>
        <a:buChar char="Ø"/>
        <a:defRPr sz="2800">
          <a:solidFill>
            <a:srgbClr val="000099"/>
          </a:solidFill>
          <a:latin typeface="+mn-lt"/>
          <a:ea typeface="ＭＳ Ｐゴシック" charset="-128"/>
        </a:defRPr>
      </a:lvl2pPr>
      <a:lvl3pPr marL="1427163" indent="-269875" algn="l" rtl="0" eaLnBrk="0" fontAlgn="base" hangingPunct="0">
        <a:spcBef>
          <a:spcPct val="20000"/>
        </a:spcBef>
        <a:spcAft>
          <a:spcPct val="10000"/>
        </a:spcAft>
        <a:buFont typeface="Wingdings" panose="05000000000000000000" pitchFamily="2" charset="2"/>
        <a:buChar char="Ø"/>
        <a:defRPr sz="2400">
          <a:solidFill>
            <a:srgbClr val="000099"/>
          </a:solidFill>
          <a:latin typeface="+mn-lt"/>
          <a:ea typeface="ＭＳ Ｐゴシック" charset="-128"/>
        </a:defRPr>
      </a:lvl3pPr>
      <a:lvl4pPr marL="1973263" indent="-269875" algn="l" rtl="0" eaLnBrk="0" fontAlgn="base" hangingPunct="0">
        <a:spcBef>
          <a:spcPct val="20000"/>
        </a:spcBef>
        <a:spcAft>
          <a:spcPct val="10000"/>
        </a:spcAft>
        <a:buFont typeface="Wingdings" panose="05000000000000000000" pitchFamily="2" charset="2"/>
        <a:buChar char="Ø"/>
        <a:defRPr sz="2000">
          <a:solidFill>
            <a:srgbClr val="000099"/>
          </a:solidFill>
          <a:latin typeface="+mn-lt"/>
          <a:ea typeface="ＭＳ Ｐゴシック" charset="-128"/>
        </a:defRPr>
      </a:lvl4pPr>
      <a:lvl5pPr marL="2422525" indent="-269875" algn="l" rtl="0" eaLnBrk="0" fontAlgn="base" hangingPunct="0">
        <a:spcBef>
          <a:spcPct val="20000"/>
        </a:spcBef>
        <a:spcAft>
          <a:spcPct val="10000"/>
        </a:spcAft>
        <a:buFont typeface="Wingdings" panose="05000000000000000000" pitchFamily="2" charset="2"/>
        <a:buChar char="Ø"/>
        <a:defRPr sz="2000">
          <a:solidFill>
            <a:srgbClr val="000099"/>
          </a:solidFill>
          <a:latin typeface="+mn-lt"/>
          <a:ea typeface="ＭＳ Ｐゴシック" charset="-128"/>
        </a:defRPr>
      </a:lvl5pPr>
      <a:lvl6pPr marL="2879725" indent="-269875" algn="l" rtl="0" fontAlgn="base">
        <a:spcBef>
          <a:spcPct val="20000"/>
        </a:spcBef>
        <a:spcAft>
          <a:spcPct val="1000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6pPr>
      <a:lvl7pPr marL="3336925" indent="-269875" algn="l" rtl="0" fontAlgn="base">
        <a:spcBef>
          <a:spcPct val="20000"/>
        </a:spcBef>
        <a:spcAft>
          <a:spcPct val="1000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7pPr>
      <a:lvl8pPr marL="3794125" indent="-269875" algn="l" rtl="0" fontAlgn="base">
        <a:spcBef>
          <a:spcPct val="20000"/>
        </a:spcBef>
        <a:spcAft>
          <a:spcPct val="1000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8pPr>
      <a:lvl9pPr marL="4251325" indent="-269875" algn="l" rtl="0" fontAlgn="base">
        <a:spcBef>
          <a:spcPct val="20000"/>
        </a:spcBef>
        <a:spcAft>
          <a:spcPct val="1000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Copy of cuarms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813" y="6165850"/>
            <a:ext cx="36988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8"/>
          <p:cNvSpPr>
            <a:spLocks noChangeArrowheads="1"/>
          </p:cNvSpPr>
          <p:nvPr userDrawn="1"/>
        </p:nvSpPr>
        <p:spPr bwMode="auto">
          <a:xfrm>
            <a:off x="3348038" y="6165850"/>
            <a:ext cx="233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en-US" sz="1800" u="none">
                <a:solidFill>
                  <a:schemeClr val="accent2"/>
                </a:solidFill>
              </a:rPr>
              <a:t>http://nrich.maths.org</a:t>
            </a:r>
            <a:endParaRPr lang="en-US" altLang="en-US" sz="1800" u="none">
              <a:solidFill>
                <a:schemeClr val="accent2"/>
              </a:solidFill>
            </a:endParaRPr>
          </a:p>
        </p:txBody>
      </p:sp>
      <p:pic>
        <p:nvPicPr>
          <p:cNvPr id="4100" name="Picture 9" descr="spiral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5984875"/>
            <a:ext cx="1258887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ransition advClick="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</a:defRPr>
      </a:lvl9pPr>
    </p:titleStyle>
    <p:bodyStyle>
      <a:lvl1pPr marL="455613" indent="-455613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3200">
          <a:solidFill>
            <a:srgbClr val="333399"/>
          </a:solidFill>
          <a:latin typeface="+mn-lt"/>
          <a:ea typeface="ＭＳ Ｐゴシック" charset="-128"/>
          <a:cs typeface="ＭＳ Ｐゴシック" charset="-128"/>
        </a:defRPr>
      </a:lvl1pPr>
      <a:lvl2pPr marL="977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2800">
          <a:solidFill>
            <a:srgbClr val="333399"/>
          </a:solidFill>
          <a:latin typeface="+mn-lt"/>
          <a:ea typeface="ＭＳ Ｐゴシック" charset="-128"/>
        </a:defRPr>
      </a:lvl2pPr>
      <a:lvl3pPr marL="1427163" indent="-269875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2400">
          <a:solidFill>
            <a:srgbClr val="333399"/>
          </a:solidFill>
          <a:latin typeface="+mn-lt"/>
          <a:ea typeface="ＭＳ Ｐゴシック" charset="-128"/>
        </a:defRPr>
      </a:lvl3pPr>
      <a:lvl4pPr marL="1973263" indent="-269875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2000">
          <a:solidFill>
            <a:srgbClr val="333399"/>
          </a:solidFill>
          <a:latin typeface="+mn-lt"/>
          <a:ea typeface="ＭＳ Ｐゴシック" charset="-128"/>
        </a:defRPr>
      </a:lvl4pPr>
      <a:lvl5pPr marL="2422525" indent="-269875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2000">
          <a:solidFill>
            <a:srgbClr val="333399"/>
          </a:solidFill>
          <a:latin typeface="+mn-lt"/>
          <a:ea typeface="ＭＳ Ｐゴシック" charset="-128"/>
        </a:defRPr>
      </a:lvl5pPr>
      <a:lvl6pPr marL="28797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333399"/>
          </a:solidFill>
          <a:latin typeface="+mn-lt"/>
        </a:defRPr>
      </a:lvl6pPr>
      <a:lvl7pPr marL="33369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333399"/>
          </a:solidFill>
          <a:latin typeface="+mn-lt"/>
        </a:defRPr>
      </a:lvl7pPr>
      <a:lvl8pPr marL="37941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333399"/>
          </a:solidFill>
          <a:latin typeface="+mn-lt"/>
        </a:defRPr>
      </a:lvl8pPr>
      <a:lvl9pPr marL="42513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3333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600200"/>
            <a:ext cx="82089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2563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u="none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pic>
        <p:nvPicPr>
          <p:cNvPr id="5125" name="Picture 6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2133600"/>
            <a:ext cx="4935538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Rectangle 7"/>
          <p:cNvSpPr>
            <a:spLocks noChangeArrowheads="1"/>
          </p:cNvSpPr>
          <p:nvPr userDrawn="1"/>
        </p:nvSpPr>
        <p:spPr bwMode="auto">
          <a:xfrm>
            <a:off x="3348038" y="6165850"/>
            <a:ext cx="233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en-US" sz="1800" u="none">
                <a:solidFill>
                  <a:schemeClr val="accent2"/>
                </a:solidFill>
              </a:rPr>
              <a:t>http://nrich.maths.org</a:t>
            </a:r>
            <a:endParaRPr lang="en-US" altLang="en-US" sz="1800" u="none">
              <a:solidFill>
                <a:schemeClr val="accent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ransition advClick="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9pPr>
    </p:titleStyle>
    <p:bodyStyle>
      <a:lvl1pPr marL="455613" indent="-455613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32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1pPr>
      <a:lvl2pPr marL="977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2800">
          <a:solidFill>
            <a:srgbClr val="000099"/>
          </a:solidFill>
          <a:latin typeface="+mn-lt"/>
          <a:ea typeface="ＭＳ Ｐゴシック" charset="-128"/>
        </a:defRPr>
      </a:lvl2pPr>
      <a:lvl3pPr marL="1427163" indent="-269875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2400">
          <a:solidFill>
            <a:srgbClr val="000099"/>
          </a:solidFill>
          <a:latin typeface="+mn-lt"/>
          <a:ea typeface="ＭＳ Ｐゴシック" charset="-128"/>
        </a:defRPr>
      </a:lvl3pPr>
      <a:lvl4pPr marL="1973263" indent="-269875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2000">
          <a:solidFill>
            <a:srgbClr val="000099"/>
          </a:solidFill>
          <a:latin typeface="+mn-lt"/>
          <a:ea typeface="ＭＳ Ｐゴシック" charset="-128"/>
        </a:defRPr>
      </a:lvl4pPr>
      <a:lvl5pPr marL="2422525" indent="-269875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2000">
          <a:solidFill>
            <a:srgbClr val="000099"/>
          </a:solidFill>
          <a:latin typeface="+mn-lt"/>
          <a:ea typeface="ＭＳ Ｐゴシック" charset="-128"/>
        </a:defRPr>
      </a:lvl5pPr>
      <a:lvl6pPr marL="28797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6pPr>
      <a:lvl7pPr marL="33369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7pPr>
      <a:lvl8pPr marL="37941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8pPr>
      <a:lvl9pPr marL="42513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nrich.maths.org/8517" TargetMode="External"/><Relationship Id="rId2" Type="http://schemas.openxmlformats.org/officeDocument/2006/relationships/hyperlink" Target="https://nrich.maths.org/12297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nrich.maths.org/9095" TargetMode="External"/><Relationship Id="rId4" Type="http://schemas.openxmlformats.org/officeDocument/2006/relationships/hyperlink" Target="https://nrich.maths.org/11652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ajk44@cam.ac.uk" TargetMode="External"/><Relationship Id="rId2" Type="http://schemas.openxmlformats.org/officeDocument/2006/relationships/hyperlink" Target="https://nrich.maths.org/newslette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nrich.maths.org/665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ild.maths.org/feeding-meter" TargetMode="External"/><Relationship Id="rId2" Type="http://schemas.openxmlformats.org/officeDocument/2006/relationships/hyperlink" Target="http://wild.maths.org/interstitial/Freedom-and-Constraint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ild.maths.org/heavy-pockets" TargetMode="External"/><Relationship Id="rId5" Type="http://schemas.openxmlformats.org/officeDocument/2006/relationships/hyperlink" Target="http://wild.maths.org/cinema-sweets" TargetMode="External"/><Relationship Id="rId4" Type="http://schemas.openxmlformats.org/officeDocument/2006/relationships/hyperlink" Target="http://wild.maths.org/frobenius-numbers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nrich.maths.org/738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nrich.maths.org/7453" TargetMode="External"/><Relationship Id="rId2" Type="http://schemas.openxmlformats.org/officeDocument/2006/relationships/hyperlink" Target="https://nrich.maths.org/229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ild.maths.org/interstitial/Dotty-Grid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nrich.maths.org/10996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nrich.maths.org/11281" TargetMode="External"/><Relationship Id="rId2" Type="http://schemas.openxmlformats.org/officeDocument/2006/relationships/hyperlink" Target="https://nrich.maths.org/626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3600" dirty="0" smtClean="0"/>
              <a:t>Encouraging Creativity in Secondary Maths Classrooms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Alison Kiddle</a:t>
            </a:r>
            <a:br>
              <a:rPr lang="en-GB" dirty="0" smtClean="0"/>
            </a:br>
            <a:r>
              <a:rPr lang="en-GB" dirty="0" smtClean="0"/>
              <a:t>NRICH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9424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Useful pages on NRICH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hlinkClick r:id="rId2"/>
              </a:rPr>
              <a:t>Introducing Creativity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hlinkClick r:id="rId3"/>
              </a:rPr>
              <a:t>Secondary Curriculum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hlinkClick r:id="rId4"/>
              </a:rPr>
              <a:t>Short Problems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hlinkClick r:id="rId5"/>
              </a:rPr>
              <a:t>Other Resources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3651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Keep in touch!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nrich.maths.org/newsletter</a:t>
            </a:r>
            <a:endParaRPr lang="en-GB" dirty="0" smtClean="0"/>
          </a:p>
          <a:p>
            <a:r>
              <a:rPr lang="en-GB" dirty="0"/>
              <a:t>f</a:t>
            </a:r>
            <a:r>
              <a:rPr lang="en-GB" dirty="0" smtClean="0"/>
              <a:t>acebook.com/</a:t>
            </a:r>
            <a:r>
              <a:rPr lang="en-GB" dirty="0" err="1" smtClean="0"/>
              <a:t>nrichmaths</a:t>
            </a:r>
            <a:endParaRPr lang="en-GB" dirty="0" smtClean="0"/>
          </a:p>
          <a:p>
            <a:r>
              <a:rPr lang="en-GB" dirty="0" smtClean="0"/>
              <a:t>Twitter: @</a:t>
            </a:r>
            <a:r>
              <a:rPr lang="en-GB" dirty="0" err="1" smtClean="0"/>
              <a:t>nrichmaths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>
                <a:hlinkClick r:id="rId3"/>
              </a:rPr>
              <a:t>ajk44@cam.ac.uk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@ajk_44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9195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How much can we spend?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691" y="2013769"/>
            <a:ext cx="8208963" cy="365760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Imagine a country with a currency called zeds, with two coins, 3z and 5z.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What values can you make?</a:t>
            </a:r>
            <a:br>
              <a:rPr lang="en-GB" dirty="0" smtClean="0"/>
            </a:br>
            <a:r>
              <a:rPr lang="en-GB" dirty="0" smtClean="0"/>
              <a:t>Which values are impossible to make?</a:t>
            </a:r>
            <a:br>
              <a:rPr lang="en-GB" dirty="0" smtClean="0"/>
            </a:br>
            <a:r>
              <a:rPr lang="en-GB" dirty="0" smtClean="0"/>
              <a:t>What if you chose different values?</a:t>
            </a:r>
            <a:endParaRPr lang="en-GB" dirty="0"/>
          </a:p>
        </p:txBody>
      </p:sp>
      <p:pic>
        <p:nvPicPr>
          <p:cNvPr id="113666" name="Picture 2" descr="Proposed 3z and 5z coi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996952"/>
            <a:ext cx="2695575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6771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Many more coin explorations…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hlinkClick r:id="rId2"/>
              </a:rPr>
              <a:t>Freedom and Constraints</a:t>
            </a:r>
            <a:endParaRPr lang="en-GB" dirty="0" smtClean="0"/>
          </a:p>
          <a:p>
            <a:r>
              <a:rPr lang="en-GB" dirty="0" smtClean="0">
                <a:hlinkClick r:id="rId3"/>
              </a:rPr>
              <a:t>Feeding the meter</a:t>
            </a:r>
            <a:endParaRPr lang="en-GB" dirty="0" smtClean="0"/>
          </a:p>
          <a:p>
            <a:r>
              <a:rPr lang="en-GB" dirty="0" err="1" smtClean="0">
                <a:hlinkClick r:id="rId4"/>
              </a:rPr>
              <a:t>Frobenius</a:t>
            </a:r>
            <a:r>
              <a:rPr lang="en-GB" dirty="0" smtClean="0">
                <a:hlinkClick r:id="rId4"/>
              </a:rPr>
              <a:t> Numbers</a:t>
            </a:r>
            <a:endParaRPr lang="en-GB" dirty="0" smtClean="0"/>
          </a:p>
          <a:p>
            <a:r>
              <a:rPr lang="en-GB" dirty="0" smtClean="0">
                <a:hlinkClick r:id="rId5"/>
              </a:rPr>
              <a:t>Cinema Sweets</a:t>
            </a:r>
            <a:endParaRPr lang="en-GB" dirty="0" smtClean="0"/>
          </a:p>
          <a:p>
            <a:r>
              <a:rPr lang="en-GB" dirty="0" smtClean="0">
                <a:hlinkClick r:id="rId6"/>
              </a:rPr>
              <a:t>Heavy Pockets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6850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Creative mathematicians…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spot patterns</a:t>
            </a:r>
          </a:p>
          <a:p>
            <a:r>
              <a:rPr lang="en-GB" dirty="0" smtClean="0"/>
              <a:t>make connections</a:t>
            </a:r>
          </a:p>
          <a:p>
            <a:r>
              <a:rPr lang="en-GB" dirty="0" smtClean="0"/>
              <a:t>play </a:t>
            </a:r>
            <a:r>
              <a:rPr lang="en-GB" dirty="0"/>
              <a:t>with ideas, </a:t>
            </a:r>
            <a:endParaRPr lang="en-GB" dirty="0" smtClean="0"/>
          </a:p>
          <a:p>
            <a:r>
              <a:rPr lang="en-GB" dirty="0" smtClean="0"/>
              <a:t>draw pictures/use multiple representations, </a:t>
            </a:r>
          </a:p>
          <a:p>
            <a:r>
              <a:rPr lang="en-GB" dirty="0" smtClean="0"/>
              <a:t>ask </a:t>
            </a:r>
            <a:r>
              <a:rPr lang="en-GB" dirty="0"/>
              <a:t>good questions.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9812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Opposite Vertices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Choose any two dots and join them with a straight line. Can you draw a square so that your line forms one of the sides?</a:t>
            </a:r>
          </a:p>
          <a:p>
            <a:r>
              <a:rPr lang="en-GB" dirty="0" smtClean="0"/>
              <a:t>Choose another two dots. Can you find a square so your dots are at opposite vertices of your square?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3875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Tilted Squares</a:t>
            </a:r>
            <a:r>
              <a:rPr lang="en-GB" dirty="0" smtClean="0"/>
              <a:t> – leads to Pythagoras</a:t>
            </a:r>
          </a:p>
          <a:p>
            <a:r>
              <a:rPr lang="en-GB" dirty="0" smtClean="0">
                <a:hlinkClick r:id="rId3"/>
              </a:rPr>
              <a:t>Vector Journeys</a:t>
            </a:r>
            <a:r>
              <a:rPr lang="en-GB" dirty="0" smtClean="0"/>
              <a:t> – introduction to Vectors</a:t>
            </a:r>
          </a:p>
          <a:p>
            <a:endParaRPr lang="en-GB" dirty="0"/>
          </a:p>
          <a:p>
            <a:r>
              <a:rPr lang="en-GB" dirty="0" smtClean="0"/>
              <a:t>Lots of ideas on Wild Maths – </a:t>
            </a:r>
            <a:r>
              <a:rPr lang="en-GB" dirty="0" smtClean="0">
                <a:hlinkClick r:id="rId4"/>
              </a:rPr>
              <a:t>Dotty Grids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4963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creative classrooms…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is space for discussion</a:t>
            </a:r>
          </a:p>
          <a:p>
            <a:r>
              <a:rPr lang="en-GB" dirty="0" smtClean="0"/>
              <a:t>People pose questions…</a:t>
            </a:r>
          </a:p>
          <a:p>
            <a:pPr marL="0" indent="0">
              <a:buNone/>
            </a:pPr>
            <a:r>
              <a:rPr lang="en-GB" dirty="0" smtClean="0"/>
              <a:t>	and question answers!</a:t>
            </a:r>
          </a:p>
          <a:p>
            <a:r>
              <a:rPr lang="en-GB" dirty="0" smtClean="0"/>
              <a:t>There’s not just one right answer…</a:t>
            </a:r>
          </a:p>
          <a:p>
            <a:pPr marL="0" indent="0">
              <a:buNone/>
            </a:pPr>
            <a:r>
              <a:rPr lang="en-GB" dirty="0" smtClean="0"/>
              <a:t>	there are methods and solutions!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0976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>
                <a:hlinkClick r:id="rId2"/>
              </a:rPr>
              <a:t>Wipeout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Take a set of N consecutive even numbers where N is even.</a:t>
            </a:r>
          </a:p>
          <a:p>
            <a:r>
              <a:rPr lang="en-GB" dirty="0" smtClean="0"/>
              <a:t>Can you wipe out one number so the average of what remains is an integer?</a:t>
            </a:r>
          </a:p>
          <a:p>
            <a:r>
              <a:rPr lang="en-GB" dirty="0" smtClean="0"/>
              <a:t>Can you do it in more than one way?</a:t>
            </a:r>
          </a:p>
          <a:p>
            <a:r>
              <a:rPr lang="en-GB" dirty="0" smtClean="0"/>
              <a:t>What if N is odd?</a:t>
            </a:r>
          </a:p>
        </p:txBody>
      </p:sp>
    </p:spTree>
    <p:extLst>
      <p:ext uri="{BB962C8B-B14F-4D97-AF65-F5344CB8AC3E}">
        <p14:creationId xmlns:p14="http://schemas.microsoft.com/office/powerpoint/2010/main" val="53503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See also…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M, M and M</a:t>
            </a:r>
            <a:endParaRPr lang="en-GB" dirty="0" smtClean="0"/>
          </a:p>
          <a:p>
            <a:r>
              <a:rPr lang="en-GB" dirty="0" smtClean="0">
                <a:hlinkClick r:id="rId3"/>
              </a:rPr>
              <a:t>Unequal Averages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9418781"/>
      </p:ext>
    </p:extLst>
  </p:cSld>
  <p:clrMapOvr>
    <a:masterClrMapping/>
  </p:clrMapOvr>
</p:sld>
</file>

<file path=ppt/theme/theme1.xml><?xml version="1.0" encoding="utf-8"?>
<a:theme xmlns:a="http://schemas.openxmlformats.org/drawingml/2006/main" name="1_NRICH1">
  <a:themeElements>
    <a:clrScheme name="1_NRICH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NRICH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NRICH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RICH">
  <a:themeElements>
    <a:clrScheme name="NRIC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RIC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RIC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Default Design">
  <a:themeElements>
    <a:clrScheme name="5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NRICH1">
  <a:themeElements>
    <a:clrScheme name="NRICH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RICH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RICH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NRICH</Template>
  <TotalTime>2084</TotalTime>
  <Words>239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ＭＳ Ｐゴシック</vt:lpstr>
      <vt:lpstr>Times</vt:lpstr>
      <vt:lpstr>Wingdings</vt:lpstr>
      <vt:lpstr>Times New Roman</vt:lpstr>
      <vt:lpstr>1_NRICH1</vt:lpstr>
      <vt:lpstr>NRICH</vt:lpstr>
      <vt:lpstr>2_Default Design</vt:lpstr>
      <vt:lpstr>5_Default Design</vt:lpstr>
      <vt:lpstr>NRICH1</vt:lpstr>
      <vt:lpstr>Encouraging Creativity in Secondary Maths Classrooms</vt:lpstr>
      <vt:lpstr>How much can we spend?</vt:lpstr>
      <vt:lpstr>Many more coin explorations…</vt:lpstr>
      <vt:lpstr>Creative mathematicians…</vt:lpstr>
      <vt:lpstr>Opposite Vertices</vt:lpstr>
      <vt:lpstr>Next steps</vt:lpstr>
      <vt:lpstr>In creative classrooms…</vt:lpstr>
      <vt:lpstr>Wipeout</vt:lpstr>
      <vt:lpstr>See also…</vt:lpstr>
      <vt:lpstr>Useful pages on NRICH</vt:lpstr>
      <vt:lpstr>Keep in touch!</vt:lpstr>
    </vt:vector>
  </TitlesOfParts>
  <Company>MMP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Engaging Mathematics For All Learners</dc:title>
  <dc:creator>Alison Kiddle</dc:creator>
  <cp:lastModifiedBy>Alison Kiddle</cp:lastModifiedBy>
  <cp:revision>130</cp:revision>
  <cp:lastPrinted>2010-06-22T11:12:50Z</cp:lastPrinted>
  <dcterms:created xsi:type="dcterms:W3CDTF">2011-06-14T20:43:57Z</dcterms:created>
  <dcterms:modified xsi:type="dcterms:W3CDTF">2016-09-01T16:59:25Z</dcterms:modified>
</cp:coreProperties>
</file>