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280" r:id="rId2"/>
    <p:sldId id="281" r:id="rId3"/>
    <p:sldId id="282" r:id="rId4"/>
    <p:sldId id="381" r:id="rId5"/>
    <p:sldId id="369" r:id="rId6"/>
    <p:sldId id="285" r:id="rId7"/>
    <p:sldId id="361" r:id="rId8"/>
    <p:sldId id="356" r:id="rId9"/>
    <p:sldId id="357" r:id="rId10"/>
    <p:sldId id="375" r:id="rId11"/>
    <p:sldId id="376" r:id="rId12"/>
    <p:sldId id="291" r:id="rId13"/>
    <p:sldId id="379" r:id="rId14"/>
    <p:sldId id="355" r:id="rId15"/>
    <p:sldId id="363" r:id="rId16"/>
    <p:sldId id="382" r:id="rId17"/>
    <p:sldId id="385" r:id="rId18"/>
    <p:sldId id="353" r:id="rId19"/>
    <p:sldId id="288" r:id="rId20"/>
    <p:sldId id="289" r:id="rId21"/>
    <p:sldId id="311" r:id="rId22"/>
    <p:sldId id="312" r:id="rId23"/>
    <p:sldId id="378" r:id="rId24"/>
    <p:sldId id="364" r:id="rId25"/>
    <p:sldId id="372" r:id="rId26"/>
    <p:sldId id="362" r:id="rId27"/>
    <p:sldId id="358" r:id="rId28"/>
    <p:sldId id="359" r:id="rId29"/>
    <p:sldId id="360" r:id="rId30"/>
    <p:sldId id="377" r:id="rId31"/>
    <p:sldId id="366" r:id="rId32"/>
    <p:sldId id="380" r:id="rId33"/>
    <p:sldId id="301" r:id="rId34"/>
    <p:sldId id="305" r:id="rId35"/>
    <p:sldId id="373" r:id="rId36"/>
    <p:sldId id="344" r:id="rId37"/>
    <p:sldId id="343" r:id="rId38"/>
    <p:sldId id="348" r:id="rId39"/>
    <p:sldId id="374" r:id="rId40"/>
    <p:sldId id="350"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7" d="100"/>
          <a:sy n="87" d="100"/>
        </p:scale>
        <p:origin x="-1672"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280"/>
    </p:cViewPr>
  </p:sorter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7BFF82-D59B-4443-84A4-8B79D9C93856}" type="datetimeFigureOut">
              <a:rPr lang="en-US" smtClean="0"/>
              <a:t>01/03/16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F05993-9AA1-CD4D-8EAE-269B2AAC65D4}" type="slidenum">
              <a:rPr lang="en-US" smtClean="0"/>
              <a:t>‹#›</a:t>
            </a:fld>
            <a:endParaRPr lang="en-US"/>
          </a:p>
        </p:txBody>
      </p:sp>
    </p:spTree>
    <p:extLst>
      <p:ext uri="{BB962C8B-B14F-4D97-AF65-F5344CB8AC3E}">
        <p14:creationId xmlns:p14="http://schemas.microsoft.com/office/powerpoint/2010/main" val="12568060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8F3F8E22-354E-4FCC-9F08-C873E74C3B17}" type="slidenum">
              <a:rPr lang="en-GB" altLang="en-US">
                <a:latin typeface="Arial" pitchFamily="34" charset="0"/>
                <a:cs typeface="Arial" pitchFamily="34" charset="0"/>
              </a:rPr>
              <a:pPr eaLnBrk="1" hangingPunct="1">
                <a:spcBef>
                  <a:spcPct val="0"/>
                </a:spcBef>
              </a:pPr>
              <a:t>1</a:t>
            </a:fld>
            <a:endParaRPr lang="en-GB" altLang="en-US">
              <a:latin typeface="Arial" pitchFamily="34" charset="0"/>
              <a:cs typeface="Arial" pitchFamily="34" charset="0"/>
            </a:endParaRPr>
          </a:p>
        </p:txBody>
      </p:sp>
      <p:sp>
        <p:nvSpPr>
          <p:cNvPr id="94211"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4212" name="Rectangle 3"/>
          <p:cNvSpPr>
            <a:spLocks noGrp="1" noChangeArrowheads="1"/>
          </p:cNvSpPr>
          <p:nvPr>
            <p:ph type="body" idx="1"/>
          </p:nvPr>
        </p:nvSpPr>
        <p:spPr bwMode="auto">
          <a:xfrm>
            <a:off x="914400" y="4343400"/>
            <a:ext cx="5029200" cy="4114800"/>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1F4B1D13-14C4-4AAF-A0E0-125596377F41}" type="slidenum">
              <a:rPr lang="en-GB" altLang="en-US">
                <a:latin typeface="Arial" pitchFamily="34" charset="0"/>
                <a:cs typeface="Arial" pitchFamily="34" charset="0"/>
              </a:rPr>
              <a:pPr eaLnBrk="1" hangingPunct="1">
                <a:spcBef>
                  <a:spcPct val="0"/>
                </a:spcBef>
              </a:pPr>
              <a:t>10</a:t>
            </a:fld>
            <a:endParaRPr lang="en-GB" altLang="en-US">
              <a:latin typeface="Arial" pitchFamily="34" charset="0"/>
              <a:cs typeface="Arial" pitchFamily="34" charset="0"/>
            </a:endParaRPr>
          </a:p>
        </p:txBody>
      </p:sp>
      <p:sp>
        <p:nvSpPr>
          <p:cNvPr id="130051"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30052"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117017E-F8D2-4803-A4B3-FF2C5D7759B0}" type="slidenum">
              <a:rPr lang="en-GB" altLang="en-US">
                <a:latin typeface="Arial" pitchFamily="34" charset="0"/>
                <a:cs typeface="Arial" pitchFamily="34" charset="0"/>
              </a:rPr>
              <a:pPr eaLnBrk="1" hangingPunct="1">
                <a:spcBef>
                  <a:spcPct val="0"/>
                </a:spcBef>
              </a:pPr>
              <a:t>11</a:t>
            </a:fld>
            <a:endParaRPr lang="en-GB" altLang="en-US">
              <a:latin typeface="Arial" pitchFamily="34" charset="0"/>
              <a:cs typeface="Arial" pitchFamily="34" charset="0"/>
            </a:endParaRPr>
          </a:p>
        </p:txBody>
      </p:sp>
      <p:sp>
        <p:nvSpPr>
          <p:cNvPr id="983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830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37CDEB34-7574-43E1-AD9D-8CD4ABD2EA61}" type="slidenum">
              <a:rPr lang="en-GB" altLang="en-US">
                <a:latin typeface="Arial" pitchFamily="34" charset="0"/>
                <a:cs typeface="Arial" pitchFamily="34" charset="0"/>
              </a:rPr>
              <a:pPr eaLnBrk="1" hangingPunct="1">
                <a:spcBef>
                  <a:spcPct val="0"/>
                </a:spcBef>
              </a:pPr>
              <a:t>12</a:t>
            </a:fld>
            <a:endParaRPr lang="en-GB" altLang="en-US">
              <a:latin typeface="Arial" pitchFamily="34" charset="0"/>
              <a:cs typeface="Arial" pitchFamily="34" charset="0"/>
            </a:endParaRPr>
          </a:p>
        </p:txBody>
      </p:sp>
      <p:sp>
        <p:nvSpPr>
          <p:cNvPr id="10547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05476"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smtClean="0">
                <a:ea typeface="ＭＳ Ｐゴシック" charset="-128"/>
              </a:rPr>
              <a:t>Possible examples:</a:t>
            </a:r>
          </a:p>
          <a:p>
            <a:pPr eaLnBrk="1" hangingPunct="1">
              <a:spcBef>
                <a:spcPct val="0"/>
              </a:spcBef>
            </a:pPr>
            <a:r>
              <a:rPr lang="en-GB" altLang="en-US" smtClean="0">
                <a:ea typeface="ＭＳ Ｐゴシック" charset="-128"/>
              </a:rPr>
              <a:t>Make 37</a:t>
            </a:r>
          </a:p>
          <a:p>
            <a:pPr eaLnBrk="1" hangingPunct="1">
              <a:spcBef>
                <a:spcPct val="0"/>
              </a:spcBef>
            </a:pPr>
            <a:r>
              <a:rPr lang="en-GB" altLang="en-US" smtClean="0">
                <a:ea typeface="ＭＳ Ｐゴシック" charset="-128"/>
              </a:rPr>
              <a:t>Odds and Evens</a:t>
            </a:r>
          </a:p>
          <a:p>
            <a:pPr eaLnBrk="1" hangingPunct="1">
              <a:spcBef>
                <a:spcPct val="0"/>
              </a:spcBef>
            </a:pPr>
            <a:endParaRPr lang="en-GB" altLang="en-US" smtClean="0">
              <a:ea typeface="ＭＳ Ｐゴシック" charset="-128"/>
            </a:endParaRPr>
          </a:p>
          <a:p>
            <a:pPr eaLnBrk="1" hangingPunct="1">
              <a:spcBef>
                <a:spcPct val="0"/>
              </a:spcBef>
            </a:pPr>
            <a:r>
              <a:rPr lang="en-GB" altLang="en-US" smtClean="0">
                <a:ea typeface="ＭＳ Ｐゴシック" charset="-128"/>
              </a:rPr>
              <a:t>Mention TIRED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FAF8F30-6CF9-3B47-A75D-8DCE354DD351}" type="slidenum">
              <a:rPr lang="en-GB" sz="1200">
                <a:cs typeface="Arial" charset="0"/>
              </a:rPr>
              <a:pPr eaLnBrk="1" hangingPunct="1"/>
              <a:t>13</a:t>
            </a:fld>
            <a:endParaRPr lang="en-GB" sz="1200">
              <a:cs typeface="Arial" charset="0"/>
            </a:endParaRPr>
          </a:p>
        </p:txBody>
      </p:sp>
      <p:sp>
        <p:nvSpPr>
          <p:cNvPr id="86018"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a:extLst>
            <a:ext uri="{FAA26D3D-D897-4be2-8F04-BA451C77F1D7}">
              <ma14:placeholderFlag xmlns:ma14="http://schemas.microsoft.com/office/mac/drawingml/2011/main" val="1"/>
            </a:ext>
          </a:extLst>
        </p:spPr>
      </p:sp>
      <p:sp>
        <p:nvSpPr>
          <p:cNvPr id="86019"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atin typeface="Calibri" charset="0"/>
              </a:rPr>
              <a:t>Low Threshold, High Ceiling tasks:Offer students genuine choice Give all students the chance to work mathematically</a:t>
            </a:r>
          </a:p>
          <a:p>
            <a:pPr eaLnBrk="1" hangingPunct="1">
              <a:spcBef>
                <a:spcPct val="0"/>
              </a:spcBef>
            </a:pPr>
            <a:r>
              <a:rPr lang="en-GB">
                <a:latin typeface="Calibri" charset="0"/>
              </a:rPr>
              <a:t>Creativity in English – reading others</a:t>
            </a:r>
            <a:r>
              <a:rPr lang="ja-JP" altLang="en-GB">
                <a:latin typeface="Calibri" charset="0"/>
              </a:rPr>
              <a:t>’</a:t>
            </a:r>
            <a:r>
              <a:rPr lang="en-GB" altLang="ja-JP">
                <a:latin typeface="Calibri" charset="0"/>
              </a:rPr>
              <a:t> work and writing work of your own. Creativity in maths – as well as being exposed to important mathematical results, creating mathematics of your own. LTHC – everyone has the right to get stuck and make mistakes in a safe environment, everyone has an entitlement to work mathematically.</a:t>
            </a:r>
          </a:p>
          <a:p>
            <a:pPr eaLnBrk="1" hangingPunct="1">
              <a:spcBef>
                <a:spcPct val="0"/>
              </a:spcBef>
            </a:pPr>
            <a:endParaRPr lang="en-GB">
              <a:latin typeface="Calibri" charset="0"/>
            </a:endParaRPr>
          </a:p>
          <a:p>
            <a:pPr eaLnBrk="1" hangingPunct="1">
              <a:spcBef>
                <a:spcPct val="0"/>
              </a:spcBef>
            </a:pPr>
            <a:endParaRPr lang="en-GB">
              <a:latin typeface="Calibri"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687A86F-0C0C-6C47-9266-77BFF099D198}" type="slidenum">
              <a:rPr lang="en-GB" sz="1200">
                <a:cs typeface="Arial" charset="0"/>
              </a:rPr>
              <a:pPr eaLnBrk="1" hangingPunct="1"/>
              <a:t>14</a:t>
            </a:fld>
            <a:endParaRPr lang="en-GB" sz="1200">
              <a:cs typeface="Arial" charset="0"/>
            </a:endParaRPr>
          </a:p>
        </p:txBody>
      </p:sp>
      <p:sp>
        <p:nvSpPr>
          <p:cNvPr id="26626" name="Rectangle 2"/>
          <p:cNvSpPr>
            <a:spLocks noGrp="1" noRot="1" noChangeAspect="1" noChangeArrowheads="1" noTextEdit="1"/>
          </p:cNvSpPr>
          <p:nvPr>
            <p:ph type="sldImg"/>
          </p:nvPr>
        </p:nvSpPr>
        <p:spPr>
          <a:solidFill>
            <a:srgbClr val="FFFFFF"/>
          </a:solidFill>
          <a:ln/>
        </p:spPr>
      </p:sp>
      <p:sp>
        <p:nvSpPr>
          <p:cNvPr id="23555"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spcBef>
                <a:spcPct val="0"/>
              </a:spcBef>
            </a:pPr>
            <a:endParaRPr lang="en-US">
              <a:latin typeface="Calibri"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117017E-F8D2-4803-A4B3-FF2C5D7759B0}" type="slidenum">
              <a:rPr lang="en-GB" altLang="en-US">
                <a:latin typeface="Arial" pitchFamily="34" charset="0"/>
                <a:cs typeface="Arial" pitchFamily="34" charset="0"/>
              </a:rPr>
              <a:pPr eaLnBrk="1" hangingPunct="1">
                <a:spcBef>
                  <a:spcPct val="0"/>
                </a:spcBef>
              </a:pPr>
              <a:t>15</a:t>
            </a:fld>
            <a:endParaRPr lang="en-GB" altLang="en-US">
              <a:latin typeface="Arial" pitchFamily="34" charset="0"/>
              <a:cs typeface="Arial" pitchFamily="34" charset="0"/>
            </a:endParaRPr>
          </a:p>
        </p:txBody>
      </p:sp>
      <p:sp>
        <p:nvSpPr>
          <p:cNvPr id="983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830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117017E-F8D2-4803-A4B3-FF2C5D7759B0}" type="slidenum">
              <a:rPr lang="en-GB" altLang="en-US">
                <a:latin typeface="Arial" pitchFamily="34" charset="0"/>
                <a:cs typeface="Arial" pitchFamily="34" charset="0"/>
              </a:rPr>
              <a:pPr eaLnBrk="1" hangingPunct="1">
                <a:spcBef>
                  <a:spcPct val="0"/>
                </a:spcBef>
              </a:pPr>
              <a:t>18</a:t>
            </a:fld>
            <a:endParaRPr lang="en-GB" altLang="en-US">
              <a:latin typeface="Arial" pitchFamily="34" charset="0"/>
              <a:cs typeface="Arial" pitchFamily="34" charset="0"/>
            </a:endParaRPr>
          </a:p>
        </p:txBody>
      </p:sp>
      <p:sp>
        <p:nvSpPr>
          <p:cNvPr id="983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830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algn="r" eaLnBrk="1" hangingPunct="1">
              <a:spcBef>
                <a:spcPct val="0"/>
              </a:spcBef>
            </a:pPr>
            <a:fld id="{23C552EF-3F6F-4210-B4E3-EF7CA06B07AD}" type="slidenum">
              <a:rPr lang="en-GB" altLang="en-US">
                <a:latin typeface="Arial" pitchFamily="34" charset="0"/>
                <a:cs typeface="Arial" pitchFamily="34" charset="0"/>
              </a:rPr>
              <a:pPr algn="r" eaLnBrk="1" hangingPunct="1">
                <a:spcBef>
                  <a:spcPct val="0"/>
                </a:spcBef>
              </a:pPr>
              <a:t>19</a:t>
            </a:fld>
            <a:endParaRPr lang="en-GB" altLang="en-US">
              <a:latin typeface="Arial" pitchFamily="34" charset="0"/>
              <a:cs typeface="Arial" pitchFamily="34" charset="0"/>
            </a:endParaRPr>
          </a:p>
        </p:txBody>
      </p:sp>
      <p:sp>
        <p:nvSpPr>
          <p:cNvPr id="10240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0240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5BF4D8D7-9B79-4F26-8AC8-20116E14E4B1}" type="slidenum">
              <a:rPr lang="en-GB" altLang="en-US">
                <a:latin typeface="Arial" pitchFamily="34" charset="0"/>
                <a:cs typeface="Arial" pitchFamily="34" charset="0"/>
              </a:rPr>
              <a:pPr eaLnBrk="1" hangingPunct="1">
                <a:spcBef>
                  <a:spcPct val="0"/>
                </a:spcBef>
              </a:pPr>
              <a:t>20</a:t>
            </a:fld>
            <a:endParaRPr lang="en-GB" altLang="en-US">
              <a:latin typeface="Arial" pitchFamily="34" charset="0"/>
              <a:cs typeface="Arial" pitchFamily="34" charset="0"/>
            </a:endParaRPr>
          </a:p>
        </p:txBody>
      </p:sp>
      <p:sp>
        <p:nvSpPr>
          <p:cNvPr id="10342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0342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5C2584F1-C059-4BFC-980F-200B4909CAA0}" type="slidenum">
              <a:rPr lang="en-GB" altLang="en-US">
                <a:latin typeface="Arial" pitchFamily="34" charset="0"/>
                <a:cs typeface="Arial" pitchFamily="34" charset="0"/>
              </a:rPr>
              <a:pPr eaLnBrk="1" hangingPunct="1">
                <a:spcBef>
                  <a:spcPct val="0"/>
                </a:spcBef>
              </a:pPr>
              <a:t>21</a:t>
            </a:fld>
            <a:endParaRPr lang="en-GB" altLang="en-US">
              <a:latin typeface="Arial" pitchFamily="34" charset="0"/>
              <a:cs typeface="Arial" pitchFamily="34" charset="0"/>
            </a:endParaRPr>
          </a:p>
        </p:txBody>
      </p:sp>
      <p:sp>
        <p:nvSpPr>
          <p:cNvPr id="12185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2186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smtClean="0">
                <a:ea typeface="ＭＳ Ｐゴシック" charset="-128"/>
              </a:rPr>
              <a:t>Once one solution has been found: </a:t>
            </a:r>
            <a:r>
              <a:rPr lang="ja-JP" altLang="en-GB" smtClean="0">
                <a:ea typeface="ＭＳ Ｐゴシック" charset="-128"/>
              </a:rPr>
              <a:t>“</a:t>
            </a:r>
            <a:r>
              <a:rPr lang="en-GB" altLang="ja-JP" smtClean="0">
                <a:ea typeface="ＭＳ Ｐゴシック" charset="-128"/>
              </a:rPr>
              <a:t>Can you find the solution in a different way?</a:t>
            </a:r>
            <a:r>
              <a:rPr lang="ja-JP" altLang="en-GB" smtClean="0">
                <a:ea typeface="ＭＳ Ｐゴシック" charset="-128"/>
              </a:rPr>
              <a:t>”</a:t>
            </a:r>
            <a:r>
              <a:rPr lang="en-GB" altLang="ja-JP" smtClean="0">
                <a:ea typeface="ＭＳ Ｐゴシック" charset="-128"/>
              </a:rPr>
              <a:t> then </a:t>
            </a:r>
            <a:r>
              <a:rPr lang="ja-JP" altLang="en-GB" smtClean="0">
                <a:ea typeface="ＭＳ Ｐゴシック" charset="-128"/>
              </a:rPr>
              <a:t>“</a:t>
            </a:r>
            <a:r>
              <a:rPr lang="en-GB" altLang="ja-JP" smtClean="0">
                <a:ea typeface="ＭＳ Ｐゴシック" charset="-128"/>
              </a:rPr>
              <a:t>Here are eight different starting points for solutions, can you finish them all off?</a:t>
            </a:r>
            <a:r>
              <a:rPr lang="ja-JP" altLang="en-GB" smtClean="0">
                <a:ea typeface="ＭＳ Ｐゴシック" charset="-128"/>
              </a:rPr>
              <a:t>”</a:t>
            </a:r>
            <a:r>
              <a:rPr lang="en-GB" altLang="ja-JP" smtClean="0">
                <a:ea typeface="ＭＳ Ｐゴシック" charset="-128"/>
              </a:rPr>
              <a:t> (worksheet in TN) Finally, discuss which approaches are most elegant, pleasing, whatever.</a:t>
            </a:r>
          </a:p>
          <a:p>
            <a:pPr eaLnBrk="1" hangingPunct="1">
              <a:spcBef>
                <a:spcPct val="0"/>
              </a:spcBef>
            </a:pPr>
            <a:endParaRPr lang="en-GB" altLang="en-US" smtClean="0">
              <a:ea typeface="ＭＳ Ｐゴシック" charset="-128"/>
            </a:endParaRPr>
          </a:p>
          <a:p>
            <a:pPr eaLnBrk="1" hangingPunct="1">
              <a:spcBef>
                <a:spcPct val="0"/>
              </a:spcBef>
            </a:pPr>
            <a:r>
              <a:rPr lang="en-GB" altLang="en-US" smtClean="0">
                <a:ea typeface="ＭＳ Ｐゴシック" charset="-128"/>
              </a:rPr>
              <a:t>Rationale for using What</a:t>
            </a:r>
            <a:r>
              <a:rPr lang="ja-JP" altLang="en-GB" smtClean="0">
                <a:ea typeface="ＭＳ Ｐゴシック" charset="-128"/>
              </a:rPr>
              <a:t>’</a:t>
            </a:r>
            <a:r>
              <a:rPr lang="en-GB" altLang="ja-JP" smtClean="0">
                <a:ea typeface="ＭＳ Ｐゴシック" charset="-128"/>
              </a:rPr>
              <a:t>s it Worth?</a:t>
            </a:r>
          </a:p>
          <a:p>
            <a:pPr eaLnBrk="1" hangingPunct="1">
              <a:spcBef>
                <a:spcPct val="0"/>
              </a:spcBef>
            </a:pPr>
            <a:r>
              <a:rPr lang="en-GB" altLang="en-US" smtClean="0">
                <a:ea typeface="ＭＳ Ｐゴシック" charset="-128"/>
              </a:rPr>
              <a:t>The main focus is not the solution but the approaches taken. We are interested in reasoning and justification, and people being able to make sense of each other</a:t>
            </a:r>
            <a:r>
              <a:rPr lang="ja-JP" altLang="en-GB" smtClean="0">
                <a:ea typeface="ＭＳ Ｐゴシック" charset="-128"/>
              </a:rPr>
              <a:t>’</a:t>
            </a:r>
            <a:r>
              <a:rPr lang="en-GB" altLang="ja-JP" smtClean="0">
                <a:ea typeface="ＭＳ Ｐゴシック" charset="-128"/>
              </a:rPr>
              <a:t>s thinking.</a:t>
            </a:r>
            <a:endParaRPr lang="en-GB" altLang="en-US" smtClean="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117017E-F8D2-4803-A4B3-FF2C5D7759B0}" type="slidenum">
              <a:rPr lang="en-GB" altLang="en-US">
                <a:latin typeface="Arial" pitchFamily="34" charset="0"/>
                <a:cs typeface="Arial" pitchFamily="34" charset="0"/>
              </a:rPr>
              <a:pPr eaLnBrk="1" hangingPunct="1">
                <a:spcBef>
                  <a:spcPct val="0"/>
                </a:spcBef>
              </a:pPr>
              <a:t>23</a:t>
            </a:fld>
            <a:endParaRPr lang="en-GB" altLang="en-US">
              <a:latin typeface="Arial" pitchFamily="34" charset="0"/>
              <a:cs typeface="Arial" pitchFamily="34" charset="0"/>
            </a:endParaRPr>
          </a:p>
        </p:txBody>
      </p:sp>
      <p:sp>
        <p:nvSpPr>
          <p:cNvPr id="983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830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117017E-F8D2-4803-A4B3-FF2C5D7759B0}" type="slidenum">
              <a:rPr lang="en-GB" altLang="en-US">
                <a:latin typeface="Arial" pitchFamily="34" charset="0"/>
                <a:cs typeface="Arial" pitchFamily="34" charset="0"/>
              </a:rPr>
              <a:pPr eaLnBrk="1" hangingPunct="1">
                <a:spcBef>
                  <a:spcPct val="0"/>
                </a:spcBef>
              </a:pPr>
              <a:t>24</a:t>
            </a:fld>
            <a:endParaRPr lang="en-GB" altLang="en-US">
              <a:latin typeface="Arial" pitchFamily="34" charset="0"/>
              <a:cs typeface="Arial" pitchFamily="34" charset="0"/>
            </a:endParaRPr>
          </a:p>
        </p:txBody>
      </p:sp>
      <p:sp>
        <p:nvSpPr>
          <p:cNvPr id="983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830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3752F10D-A401-4D4E-A2FE-EBAB432BC47E}" type="slidenum">
              <a:rPr lang="en-GB" altLang="en-US">
                <a:latin typeface="Arial" pitchFamily="34" charset="0"/>
                <a:cs typeface="Arial" pitchFamily="34" charset="0"/>
              </a:rPr>
              <a:pPr eaLnBrk="1" hangingPunct="1">
                <a:spcBef>
                  <a:spcPct val="0"/>
                </a:spcBef>
              </a:pPr>
              <a:t>25</a:t>
            </a:fld>
            <a:endParaRPr lang="en-GB" altLang="en-US">
              <a:latin typeface="Arial" pitchFamily="34" charset="0"/>
              <a:cs typeface="Arial" pitchFamily="34" charset="0"/>
            </a:endParaRPr>
          </a:p>
        </p:txBody>
      </p:sp>
      <p:sp>
        <p:nvSpPr>
          <p:cNvPr id="13619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36196"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lIns="91431" tIns="45716" rIns="91431" bIns="45716"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117017E-F8D2-4803-A4B3-FF2C5D7759B0}" type="slidenum">
              <a:rPr lang="en-GB" altLang="en-US">
                <a:latin typeface="Arial" pitchFamily="34" charset="0"/>
                <a:cs typeface="Arial" pitchFamily="34" charset="0"/>
              </a:rPr>
              <a:pPr eaLnBrk="1" hangingPunct="1">
                <a:spcBef>
                  <a:spcPct val="0"/>
                </a:spcBef>
              </a:pPr>
              <a:t>30</a:t>
            </a:fld>
            <a:endParaRPr lang="en-GB" altLang="en-US">
              <a:latin typeface="Arial" pitchFamily="34" charset="0"/>
              <a:cs typeface="Arial" pitchFamily="34" charset="0"/>
            </a:endParaRPr>
          </a:p>
        </p:txBody>
      </p:sp>
      <p:sp>
        <p:nvSpPr>
          <p:cNvPr id="983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830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117017E-F8D2-4803-A4B3-FF2C5D7759B0}" type="slidenum">
              <a:rPr lang="en-GB" altLang="en-US">
                <a:latin typeface="Arial" pitchFamily="34" charset="0"/>
                <a:cs typeface="Arial" pitchFamily="34" charset="0"/>
              </a:rPr>
              <a:pPr eaLnBrk="1" hangingPunct="1">
                <a:spcBef>
                  <a:spcPct val="0"/>
                </a:spcBef>
              </a:pPr>
              <a:t>31</a:t>
            </a:fld>
            <a:endParaRPr lang="en-GB" altLang="en-US">
              <a:latin typeface="Arial" pitchFamily="34" charset="0"/>
              <a:cs typeface="Arial" pitchFamily="34" charset="0"/>
            </a:endParaRPr>
          </a:p>
        </p:txBody>
      </p:sp>
      <p:sp>
        <p:nvSpPr>
          <p:cNvPr id="983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830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117017E-F8D2-4803-A4B3-FF2C5D7759B0}" type="slidenum">
              <a:rPr lang="en-GB" altLang="en-US">
                <a:latin typeface="Arial" pitchFamily="34" charset="0"/>
                <a:cs typeface="Arial" pitchFamily="34" charset="0"/>
              </a:rPr>
              <a:pPr eaLnBrk="1" hangingPunct="1">
                <a:spcBef>
                  <a:spcPct val="0"/>
                </a:spcBef>
              </a:pPr>
              <a:t>32</a:t>
            </a:fld>
            <a:endParaRPr lang="en-GB" altLang="en-US">
              <a:latin typeface="Arial" pitchFamily="34" charset="0"/>
              <a:cs typeface="Arial" pitchFamily="34" charset="0"/>
            </a:endParaRPr>
          </a:p>
        </p:txBody>
      </p:sp>
      <p:sp>
        <p:nvSpPr>
          <p:cNvPr id="983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830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A6C4D1AC-6E7A-4D98-9BAA-CA5853CA5C39}" type="slidenum">
              <a:rPr lang="en-GB" altLang="en-US">
                <a:latin typeface="Arial" pitchFamily="34" charset="0"/>
                <a:cs typeface="Arial" pitchFamily="34" charset="0"/>
              </a:rPr>
              <a:pPr eaLnBrk="1" hangingPunct="1">
                <a:spcBef>
                  <a:spcPct val="0"/>
                </a:spcBef>
              </a:pPr>
              <a:t>33</a:t>
            </a:fld>
            <a:endParaRPr lang="en-GB" altLang="en-US">
              <a:latin typeface="Arial" pitchFamily="34" charset="0"/>
              <a:cs typeface="Arial" pitchFamily="34" charset="0"/>
            </a:endParaRPr>
          </a:p>
        </p:txBody>
      </p:sp>
      <p:sp>
        <p:nvSpPr>
          <p:cNvPr id="11366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1366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smtClean="0">
                <a:ea typeface="ＭＳ Ｐゴシック" charset="-128"/>
              </a:rPr>
              <a:t>Rationale: Working collaboratively in pairs. The answer is not immediately obvious, so students can be invited to convince each other, highlighting the importance within the mathematical community of explaining and justifying your ideas to others. Convince yourself…</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19E90282-AAE1-4354-AC17-6686F0B81A52}" type="slidenum">
              <a:rPr lang="en-GB" altLang="en-US">
                <a:latin typeface="Arial" pitchFamily="34" charset="0"/>
                <a:cs typeface="Arial" pitchFamily="34" charset="0"/>
              </a:rPr>
              <a:pPr eaLnBrk="1" hangingPunct="1">
                <a:spcBef>
                  <a:spcPct val="0"/>
                </a:spcBef>
              </a:pPr>
              <a:t>34</a:t>
            </a:fld>
            <a:endParaRPr lang="en-GB" altLang="en-US">
              <a:latin typeface="Arial" pitchFamily="34" charset="0"/>
              <a:cs typeface="Arial" pitchFamily="34" charset="0"/>
            </a:endParaRPr>
          </a:p>
        </p:txBody>
      </p:sp>
      <p:sp>
        <p:nvSpPr>
          <p:cNvPr id="11673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1674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smtClean="0">
                <a:ea typeface="ＭＳ Ｐゴシック" charset="-128"/>
              </a:rPr>
              <a:t>Rationale: Working collaboratively in pairs. The answer is not immediately obvious, so students can be invited to convince each other, highlighting the importance within the mathematical community of explaining and justifying your ideas to others. Convince yourself…</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EB1FE15A-9B71-4C8D-9514-69B5F44DDBAA}" type="slidenum">
              <a:rPr lang="en-US" altLang="en-US">
                <a:latin typeface="Arial" pitchFamily="34" charset="0"/>
              </a:rPr>
              <a:pPr eaLnBrk="1" hangingPunct="1">
                <a:spcBef>
                  <a:spcPct val="0"/>
                </a:spcBef>
              </a:pPr>
              <a:t>36</a:t>
            </a:fld>
            <a:endParaRPr lang="en-US" altLang="en-US">
              <a:latin typeface="Arial" pitchFamily="34" charset="0"/>
            </a:endParaRPr>
          </a:p>
        </p:txBody>
      </p:sp>
      <p:sp>
        <p:nvSpPr>
          <p:cNvPr id="154627"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8"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E3DCC976-A855-429F-9106-B5A0109EA15F}" type="slidenum">
              <a:rPr lang="en-GB" altLang="en-US">
                <a:latin typeface="Arial" pitchFamily="34" charset="0"/>
                <a:cs typeface="Arial" pitchFamily="34" charset="0"/>
              </a:rPr>
              <a:pPr eaLnBrk="1" hangingPunct="1">
                <a:spcBef>
                  <a:spcPct val="0"/>
                </a:spcBef>
              </a:pPr>
              <a:t>38</a:t>
            </a:fld>
            <a:endParaRPr lang="en-GB" altLang="en-US">
              <a:latin typeface="Arial" pitchFamily="34" charset="0"/>
              <a:cs typeface="Arial" pitchFamily="34" charset="0"/>
            </a:endParaRPr>
          </a:p>
        </p:txBody>
      </p:sp>
      <p:sp>
        <p:nvSpPr>
          <p:cNvPr id="15769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770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735B901B-75F5-4135-AC54-1D792F25F315}" type="slidenum">
              <a:rPr lang="en-GB" altLang="en-US">
                <a:latin typeface="Arial" pitchFamily="34" charset="0"/>
                <a:cs typeface="Arial" pitchFamily="34" charset="0"/>
              </a:rPr>
              <a:pPr eaLnBrk="1" hangingPunct="1">
                <a:spcBef>
                  <a:spcPct val="0"/>
                </a:spcBef>
              </a:pPr>
              <a:t>39</a:t>
            </a:fld>
            <a:endParaRPr lang="en-GB" altLang="en-US">
              <a:latin typeface="Arial" pitchFamily="34" charset="0"/>
              <a:cs typeface="Arial" pitchFamily="34" charset="0"/>
            </a:endParaRPr>
          </a:p>
        </p:txBody>
      </p:sp>
      <p:sp>
        <p:nvSpPr>
          <p:cNvPr id="15667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6676"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4276569-D8DA-44A6-ADBE-9D810263B890}" type="slidenum">
              <a:rPr lang="en-GB" altLang="en-US">
                <a:latin typeface="Arial" pitchFamily="34" charset="0"/>
                <a:cs typeface="Arial" pitchFamily="34" charset="0"/>
              </a:rPr>
              <a:pPr eaLnBrk="1" hangingPunct="1">
                <a:spcBef>
                  <a:spcPct val="0"/>
                </a:spcBef>
              </a:pPr>
              <a:t>40</a:t>
            </a:fld>
            <a:endParaRPr lang="en-GB" altLang="en-US">
              <a:latin typeface="Arial" pitchFamily="34" charset="0"/>
              <a:cs typeface="Arial" pitchFamily="34" charset="0"/>
            </a:endParaRPr>
          </a:p>
        </p:txBody>
      </p:sp>
      <p:sp>
        <p:nvSpPr>
          <p:cNvPr id="15974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974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735B901B-75F5-4135-AC54-1D792F25F315}" type="slidenum">
              <a:rPr lang="en-GB" altLang="en-US">
                <a:latin typeface="Arial" pitchFamily="34" charset="0"/>
                <a:cs typeface="Arial" pitchFamily="34" charset="0"/>
              </a:rPr>
              <a:pPr eaLnBrk="1" hangingPunct="1">
                <a:spcBef>
                  <a:spcPct val="0"/>
                </a:spcBef>
              </a:pPr>
              <a:t>4</a:t>
            </a:fld>
            <a:endParaRPr lang="en-GB" altLang="en-US">
              <a:latin typeface="Arial" pitchFamily="34" charset="0"/>
              <a:cs typeface="Arial" pitchFamily="34" charset="0"/>
            </a:endParaRPr>
          </a:p>
        </p:txBody>
      </p:sp>
      <p:sp>
        <p:nvSpPr>
          <p:cNvPr id="15667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6676"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117017E-F8D2-4803-A4B3-FF2C5D7759B0}" type="slidenum">
              <a:rPr lang="en-GB" altLang="en-US">
                <a:latin typeface="Arial" pitchFamily="34" charset="0"/>
                <a:cs typeface="Arial" pitchFamily="34" charset="0"/>
              </a:rPr>
              <a:pPr eaLnBrk="1" hangingPunct="1">
                <a:spcBef>
                  <a:spcPct val="0"/>
                </a:spcBef>
              </a:pPr>
              <a:t>5</a:t>
            </a:fld>
            <a:endParaRPr lang="en-GB" altLang="en-US">
              <a:latin typeface="Arial" pitchFamily="34" charset="0"/>
              <a:cs typeface="Arial" pitchFamily="34" charset="0"/>
            </a:endParaRPr>
          </a:p>
        </p:txBody>
      </p:sp>
      <p:sp>
        <p:nvSpPr>
          <p:cNvPr id="9830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830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DC68C299-B6F1-4DEA-BCA6-749CB5A41F2E}" type="slidenum">
              <a:rPr lang="en-GB" altLang="en-US">
                <a:latin typeface="Arial" pitchFamily="34" charset="0"/>
                <a:cs typeface="Arial" pitchFamily="34" charset="0"/>
              </a:rPr>
              <a:pPr eaLnBrk="1" hangingPunct="1">
                <a:spcBef>
                  <a:spcPct val="0"/>
                </a:spcBef>
              </a:pPr>
              <a:t>6</a:t>
            </a:fld>
            <a:endParaRPr lang="en-GB" altLang="en-US">
              <a:latin typeface="Arial" pitchFamily="34" charset="0"/>
              <a:cs typeface="Arial" pitchFamily="34" charset="0"/>
            </a:endParaRPr>
          </a:p>
        </p:txBody>
      </p:sp>
      <p:sp>
        <p:nvSpPr>
          <p:cNvPr id="99331"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9332"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eaLnBrk="1" hangingPunct="1"/>
            <a:fld id="{2A9CD45C-04A9-474C-AD03-0074736A9EDF}" type="slidenum">
              <a:rPr lang="en-GB" sz="1200" u="none">
                <a:cs typeface="Arial" charset="0"/>
              </a:rPr>
              <a:pPr eaLnBrk="1" hangingPunct="1"/>
              <a:t>7</a:t>
            </a:fld>
            <a:endParaRPr lang="en-GB" sz="1200" u="none">
              <a:cs typeface="Arial" charset="0"/>
            </a:endParaRPr>
          </a:p>
        </p:txBody>
      </p:sp>
      <p:sp>
        <p:nvSpPr>
          <p:cNvPr id="26626" name="Rectangle 2"/>
          <p:cNvSpPr>
            <a:spLocks noGrp="1" noRot="1" noChangeAspect="1" noChangeArrowheads="1" noTextEdit="1"/>
          </p:cNvSpPr>
          <p:nvPr>
            <p:ph type="sldImg"/>
          </p:nvPr>
        </p:nvSpPr>
        <p:spPr>
          <a:solidFill>
            <a:srgbClr val="FFFFFF"/>
          </a:solidFill>
          <a:ln/>
        </p:spPr>
      </p:sp>
      <p:sp>
        <p:nvSpPr>
          <p:cNvPr id="26627"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FE1EE797-1E8A-4433-BF2A-F53C7E9A90D6}" type="slidenum">
              <a:rPr lang="en-GB" altLang="en-US">
                <a:latin typeface="Arial" pitchFamily="34" charset="0"/>
                <a:cs typeface="Arial" pitchFamily="34" charset="0"/>
              </a:rPr>
              <a:pPr eaLnBrk="1" hangingPunct="1">
                <a:spcBef>
                  <a:spcPct val="0"/>
                </a:spcBef>
              </a:pPr>
              <a:t>8</a:t>
            </a:fld>
            <a:endParaRPr lang="en-GB" altLang="en-US">
              <a:latin typeface="Arial" pitchFamily="34" charset="0"/>
              <a:cs typeface="Arial" pitchFamily="34" charset="0"/>
            </a:endParaRPr>
          </a:p>
        </p:txBody>
      </p:sp>
      <p:sp>
        <p:nvSpPr>
          <p:cNvPr id="12697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2698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C448A792-8FA1-49A5-9068-587BE3EDAFBA}" type="slidenum">
              <a:rPr lang="en-GB" altLang="en-US">
                <a:latin typeface="Arial" pitchFamily="34" charset="0"/>
                <a:cs typeface="Arial" pitchFamily="34" charset="0"/>
              </a:rPr>
              <a:pPr eaLnBrk="1" hangingPunct="1">
                <a:spcBef>
                  <a:spcPct val="0"/>
                </a:spcBef>
              </a:pPr>
              <a:t>9</a:t>
            </a:fld>
            <a:endParaRPr lang="en-GB" altLang="en-US">
              <a:latin typeface="Arial" pitchFamily="34" charset="0"/>
              <a:cs typeface="Arial" pitchFamily="34" charset="0"/>
            </a:endParaRPr>
          </a:p>
        </p:txBody>
      </p:sp>
      <p:sp>
        <p:nvSpPr>
          <p:cNvPr id="11264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1264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smtClean="0">
                <a:ea typeface="ＭＳ Ｐゴシック" charset="-128"/>
              </a:rPr>
              <a:t>Rationale: Working collaboratively in pairs. The answer is not immediately obvious, so students can be invited to convince each other, highlighting the importance within the mathematical community of explaining and justifying your ideas to others. Convince yourself…</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63E8D11B-64EC-164B-A60A-145CEBC5E270}" type="datetimeFigureOut">
              <a:rPr lang="en-US" smtClean="0"/>
              <a:t>01/03/16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63E8D11B-64EC-164B-A60A-145CEBC5E270}" type="datetimeFigureOut">
              <a:rPr lang="en-US" smtClean="0"/>
              <a:t>01/03/16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63E8D11B-64EC-164B-A60A-145CEBC5E270}" type="datetimeFigureOut">
              <a:rPr lang="en-US" smtClean="0"/>
              <a:t>01/03/16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11188" y="1600200"/>
            <a:ext cx="4027487"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91075" y="1600200"/>
            <a:ext cx="4029075"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988676273"/>
      </p:ext>
    </p:extLst>
  </p:cSld>
  <p:clrMapOvr>
    <a:masterClrMapping/>
  </p:clrMapOvr>
  <p:transition xmlns:p14="http://schemas.microsoft.com/office/powerpoint/2010/mai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63E8D11B-64EC-164B-A60A-145CEBC5E270}" type="datetimeFigureOut">
              <a:rPr lang="en-US" smtClean="0"/>
              <a:t>01/03/16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63E8D11B-64EC-164B-A60A-145CEBC5E270}" type="datetimeFigureOut">
              <a:rPr lang="en-US" smtClean="0"/>
              <a:t>01/03/16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63E8D11B-64EC-164B-A60A-145CEBC5E270}" type="datetimeFigureOut">
              <a:rPr lang="en-US" smtClean="0"/>
              <a:t>01/03/16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63E8D11B-64EC-164B-A60A-145CEBC5E270}" type="datetimeFigureOut">
              <a:rPr lang="en-US" smtClean="0"/>
              <a:t>01/03/16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63E8D11B-64EC-164B-A60A-145CEBC5E270}" type="datetimeFigureOut">
              <a:rPr lang="en-US" smtClean="0"/>
              <a:t>01/03/16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E8D11B-64EC-164B-A60A-145CEBC5E270}" type="datetimeFigureOut">
              <a:rPr lang="en-US" smtClean="0"/>
              <a:t>01/03/16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63E8D11B-64EC-164B-A60A-145CEBC5E270}" type="datetimeFigureOut">
              <a:rPr lang="en-US" smtClean="0"/>
              <a:t>01/03/16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63E8D11B-64EC-164B-A60A-145CEBC5E270}" type="datetimeFigureOut">
              <a:rPr lang="en-US" smtClean="0"/>
              <a:t>01/03/16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32DD6-4E04-AC45-BCF5-EC7A42B0BC4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E8D11B-64EC-164B-A60A-145CEBC5E270}" type="datetimeFigureOut">
              <a:rPr lang="en-US" smtClean="0"/>
              <a:t>01/03/16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E32DD6-4E04-AC45-BCF5-EC7A42B0BC4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 Id="rId3" Type="http://schemas.openxmlformats.org/officeDocument/2006/relationships/hyperlink" Target="http://nrich.maths.org/11750"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nrich.maths.org/1840"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nrich.maths.org/1053"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hyperlink" Target="http://nrich.maths.org/559"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hyperlink" Target="http://nrich.maths.org/11281"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9.xml.rels><?xml version="1.0" encoding="UTF-8" standalone="yes"?>
<Relationships xmlns="http://schemas.openxmlformats.org/package/2006/relationships"><Relationship Id="rId3" Type="http://schemas.openxmlformats.org/officeDocument/2006/relationships/hyperlink" Target="http://nrich.maths.org/11244" TargetMode="External"/><Relationship Id="rId4" Type="http://schemas.openxmlformats.org/officeDocument/2006/relationships/hyperlink" Target="http://nrich.maths.org/public/mailinglist.php" TargetMode="External"/><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nrich.maths.org/11244"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hyperlink" Target="http://nrich.maths.org/6606" TargetMode="Externa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hyperlink" Target="http://www.flashlightcreative.net/swf/mindreader/" TargetMode="External"/><Relationship Id="rId4" Type="http://schemas.openxmlformats.org/officeDocument/2006/relationships/hyperlink" Target="http://nrich.maths.org/7208" TargetMode="External"/><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hyperlink" Target="http://nrich.maths.org/5469" TargetMode="External"/><Relationship Id="rId4" Type="http://schemas.openxmlformats.org/officeDocument/2006/relationships/image" Target="../media/image3.png"/><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nrich.maths.org/626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50825" y="1518631"/>
            <a:ext cx="8734425" cy="2330285"/>
          </a:xfrm>
        </p:spPr>
        <p:txBody>
          <a:bodyPr>
            <a:normAutofit/>
          </a:bodyPr>
          <a:lstStyle/>
          <a:p>
            <a:r>
              <a:rPr lang="en-US" altLang="en-US" dirty="0" smtClean="0">
                <a:solidFill>
                  <a:srgbClr val="000000"/>
                </a:solidFill>
              </a:rPr>
              <a:t>If you want to build higher,</a:t>
            </a:r>
            <a:br>
              <a:rPr lang="en-US" altLang="en-US" dirty="0" smtClean="0">
                <a:solidFill>
                  <a:srgbClr val="000000"/>
                </a:solidFill>
              </a:rPr>
            </a:br>
            <a:r>
              <a:rPr lang="en-US" altLang="en-US" dirty="0" smtClean="0">
                <a:solidFill>
                  <a:srgbClr val="000000"/>
                </a:solidFill>
              </a:rPr>
              <a:t>dig deeper</a:t>
            </a:r>
            <a:endParaRPr lang="en-GB" altLang="en-US" dirty="0" smtClean="0">
              <a:solidFill>
                <a:srgbClr val="000000"/>
              </a:solidFill>
            </a:endParaRPr>
          </a:p>
        </p:txBody>
      </p:sp>
    </p:spTree>
    <p:extLst>
      <p:ext uri="{BB962C8B-B14F-4D97-AF65-F5344CB8AC3E}">
        <p14:creationId xmlns:p14="http://schemas.microsoft.com/office/powerpoint/2010/main" val="55007874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23850" y="1196975"/>
            <a:ext cx="5688013" cy="884238"/>
          </a:xfrm>
        </p:spPr>
        <p:txBody>
          <a:bodyPr>
            <a:normAutofit/>
          </a:bodyPr>
          <a:lstStyle/>
          <a:p>
            <a:r>
              <a:rPr lang="en-GB" altLang="en-US" dirty="0">
                <a:solidFill>
                  <a:srgbClr val="000000"/>
                </a:solidFill>
              </a:rPr>
              <a:t>U</a:t>
            </a:r>
            <a:r>
              <a:rPr lang="en-GB" altLang="en-US" dirty="0" smtClean="0">
                <a:solidFill>
                  <a:srgbClr val="000000"/>
                </a:solidFill>
              </a:rPr>
              <a:t>nderlying principles</a:t>
            </a:r>
            <a:endParaRPr lang="en-GB" altLang="en-US" sz="2400" dirty="0" smtClean="0">
              <a:solidFill>
                <a:srgbClr val="000000"/>
              </a:solidFill>
            </a:endParaRPr>
          </a:p>
        </p:txBody>
      </p:sp>
      <p:sp>
        <p:nvSpPr>
          <p:cNvPr id="57347" name="Rectangle 3"/>
          <p:cNvSpPr>
            <a:spLocks noGrp="1" noChangeArrowheads="1"/>
          </p:cNvSpPr>
          <p:nvPr>
            <p:ph type="body" idx="1"/>
          </p:nvPr>
        </p:nvSpPr>
        <p:spPr>
          <a:xfrm>
            <a:off x="1042988" y="2636838"/>
            <a:ext cx="6705600" cy="2362200"/>
          </a:xfrm>
        </p:spPr>
        <p:txBody>
          <a:bodyPr>
            <a:normAutofit fontScale="92500" lnSpcReduction="20000"/>
          </a:bodyPr>
          <a:lstStyle/>
          <a:p>
            <a:pPr marL="0" indent="0">
              <a:lnSpc>
                <a:spcPct val="90000"/>
              </a:lnSpc>
              <a:buFont typeface="Wingdings" pitchFamily="2" charset="2"/>
              <a:buNone/>
            </a:pPr>
            <a:r>
              <a:rPr lang="en-GB" altLang="en-US" dirty="0" smtClean="0">
                <a:solidFill>
                  <a:srgbClr val="000000"/>
                </a:solidFill>
              </a:rPr>
              <a:t>Consolidation tasks can address both content and process skills.</a:t>
            </a:r>
          </a:p>
          <a:p>
            <a:pPr marL="0" indent="0">
              <a:lnSpc>
                <a:spcPct val="90000"/>
              </a:lnSpc>
              <a:buFont typeface="Wingdings" pitchFamily="2" charset="2"/>
              <a:buNone/>
            </a:pPr>
            <a:endParaRPr lang="en-GB" altLang="en-US" dirty="0" smtClean="0">
              <a:solidFill>
                <a:srgbClr val="000000"/>
              </a:solidFill>
            </a:endParaRPr>
          </a:p>
          <a:p>
            <a:pPr marL="0" indent="0">
              <a:lnSpc>
                <a:spcPct val="90000"/>
              </a:lnSpc>
              <a:buFont typeface="Wingdings" pitchFamily="2" charset="2"/>
              <a:buNone/>
            </a:pPr>
            <a:r>
              <a:rPr lang="en-GB" altLang="en-US" dirty="0" smtClean="0">
                <a:solidFill>
                  <a:srgbClr val="000000"/>
                </a:solidFill>
              </a:rPr>
              <a:t>Rich tasks can replace routine textbook tasks, they are not just an add-on for students who finish first.</a:t>
            </a:r>
          </a:p>
        </p:txBody>
      </p:sp>
    </p:spTree>
    <p:extLst>
      <p:ext uri="{BB962C8B-B14F-4D97-AF65-F5344CB8AC3E}">
        <p14:creationId xmlns:p14="http://schemas.microsoft.com/office/powerpoint/2010/main" val="4902410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9388" y="1268413"/>
            <a:ext cx="8786812" cy="2141604"/>
          </a:xfrm>
        </p:spPr>
        <p:txBody>
          <a:bodyPr>
            <a:normAutofit/>
          </a:bodyPr>
          <a:lstStyle/>
          <a:p>
            <a:r>
              <a:rPr lang="en-GB" altLang="en-US" sz="3600" dirty="0" smtClean="0">
                <a:solidFill>
                  <a:srgbClr val="000000"/>
                </a:solidFill>
              </a:rPr>
              <a:t>Break</a:t>
            </a:r>
          </a:p>
        </p:txBody>
      </p:sp>
    </p:spTree>
    <p:extLst>
      <p:ext uri="{BB962C8B-B14F-4D97-AF65-F5344CB8AC3E}">
        <p14:creationId xmlns:p14="http://schemas.microsoft.com/office/powerpoint/2010/main" val="20909245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sz="half" idx="1"/>
          </p:nvPr>
        </p:nvSpPr>
        <p:spPr>
          <a:xfrm>
            <a:off x="468313" y="2708275"/>
            <a:ext cx="8069262" cy="3384550"/>
          </a:xfrm>
        </p:spPr>
        <p:txBody>
          <a:bodyPr/>
          <a:lstStyle/>
          <a:p>
            <a:pPr>
              <a:buFont typeface="Wingdings" pitchFamily="2" charset="2"/>
              <a:buNone/>
            </a:pPr>
            <a:r>
              <a:rPr lang="en-GB" altLang="ja-JP" sz="2400" dirty="0" smtClean="0">
                <a:solidFill>
                  <a:srgbClr val="000000"/>
                </a:solidFill>
                <a:cs typeface="Arial" pitchFamily="34" charset="0"/>
              </a:rPr>
              <a:t>	If I ran a school, I</a:t>
            </a:r>
            <a:r>
              <a:rPr lang="ja-JP" altLang="en-GB" sz="2400" dirty="0" smtClean="0">
                <a:solidFill>
                  <a:srgbClr val="000000"/>
                </a:solidFill>
                <a:cs typeface="Arial" pitchFamily="34" charset="0"/>
              </a:rPr>
              <a:t>’</a:t>
            </a:r>
            <a:r>
              <a:rPr lang="en-GB" altLang="ja-JP" sz="2400" dirty="0" smtClean="0">
                <a:solidFill>
                  <a:srgbClr val="000000"/>
                </a:solidFill>
                <a:cs typeface="Arial" pitchFamily="34" charset="0"/>
              </a:rPr>
              <a:t>d give all the average grades to the ones who gave me all the right answers, for being good parrots.  I</a:t>
            </a:r>
            <a:r>
              <a:rPr lang="ja-JP" altLang="en-GB" sz="2400" dirty="0" smtClean="0">
                <a:solidFill>
                  <a:srgbClr val="000000"/>
                </a:solidFill>
                <a:cs typeface="Arial" pitchFamily="34" charset="0"/>
              </a:rPr>
              <a:t>’</a:t>
            </a:r>
            <a:r>
              <a:rPr lang="en-GB" altLang="ja-JP" sz="2400" dirty="0" smtClean="0">
                <a:solidFill>
                  <a:srgbClr val="000000"/>
                </a:solidFill>
                <a:cs typeface="Arial" pitchFamily="34" charset="0"/>
              </a:rPr>
              <a:t>d give the top grades to those who made lots of mistakes and told me about them and then told me what they had learned from them.</a:t>
            </a:r>
          </a:p>
          <a:p>
            <a:pPr>
              <a:buFont typeface="Wingdings" pitchFamily="2" charset="2"/>
              <a:buNone/>
            </a:pPr>
            <a:endParaRPr lang="en-GB" altLang="en-US" sz="2400" dirty="0" smtClean="0">
              <a:solidFill>
                <a:srgbClr val="000000"/>
              </a:solidFill>
            </a:endParaRPr>
          </a:p>
          <a:p>
            <a:pPr algn="r">
              <a:buFont typeface="Wingdings" pitchFamily="2" charset="2"/>
              <a:buNone/>
            </a:pPr>
            <a:r>
              <a:rPr lang="en-GB" altLang="en-US" sz="2400" dirty="0" smtClean="0">
                <a:solidFill>
                  <a:srgbClr val="000000"/>
                </a:solidFill>
              </a:rPr>
              <a:t>Buckminster Fuller, Inventor</a:t>
            </a:r>
            <a:endParaRPr lang="en-US" altLang="en-US" sz="1600" dirty="0" smtClean="0">
              <a:solidFill>
                <a:srgbClr val="000000"/>
              </a:solidFill>
            </a:endParaRPr>
          </a:p>
        </p:txBody>
      </p:sp>
      <p:sp>
        <p:nvSpPr>
          <p:cNvPr id="27651" name="Title 1"/>
          <p:cNvSpPr>
            <a:spLocks noGrp="1"/>
          </p:cNvSpPr>
          <p:nvPr>
            <p:ph type="title"/>
          </p:nvPr>
        </p:nvSpPr>
        <p:spPr>
          <a:xfrm>
            <a:off x="468313" y="1196975"/>
            <a:ext cx="8229600" cy="1143000"/>
          </a:xfrm>
        </p:spPr>
        <p:txBody>
          <a:bodyPr/>
          <a:lstStyle/>
          <a:p>
            <a:r>
              <a:rPr lang="en-US" altLang="en-US" dirty="0" smtClean="0">
                <a:solidFill>
                  <a:schemeClr val="tx1"/>
                </a:solidFill>
              </a:rPr>
              <a:t>Valuing mathematical thinking</a:t>
            </a:r>
          </a:p>
        </p:txBody>
      </p:sp>
    </p:spTree>
    <p:extLst>
      <p:ext uri="{BB962C8B-B14F-4D97-AF65-F5344CB8AC3E}">
        <p14:creationId xmlns:p14="http://schemas.microsoft.com/office/powerpoint/2010/main" val="2422567573"/>
      </p:ext>
    </p:extLst>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a:xfrm>
            <a:off x="918247" y="387588"/>
            <a:ext cx="6951041" cy="1554163"/>
          </a:xfrm>
        </p:spPr>
        <p:txBody>
          <a:bodyPr>
            <a:normAutofit/>
          </a:bodyPr>
          <a:lstStyle/>
          <a:p>
            <a:r>
              <a:rPr lang="en-GB" sz="3600" dirty="0">
                <a:solidFill>
                  <a:srgbClr val="000000"/>
                </a:solidFill>
                <a:latin typeface="Arial" charset="0"/>
                <a:ea typeface="ＭＳ Ｐゴシック" charset="0"/>
              </a:rPr>
              <a:t>Mathematics is </a:t>
            </a:r>
            <a:r>
              <a:rPr lang="en-GB" sz="3600" dirty="0" smtClean="0">
                <a:solidFill>
                  <a:srgbClr val="000000"/>
                </a:solidFill>
                <a:latin typeface="Arial" charset="0"/>
                <a:ea typeface="ＭＳ Ｐゴシック" charset="0"/>
              </a:rPr>
              <a:t>not </a:t>
            </a:r>
            <a:br>
              <a:rPr lang="en-GB" sz="3600" dirty="0" smtClean="0">
                <a:solidFill>
                  <a:srgbClr val="000000"/>
                </a:solidFill>
                <a:latin typeface="Arial" charset="0"/>
                <a:ea typeface="ＭＳ Ｐゴシック" charset="0"/>
              </a:rPr>
            </a:br>
            <a:r>
              <a:rPr lang="en-GB" sz="3600" dirty="0" smtClean="0">
                <a:solidFill>
                  <a:srgbClr val="000000"/>
                </a:solidFill>
                <a:latin typeface="Arial" charset="0"/>
                <a:ea typeface="ＭＳ Ｐゴシック" charset="0"/>
              </a:rPr>
              <a:t>a </a:t>
            </a:r>
            <a:r>
              <a:rPr lang="en-GB" sz="3600" dirty="0">
                <a:solidFill>
                  <a:srgbClr val="000000"/>
                </a:solidFill>
                <a:latin typeface="Arial" charset="0"/>
                <a:ea typeface="ＭＳ Ｐゴシック" charset="0"/>
              </a:rPr>
              <a:t>spectator sport</a:t>
            </a:r>
          </a:p>
        </p:txBody>
      </p:sp>
      <p:sp>
        <p:nvSpPr>
          <p:cNvPr id="84994" name="Rectangle 3"/>
          <p:cNvSpPr>
            <a:spLocks noGrp="1" noChangeArrowheads="1"/>
          </p:cNvSpPr>
          <p:nvPr>
            <p:ph type="body" idx="1"/>
          </p:nvPr>
        </p:nvSpPr>
        <p:spPr>
          <a:xfrm>
            <a:off x="827088" y="2353449"/>
            <a:ext cx="8000958" cy="3685824"/>
          </a:xfrm>
        </p:spPr>
        <p:txBody>
          <a:bodyPr>
            <a:normAutofit/>
          </a:bodyPr>
          <a:lstStyle/>
          <a:p>
            <a:pPr marL="0" indent="0">
              <a:lnSpc>
                <a:spcPct val="90000"/>
              </a:lnSpc>
              <a:buFont typeface="Wingdings" charset="0"/>
              <a:buNone/>
            </a:pPr>
            <a:r>
              <a:rPr lang="en-GB" dirty="0">
                <a:solidFill>
                  <a:srgbClr val="000000"/>
                </a:solidFill>
                <a:latin typeface="Arial" charset="0"/>
                <a:ea typeface="ＭＳ Ｐゴシック" charset="0"/>
              </a:rPr>
              <a:t> </a:t>
            </a:r>
            <a:r>
              <a:rPr lang="en-GB" sz="2400" dirty="0">
                <a:solidFill>
                  <a:srgbClr val="000000"/>
                </a:solidFill>
                <a:latin typeface="Arial" charset="0"/>
                <a:ea typeface="ＭＳ Ｐゴシック" charset="0"/>
              </a:rPr>
              <a:t>  </a:t>
            </a:r>
            <a:r>
              <a:rPr lang="en-GB" sz="2800" dirty="0" smtClean="0">
                <a:solidFill>
                  <a:srgbClr val="000000"/>
                </a:solidFill>
                <a:latin typeface="Arial" charset="0"/>
                <a:ea typeface="ＭＳ Ｐゴシック" charset="0"/>
              </a:rPr>
              <a:t>Exploring </a:t>
            </a:r>
            <a:r>
              <a:rPr lang="en-GB" sz="2800" dirty="0">
                <a:solidFill>
                  <a:srgbClr val="000000"/>
                </a:solidFill>
                <a:latin typeface="Arial" charset="0"/>
                <a:ea typeface="ＭＳ Ｐゴシック" charset="0"/>
                <a:cs typeface="Arial" charset="0"/>
              </a:rPr>
              <a:t/>
            </a:r>
            <a:br>
              <a:rPr lang="en-GB" sz="2800" dirty="0">
                <a:solidFill>
                  <a:srgbClr val="000000"/>
                </a:solidFill>
                <a:latin typeface="Arial" charset="0"/>
                <a:ea typeface="ＭＳ Ｐゴシック" charset="0"/>
                <a:cs typeface="Arial" charset="0"/>
              </a:rPr>
            </a:br>
            <a:r>
              <a:rPr lang="en-GB" sz="2800" dirty="0">
                <a:solidFill>
                  <a:srgbClr val="000000"/>
                </a:solidFill>
                <a:latin typeface="Arial" charset="0"/>
                <a:ea typeface="ＭＳ Ｐゴシック" charset="0"/>
                <a:cs typeface="Arial" charset="0"/>
              </a:rPr>
              <a:t>	</a:t>
            </a:r>
            <a:r>
              <a:rPr lang="en-GB" sz="2800" dirty="0" smtClean="0">
                <a:solidFill>
                  <a:srgbClr val="000000"/>
                </a:solidFill>
                <a:latin typeface="Arial" charset="0"/>
                <a:ea typeface="ＭＳ Ｐゴシック" charset="0"/>
                <a:cs typeface="Arial" charset="0"/>
              </a:rPr>
              <a:t>	→ </a:t>
            </a:r>
            <a:r>
              <a:rPr lang="en-GB" sz="2800" dirty="0">
                <a:solidFill>
                  <a:srgbClr val="000000"/>
                </a:solidFill>
                <a:latin typeface="Arial" charset="0"/>
                <a:ea typeface="ＭＳ Ｐゴシック" charset="0"/>
                <a:cs typeface="Arial" charset="0"/>
              </a:rPr>
              <a:t>Noticing Patterns</a:t>
            </a:r>
          </a:p>
          <a:p>
            <a:pPr marL="0" indent="0">
              <a:lnSpc>
                <a:spcPct val="90000"/>
              </a:lnSpc>
              <a:buFont typeface="Wingdings" charset="0"/>
              <a:buNone/>
            </a:pPr>
            <a:r>
              <a:rPr lang="en-GB" sz="2800" dirty="0">
                <a:solidFill>
                  <a:srgbClr val="000000"/>
                </a:solidFill>
                <a:latin typeface="Arial" charset="0"/>
                <a:ea typeface="ＭＳ Ｐゴシック" charset="0"/>
                <a:cs typeface="Arial" charset="0"/>
              </a:rPr>
              <a:t>		</a:t>
            </a:r>
            <a:r>
              <a:rPr lang="en-GB" sz="2800" dirty="0" smtClean="0">
                <a:solidFill>
                  <a:srgbClr val="000000"/>
                </a:solidFill>
                <a:latin typeface="Arial" charset="0"/>
                <a:ea typeface="ＭＳ Ｐゴシック" charset="0"/>
                <a:cs typeface="Arial" charset="0"/>
              </a:rPr>
              <a:t>	→ </a:t>
            </a:r>
            <a:r>
              <a:rPr lang="en-GB" sz="2800" dirty="0">
                <a:solidFill>
                  <a:srgbClr val="000000"/>
                </a:solidFill>
                <a:latin typeface="Arial" charset="0"/>
                <a:ea typeface="ＭＳ Ｐゴシック" charset="0"/>
                <a:cs typeface="Arial" charset="0"/>
              </a:rPr>
              <a:t>Conjecturing </a:t>
            </a:r>
          </a:p>
          <a:p>
            <a:pPr marL="0" indent="0">
              <a:lnSpc>
                <a:spcPct val="90000"/>
              </a:lnSpc>
              <a:buFont typeface="Wingdings" charset="0"/>
              <a:buNone/>
            </a:pPr>
            <a:r>
              <a:rPr lang="en-GB" sz="2800" dirty="0">
                <a:solidFill>
                  <a:srgbClr val="000000"/>
                </a:solidFill>
                <a:latin typeface="Arial" charset="0"/>
                <a:ea typeface="ＭＳ Ｐゴシック" charset="0"/>
                <a:cs typeface="Arial" charset="0"/>
              </a:rPr>
              <a:t>			</a:t>
            </a:r>
            <a:r>
              <a:rPr lang="en-GB" sz="2800" dirty="0" smtClean="0">
                <a:solidFill>
                  <a:srgbClr val="000000"/>
                </a:solidFill>
                <a:latin typeface="Arial" charset="0"/>
                <a:ea typeface="ＭＳ Ｐゴシック" charset="0"/>
                <a:cs typeface="Arial" charset="0"/>
              </a:rPr>
              <a:t>	→ </a:t>
            </a:r>
            <a:r>
              <a:rPr lang="en-GB" sz="2800" dirty="0">
                <a:solidFill>
                  <a:srgbClr val="000000"/>
                </a:solidFill>
                <a:latin typeface="Arial" charset="0"/>
                <a:ea typeface="ＭＳ Ｐゴシック" charset="0"/>
                <a:cs typeface="Arial" charset="0"/>
              </a:rPr>
              <a:t>Generalising </a:t>
            </a:r>
          </a:p>
          <a:p>
            <a:pPr marL="0" indent="0">
              <a:lnSpc>
                <a:spcPct val="90000"/>
              </a:lnSpc>
              <a:buFont typeface="Wingdings" charset="0"/>
              <a:buNone/>
            </a:pPr>
            <a:r>
              <a:rPr lang="en-GB" sz="2800" dirty="0">
                <a:solidFill>
                  <a:srgbClr val="000000"/>
                </a:solidFill>
                <a:latin typeface="Arial" charset="0"/>
                <a:ea typeface="ＭＳ Ｐゴシック" charset="0"/>
                <a:cs typeface="Arial" charset="0"/>
              </a:rPr>
              <a:t>				</a:t>
            </a:r>
            <a:r>
              <a:rPr lang="en-GB" sz="2800" dirty="0" smtClean="0">
                <a:solidFill>
                  <a:srgbClr val="000000"/>
                </a:solidFill>
                <a:latin typeface="Arial" charset="0"/>
                <a:ea typeface="ＭＳ Ｐゴシック" charset="0"/>
                <a:cs typeface="Arial" charset="0"/>
              </a:rPr>
              <a:t>	→ </a:t>
            </a:r>
            <a:r>
              <a:rPr lang="en-GB" sz="2800" dirty="0">
                <a:solidFill>
                  <a:srgbClr val="000000"/>
                </a:solidFill>
                <a:latin typeface="Arial" charset="0"/>
                <a:ea typeface="ＭＳ Ｐゴシック" charset="0"/>
                <a:cs typeface="Arial" charset="0"/>
              </a:rPr>
              <a:t>Explaining</a:t>
            </a:r>
          </a:p>
          <a:p>
            <a:pPr marL="0" indent="0">
              <a:lnSpc>
                <a:spcPct val="90000"/>
              </a:lnSpc>
              <a:buFont typeface="Wingdings" charset="0"/>
              <a:buNone/>
            </a:pPr>
            <a:r>
              <a:rPr lang="en-GB" sz="2800" dirty="0">
                <a:solidFill>
                  <a:srgbClr val="000000"/>
                </a:solidFill>
                <a:latin typeface="Arial" charset="0"/>
                <a:ea typeface="ＭＳ Ｐゴシック" charset="0"/>
                <a:cs typeface="Arial" charset="0"/>
              </a:rPr>
              <a:t>					</a:t>
            </a:r>
            <a:r>
              <a:rPr lang="en-GB" sz="2800" dirty="0" smtClean="0">
                <a:solidFill>
                  <a:srgbClr val="000000"/>
                </a:solidFill>
                <a:latin typeface="Arial" charset="0"/>
                <a:ea typeface="ＭＳ Ｐゴシック" charset="0"/>
                <a:cs typeface="Arial" charset="0"/>
              </a:rPr>
              <a:t>	→ </a:t>
            </a:r>
            <a:r>
              <a:rPr lang="en-GB" sz="2800" dirty="0">
                <a:solidFill>
                  <a:srgbClr val="000000"/>
                </a:solidFill>
                <a:latin typeface="Arial" charset="0"/>
                <a:ea typeface="ＭＳ Ｐゴシック" charset="0"/>
                <a:cs typeface="Arial" charset="0"/>
              </a:rPr>
              <a:t>Justifying </a:t>
            </a:r>
          </a:p>
          <a:p>
            <a:pPr marL="0" indent="0">
              <a:lnSpc>
                <a:spcPct val="90000"/>
              </a:lnSpc>
              <a:buFont typeface="Wingdings" charset="0"/>
              <a:buNone/>
            </a:pPr>
            <a:r>
              <a:rPr lang="en-GB" sz="2800" dirty="0">
                <a:solidFill>
                  <a:srgbClr val="000000"/>
                </a:solidFill>
                <a:latin typeface="Arial" charset="0"/>
                <a:ea typeface="ＭＳ Ｐゴシック" charset="0"/>
                <a:cs typeface="Arial" charset="0"/>
              </a:rPr>
              <a:t>						</a:t>
            </a:r>
            <a:r>
              <a:rPr lang="en-GB" sz="2800" dirty="0" smtClean="0">
                <a:solidFill>
                  <a:srgbClr val="000000"/>
                </a:solidFill>
                <a:latin typeface="Arial" charset="0"/>
                <a:ea typeface="ＭＳ Ｐゴシック" charset="0"/>
                <a:cs typeface="Arial" charset="0"/>
              </a:rPr>
              <a:t>	→ </a:t>
            </a:r>
            <a:r>
              <a:rPr lang="en-GB" sz="2800" dirty="0">
                <a:solidFill>
                  <a:srgbClr val="000000"/>
                </a:solidFill>
                <a:latin typeface="Arial" charset="0"/>
                <a:ea typeface="ＭＳ Ｐゴシック" charset="0"/>
                <a:cs typeface="Arial" charset="0"/>
              </a:rPr>
              <a:t>Proving</a:t>
            </a:r>
          </a:p>
        </p:txBody>
      </p:sp>
    </p:spTree>
    <p:extLst>
      <p:ext uri="{BB962C8B-B14F-4D97-AF65-F5344CB8AC3E}">
        <p14:creationId xmlns:p14="http://schemas.microsoft.com/office/powerpoint/2010/main" val="1318547338"/>
      </p:ext>
    </p:extLst>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3"/>
          <p:cNvSpPr>
            <a:spLocks noGrp="1" noChangeArrowheads="1"/>
          </p:cNvSpPr>
          <p:nvPr>
            <p:ph type="body" idx="1"/>
          </p:nvPr>
        </p:nvSpPr>
        <p:spPr>
          <a:xfrm>
            <a:off x="755650" y="917221"/>
            <a:ext cx="7708900" cy="3801711"/>
          </a:xfrm>
        </p:spPr>
        <p:txBody>
          <a:bodyPr>
            <a:normAutofit lnSpcReduction="10000"/>
          </a:bodyPr>
          <a:lstStyle/>
          <a:p>
            <a:pPr marL="457200" lvl="1" indent="0" eaLnBrk="1" hangingPunct="1">
              <a:buNone/>
            </a:pPr>
            <a:r>
              <a:rPr lang="en-GB" dirty="0" smtClean="0">
                <a:solidFill>
                  <a:srgbClr val="000000"/>
                </a:solidFill>
                <a:latin typeface="Arial" charset="0"/>
                <a:ea typeface="ＭＳ Ｐゴシック" charset="0"/>
              </a:rPr>
              <a:t/>
            </a:r>
            <a:br>
              <a:rPr lang="en-GB" dirty="0" smtClean="0">
                <a:solidFill>
                  <a:srgbClr val="000000"/>
                </a:solidFill>
                <a:latin typeface="Arial" charset="0"/>
                <a:ea typeface="ＭＳ Ｐゴシック" charset="0"/>
              </a:rPr>
            </a:br>
            <a:endParaRPr lang="en-GB" dirty="0">
              <a:solidFill>
                <a:srgbClr val="000000"/>
              </a:solidFill>
              <a:latin typeface="Arial" charset="0"/>
              <a:ea typeface="ＭＳ Ｐゴシック" charset="0"/>
            </a:endParaRPr>
          </a:p>
          <a:p>
            <a:pPr marL="457200" lvl="1" indent="0">
              <a:buNone/>
            </a:pPr>
            <a:r>
              <a:rPr lang="en-GB" sz="3600" dirty="0">
                <a:solidFill>
                  <a:srgbClr val="000000"/>
                </a:solidFill>
                <a:latin typeface="Arial" charset="0"/>
                <a:ea typeface="ＭＳ Ｐゴシック" charset="0"/>
              </a:rPr>
              <a:t>Valuing mathematical </a:t>
            </a:r>
            <a:r>
              <a:rPr lang="en-GB" sz="3600" dirty="0" smtClean="0">
                <a:solidFill>
                  <a:srgbClr val="000000"/>
                </a:solidFill>
                <a:latin typeface="Arial" charset="0"/>
                <a:ea typeface="ＭＳ Ｐゴシック" charset="0"/>
              </a:rPr>
              <a:t>thinking</a:t>
            </a:r>
            <a:r>
              <a:rPr lang="en-GB" dirty="0" smtClean="0">
                <a:solidFill>
                  <a:srgbClr val="000000"/>
                </a:solidFill>
                <a:latin typeface="Arial" charset="0"/>
                <a:ea typeface="ＭＳ Ｐゴシック" charset="0"/>
              </a:rPr>
              <a:t/>
            </a:r>
            <a:br>
              <a:rPr lang="en-GB" dirty="0" smtClean="0">
                <a:solidFill>
                  <a:srgbClr val="000000"/>
                </a:solidFill>
                <a:latin typeface="Arial" charset="0"/>
                <a:ea typeface="ＭＳ Ｐゴシック" charset="0"/>
              </a:rPr>
            </a:br>
            <a:r>
              <a:rPr lang="en-GB" dirty="0" smtClean="0">
                <a:solidFill>
                  <a:srgbClr val="000000"/>
                </a:solidFill>
                <a:latin typeface="Arial" charset="0"/>
                <a:ea typeface="ＭＳ Ｐゴシック" charset="0"/>
              </a:rPr>
              <a:t/>
            </a:r>
            <a:br>
              <a:rPr lang="en-GB" dirty="0" smtClean="0">
                <a:solidFill>
                  <a:srgbClr val="000000"/>
                </a:solidFill>
                <a:latin typeface="Arial" charset="0"/>
                <a:ea typeface="ＭＳ Ｐゴシック" charset="0"/>
              </a:rPr>
            </a:br>
            <a:endParaRPr lang="en-GB" dirty="0" smtClean="0">
              <a:solidFill>
                <a:srgbClr val="000000"/>
              </a:solidFill>
              <a:latin typeface="Arial" charset="0"/>
              <a:ea typeface="ＭＳ Ｐゴシック" charset="0"/>
            </a:endParaRPr>
          </a:p>
          <a:p>
            <a:pPr marL="914400" lvl="2" indent="0">
              <a:buNone/>
            </a:pPr>
            <a:r>
              <a:rPr lang="en-GB" altLang="en-US" sz="2800" dirty="0">
                <a:solidFill>
                  <a:srgbClr val="000000"/>
                </a:solidFill>
              </a:rPr>
              <a:t>T</a:t>
            </a:r>
            <a:r>
              <a:rPr lang="en-GB" altLang="en-US" sz="2800" dirty="0" smtClean="0">
                <a:solidFill>
                  <a:srgbClr val="000000"/>
                </a:solidFill>
              </a:rPr>
              <a:t>hinking strategically</a:t>
            </a:r>
            <a:br>
              <a:rPr lang="en-GB" altLang="en-US" sz="2800" dirty="0" smtClean="0">
                <a:solidFill>
                  <a:srgbClr val="000000"/>
                </a:solidFill>
              </a:rPr>
            </a:br>
            <a:r>
              <a:rPr lang="en-GB" altLang="en-US" sz="2800" dirty="0" smtClean="0">
                <a:solidFill>
                  <a:srgbClr val="000000"/>
                </a:solidFill>
              </a:rPr>
              <a:t>Exploring </a:t>
            </a:r>
            <a:r>
              <a:rPr lang="en-GB" altLang="en-US" sz="2800" dirty="0">
                <a:solidFill>
                  <a:srgbClr val="000000"/>
                </a:solidFill>
              </a:rPr>
              <a:t>and </a:t>
            </a:r>
            <a:r>
              <a:rPr lang="en-GB" altLang="en-US" sz="2800" dirty="0" smtClean="0">
                <a:solidFill>
                  <a:srgbClr val="000000"/>
                </a:solidFill>
              </a:rPr>
              <a:t>Justifying</a:t>
            </a:r>
            <a:br>
              <a:rPr lang="en-GB" altLang="en-US" sz="2800" dirty="0" smtClean="0">
                <a:solidFill>
                  <a:srgbClr val="000000"/>
                </a:solidFill>
              </a:rPr>
            </a:br>
            <a:r>
              <a:rPr lang="en-GB" altLang="en-US" sz="2800" dirty="0" smtClean="0">
                <a:solidFill>
                  <a:srgbClr val="000000"/>
                </a:solidFill>
              </a:rPr>
              <a:t>Reasoning </a:t>
            </a:r>
            <a:r>
              <a:rPr lang="en-GB" altLang="en-US" sz="2800" dirty="0">
                <a:solidFill>
                  <a:srgbClr val="000000"/>
                </a:solidFill>
              </a:rPr>
              <a:t>and Convincing</a:t>
            </a:r>
            <a:endParaRPr lang="en-GB" altLang="en-US" sz="2800" b="1" dirty="0">
              <a:solidFill>
                <a:srgbClr val="000000"/>
              </a:solidFill>
            </a:endParaRPr>
          </a:p>
          <a:p>
            <a:pPr lvl="1" eaLnBrk="1" hangingPunct="1">
              <a:buFontTx/>
              <a:buChar char="•"/>
            </a:pPr>
            <a:endParaRPr lang="en-GB" dirty="0">
              <a:solidFill>
                <a:srgbClr val="000000"/>
              </a:solidFill>
              <a:latin typeface="Arial" charset="0"/>
              <a:ea typeface="ＭＳ Ｐゴシック" charset="0"/>
            </a:endParaRPr>
          </a:p>
        </p:txBody>
      </p:sp>
    </p:spTree>
    <p:extLst>
      <p:ext uri="{BB962C8B-B14F-4D97-AF65-F5344CB8AC3E}">
        <p14:creationId xmlns:p14="http://schemas.microsoft.com/office/powerpoint/2010/main" val="1622469393"/>
      </p:ext>
    </p:extLst>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9388" y="1268413"/>
            <a:ext cx="8786812" cy="2141604"/>
          </a:xfrm>
        </p:spPr>
        <p:txBody>
          <a:bodyPr>
            <a:normAutofit/>
          </a:bodyPr>
          <a:lstStyle/>
          <a:p>
            <a:r>
              <a:rPr lang="en-GB" altLang="en-US" sz="3600" dirty="0" smtClean="0">
                <a:solidFill>
                  <a:srgbClr val="000000"/>
                </a:solidFill>
              </a:rPr>
              <a:t>Thinking Strategically</a:t>
            </a:r>
          </a:p>
        </p:txBody>
      </p:sp>
    </p:spTree>
    <p:extLst>
      <p:ext uri="{BB962C8B-B14F-4D97-AF65-F5344CB8AC3E}">
        <p14:creationId xmlns:p14="http://schemas.microsoft.com/office/powerpoint/2010/main" val="3008641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nrich.maths.org/content/id/11750/3by3.png"/>
          <p:cNvPicPr>
            <a:picLocks noChangeAspect="1" noChangeArrowheads="1"/>
          </p:cNvPicPr>
          <p:nvPr/>
        </p:nvPicPr>
        <p:blipFill>
          <a:blip r:embed="rId2" cstate="print"/>
          <a:srcRect/>
          <a:stretch>
            <a:fillRect/>
          </a:stretch>
        </p:blipFill>
        <p:spPr bwMode="auto">
          <a:xfrm>
            <a:off x="3415998" y="1653536"/>
            <a:ext cx="4942474" cy="4558931"/>
          </a:xfrm>
          <a:prstGeom prst="rect">
            <a:avLst/>
          </a:prstGeom>
          <a:noFill/>
        </p:spPr>
      </p:pic>
      <p:sp>
        <p:nvSpPr>
          <p:cNvPr id="3" name="TextBox 2"/>
          <p:cNvSpPr txBox="1"/>
          <p:nvPr/>
        </p:nvSpPr>
        <p:spPr>
          <a:xfrm>
            <a:off x="386854" y="525573"/>
            <a:ext cx="6058288" cy="707886"/>
          </a:xfrm>
          <a:prstGeom prst="rect">
            <a:avLst/>
          </a:prstGeom>
          <a:noFill/>
        </p:spPr>
        <p:txBody>
          <a:bodyPr wrap="square" rtlCol="0">
            <a:spAutoFit/>
          </a:bodyPr>
          <a:lstStyle/>
          <a:p>
            <a:r>
              <a:rPr lang="en-US" sz="4000" dirty="0" smtClean="0">
                <a:hlinkClick r:id="rId3"/>
              </a:rPr>
              <a:t>Gabriel’s Problem</a:t>
            </a:r>
            <a:endParaRPr lang="en-US" sz="4000" dirty="0"/>
          </a:p>
        </p:txBody>
      </p:sp>
    </p:spTree>
    <p:extLst>
      <p:ext uri="{BB962C8B-B14F-4D97-AF65-F5344CB8AC3E}">
        <p14:creationId xmlns:p14="http://schemas.microsoft.com/office/powerpoint/2010/main" val="154396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abriels Problem New.png"/>
          <p:cNvPicPr>
            <a:picLocks noChangeAspect="1"/>
          </p:cNvPicPr>
          <p:nvPr/>
        </p:nvPicPr>
        <p:blipFill>
          <a:blip r:embed="rId2" cstate="print"/>
          <a:stretch>
            <a:fillRect/>
          </a:stretch>
        </p:blipFill>
        <p:spPr>
          <a:xfrm>
            <a:off x="3924628" y="1493371"/>
            <a:ext cx="4623363" cy="4186281"/>
          </a:xfrm>
          <a:prstGeom prst="rect">
            <a:avLst/>
          </a:prstGeom>
        </p:spPr>
      </p:pic>
      <p:sp>
        <p:nvSpPr>
          <p:cNvPr id="3" name="Rectangle 2"/>
          <p:cNvSpPr/>
          <p:nvPr/>
        </p:nvSpPr>
        <p:spPr>
          <a:xfrm>
            <a:off x="122977" y="1863684"/>
            <a:ext cx="3282037" cy="1815882"/>
          </a:xfrm>
          <a:prstGeom prst="rect">
            <a:avLst/>
          </a:prstGeom>
        </p:spPr>
        <p:txBody>
          <a:bodyPr wrap="square">
            <a:spAutoFit/>
          </a:bodyPr>
          <a:lstStyle/>
          <a:p>
            <a:r>
              <a:rPr lang="en-US" sz="2800" dirty="0"/>
              <a:t>For this grid, Gabriel used the </a:t>
            </a:r>
            <a:r>
              <a:rPr lang="en-US" sz="2800" dirty="0" smtClean="0"/>
              <a:t>numbers</a:t>
            </a:r>
          </a:p>
          <a:p>
            <a:r>
              <a:rPr lang="en-US" sz="2800" dirty="0" smtClean="0"/>
              <a:t>1</a:t>
            </a:r>
            <a:r>
              <a:rPr lang="en-US" sz="2800" dirty="0"/>
              <a:t>, 2, 3, 4, 5, 6, 9, 10 and 12.</a:t>
            </a:r>
          </a:p>
        </p:txBody>
      </p:sp>
    </p:spTree>
    <p:extLst>
      <p:ext uri="{BB962C8B-B14F-4D97-AF65-F5344CB8AC3E}">
        <p14:creationId xmlns:p14="http://schemas.microsoft.com/office/powerpoint/2010/main" val="3798679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9388" y="1268413"/>
            <a:ext cx="8786812" cy="2141604"/>
          </a:xfrm>
        </p:spPr>
        <p:txBody>
          <a:bodyPr>
            <a:normAutofit/>
          </a:bodyPr>
          <a:lstStyle/>
          <a:p>
            <a:r>
              <a:rPr lang="en-GB" altLang="en-US" sz="4000" dirty="0" smtClean="0">
                <a:solidFill>
                  <a:srgbClr val="000000"/>
                </a:solidFill>
                <a:hlinkClick r:id="rId3"/>
              </a:rPr>
              <a:t>Reflecting Squarely</a:t>
            </a:r>
            <a:endParaRPr lang="en-GB" altLang="en-US" sz="4000" dirty="0" smtClean="0">
              <a:solidFill>
                <a:srgbClr val="000000"/>
              </a:solidFill>
            </a:endParaRPr>
          </a:p>
        </p:txBody>
      </p:sp>
    </p:spTree>
    <p:extLst>
      <p:ext uri="{BB962C8B-B14F-4D97-AF65-F5344CB8AC3E}">
        <p14:creationId xmlns:p14="http://schemas.microsoft.com/office/powerpoint/2010/main" val="10948880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3"/>
          <p:cNvSpPr>
            <a:spLocks noChangeArrowheads="1"/>
          </p:cNvSpPr>
          <p:nvPr/>
        </p:nvSpPr>
        <p:spPr bwMode="auto">
          <a:xfrm>
            <a:off x="533400" y="2667000"/>
            <a:ext cx="8305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44739" name="Rectangle 4"/>
          <p:cNvSpPr>
            <a:spLocks noChangeArrowheads="1"/>
          </p:cNvSpPr>
          <p:nvPr/>
        </p:nvSpPr>
        <p:spPr bwMode="auto">
          <a:xfrm>
            <a:off x="457200" y="2438400"/>
            <a:ext cx="8229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44740" name="Rectangle 5"/>
          <p:cNvSpPr>
            <a:spLocks noChangeArrowheads="1"/>
          </p:cNvSpPr>
          <p:nvPr/>
        </p:nvSpPr>
        <p:spPr bwMode="auto">
          <a:xfrm>
            <a:off x="788306" y="2294164"/>
            <a:ext cx="8025493" cy="221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marL="342900" indent="-342900">
              <a:lnSpc>
                <a:spcPct val="115000"/>
              </a:lnSpc>
              <a:spcBef>
                <a:spcPct val="20000"/>
              </a:spcBef>
              <a:buFont typeface="Times" charset="0"/>
              <a:buChar char="•"/>
              <a:defRPr/>
            </a:pPr>
            <a:r>
              <a:rPr lang="en-US" dirty="0">
                <a:solidFill>
                  <a:srgbClr val="000000"/>
                </a:solidFill>
                <a:latin typeface="Arial" charset="0"/>
                <a:ea typeface="ＭＳ Ｐゴシック" charset="0"/>
                <a:cs typeface="ＭＳ Ｐゴシック" charset="0"/>
              </a:rPr>
              <a:t>A game for two players</a:t>
            </a:r>
            <a:r>
              <a:rPr lang="en-US" dirty="0" smtClean="0">
                <a:solidFill>
                  <a:srgbClr val="000000"/>
                </a:solidFill>
                <a:latin typeface="Arial" charset="0"/>
                <a:ea typeface="ＭＳ Ｐゴシック" charset="0"/>
                <a:cs typeface="ＭＳ Ｐゴシック" charset="0"/>
              </a:rPr>
              <a:t>.</a:t>
            </a:r>
            <a:endParaRPr lang="en-US" dirty="0">
              <a:solidFill>
                <a:srgbClr val="000000"/>
              </a:solidFill>
              <a:latin typeface="Arial" charset="0"/>
              <a:ea typeface="ＭＳ Ｐゴシック" charset="0"/>
              <a:cs typeface="ＭＳ Ｐゴシック" charset="0"/>
            </a:endParaRPr>
          </a:p>
          <a:p>
            <a:pPr marL="342900" indent="-342900">
              <a:lnSpc>
                <a:spcPct val="115000"/>
              </a:lnSpc>
              <a:spcBef>
                <a:spcPct val="20000"/>
              </a:spcBef>
              <a:buFont typeface="Times" charset="0"/>
              <a:buChar char="•"/>
              <a:defRPr/>
            </a:pPr>
            <a:r>
              <a:rPr lang="en-US" dirty="0">
                <a:solidFill>
                  <a:srgbClr val="000000"/>
                </a:solidFill>
                <a:latin typeface="Arial" charset="0"/>
                <a:ea typeface="ＭＳ Ｐゴシック" charset="0"/>
                <a:cs typeface="ＭＳ Ｐゴシック" charset="0"/>
              </a:rPr>
              <a:t>You will need a 100 square grid</a:t>
            </a:r>
            <a:r>
              <a:rPr lang="en-US" dirty="0" smtClean="0">
                <a:solidFill>
                  <a:srgbClr val="000000"/>
                </a:solidFill>
                <a:latin typeface="Arial" charset="0"/>
                <a:ea typeface="ＭＳ Ｐゴシック" charset="0"/>
                <a:cs typeface="ＭＳ Ｐゴシック" charset="0"/>
              </a:rPr>
              <a:t>.</a:t>
            </a:r>
            <a:endParaRPr lang="en-US" dirty="0">
              <a:solidFill>
                <a:srgbClr val="000000"/>
              </a:solidFill>
              <a:latin typeface="Arial" charset="0"/>
              <a:ea typeface="ＭＳ Ｐゴシック" charset="0"/>
              <a:cs typeface="ＭＳ Ｐゴシック" charset="0"/>
            </a:endParaRPr>
          </a:p>
          <a:p>
            <a:pPr marL="342900" indent="-342900">
              <a:lnSpc>
                <a:spcPct val="115000"/>
              </a:lnSpc>
              <a:spcBef>
                <a:spcPct val="20000"/>
              </a:spcBef>
              <a:buFont typeface="Times" charset="0"/>
              <a:buChar char="•"/>
              <a:defRPr/>
            </a:pPr>
            <a:r>
              <a:rPr lang="en-US" dirty="0">
                <a:solidFill>
                  <a:srgbClr val="000000"/>
                </a:solidFill>
                <a:latin typeface="Arial" charset="0"/>
                <a:ea typeface="Osaka" charset="0"/>
                <a:cs typeface="Osaka" charset="0"/>
              </a:rPr>
              <a:t>Take it in turns to cross out numbers, </a:t>
            </a:r>
            <a:r>
              <a:rPr lang="en-US" dirty="0">
                <a:solidFill>
                  <a:srgbClr val="000000"/>
                </a:solidFill>
                <a:latin typeface="Arial" charset="0"/>
                <a:ea typeface="ＭＳ Ｐゴシック" charset="0"/>
                <a:cs typeface="ＭＳ Ｐゴシック" charset="0"/>
              </a:rPr>
              <a:t>always choosing a number that is a factor or multiple of the previous number that has just been crossed out.</a:t>
            </a:r>
            <a:endParaRPr lang="en-US" dirty="0">
              <a:solidFill>
                <a:srgbClr val="000000"/>
              </a:solidFill>
              <a:latin typeface="Arial" charset="0"/>
              <a:ea typeface="Osaka" charset="0"/>
              <a:cs typeface="Osaka" charset="0"/>
            </a:endParaRPr>
          </a:p>
          <a:p>
            <a:pPr marL="342900" indent="-342900">
              <a:lnSpc>
                <a:spcPct val="115000"/>
              </a:lnSpc>
              <a:spcBef>
                <a:spcPct val="20000"/>
              </a:spcBef>
              <a:buFont typeface="Times" charset="0"/>
              <a:buChar char="•"/>
              <a:defRPr/>
            </a:pPr>
            <a:r>
              <a:rPr lang="en-US" dirty="0">
                <a:solidFill>
                  <a:srgbClr val="000000"/>
                </a:solidFill>
                <a:latin typeface="Arial" charset="0"/>
                <a:ea typeface="Osaka" charset="0"/>
                <a:cs typeface="Osaka" charset="0"/>
              </a:rPr>
              <a:t>The first person who is unable to cross out a number loses.</a:t>
            </a:r>
            <a:endParaRPr lang="en-US" dirty="0">
              <a:solidFill>
                <a:srgbClr val="000000"/>
              </a:solidFill>
              <a:latin typeface="Arial" charset="0"/>
              <a:ea typeface="ＭＳ Ｐゴシック" charset="0"/>
              <a:cs typeface="ＭＳ Ｐゴシック" charset="0"/>
            </a:endParaRPr>
          </a:p>
          <a:p>
            <a:pPr marL="342900" indent="-342900">
              <a:lnSpc>
                <a:spcPct val="115000"/>
              </a:lnSpc>
              <a:spcBef>
                <a:spcPct val="20000"/>
              </a:spcBef>
              <a:buFont typeface="Times" charset="0"/>
              <a:buChar char="•"/>
              <a:defRPr/>
            </a:pPr>
            <a:r>
              <a:rPr lang="en-US" dirty="0">
                <a:solidFill>
                  <a:srgbClr val="000000"/>
                </a:solidFill>
                <a:latin typeface="Arial" charset="0"/>
                <a:ea typeface="ＭＳ Ｐゴシック" charset="0"/>
                <a:cs typeface="ＭＳ Ｐゴシック" charset="0"/>
              </a:rPr>
              <a:t>Each number can only be crossed out once.</a:t>
            </a:r>
          </a:p>
        </p:txBody>
      </p:sp>
      <p:sp>
        <p:nvSpPr>
          <p:cNvPr id="24581" name="TextBox 5"/>
          <p:cNvSpPr txBox="1">
            <a:spLocks noChangeArrowheads="1"/>
          </p:cNvSpPr>
          <p:nvPr/>
        </p:nvSpPr>
        <p:spPr bwMode="auto">
          <a:xfrm>
            <a:off x="250825" y="1162050"/>
            <a:ext cx="83534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eaLnBrk="1" hangingPunct="1">
              <a:spcBef>
                <a:spcPct val="0"/>
              </a:spcBef>
              <a:buClrTx/>
              <a:buFontTx/>
              <a:buNone/>
            </a:pPr>
            <a:r>
              <a:rPr lang="en-GB" altLang="en-US" sz="3200" b="1">
                <a:solidFill>
                  <a:srgbClr val="000000"/>
                </a:solidFill>
              </a:rPr>
              <a:t>The Factors and Multiples Game</a:t>
            </a:r>
          </a:p>
        </p:txBody>
      </p:sp>
    </p:spTree>
    <p:extLst>
      <p:ext uri="{BB962C8B-B14F-4D97-AF65-F5344CB8AC3E}">
        <p14:creationId xmlns:p14="http://schemas.microsoft.com/office/powerpoint/2010/main" val="281118396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55650" y="800733"/>
            <a:ext cx="3894346" cy="5055555"/>
          </a:xfrm>
        </p:spPr>
      </p:pic>
      <p:sp>
        <p:nvSpPr>
          <p:cNvPr id="17411" name="Rectangle 2"/>
          <p:cNvSpPr txBox="1">
            <a:spLocks noChangeArrowheads="1"/>
          </p:cNvSpPr>
          <p:nvPr/>
        </p:nvSpPr>
        <p:spPr bwMode="auto">
          <a:xfrm>
            <a:off x="5715000" y="1676400"/>
            <a:ext cx="28194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a:spcBef>
                <a:spcPct val="0"/>
              </a:spcBef>
              <a:buClrTx/>
              <a:buFontTx/>
              <a:buNone/>
            </a:pPr>
            <a:r>
              <a:rPr lang="en-US" altLang="en-US" b="1">
                <a:solidFill>
                  <a:srgbClr val="000000"/>
                </a:solidFill>
              </a:rPr>
              <a:t>Five strands of mathematical proficiency</a:t>
            </a:r>
          </a:p>
        </p:txBody>
      </p:sp>
      <p:sp>
        <p:nvSpPr>
          <p:cNvPr id="18437" name="Rectangle 3"/>
          <p:cNvSpPr>
            <a:spLocks noChangeArrowheads="1"/>
          </p:cNvSpPr>
          <p:nvPr/>
        </p:nvSpPr>
        <p:spPr bwMode="auto">
          <a:xfrm>
            <a:off x="5148263" y="4591050"/>
            <a:ext cx="3200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1800">
                <a:solidFill>
                  <a:srgbClr val="000000"/>
                </a:solidFill>
                <a:latin typeface="Tahoma" charset="0"/>
                <a:ea typeface="ＭＳ Ｐゴシック" charset="0"/>
                <a:cs typeface="ＭＳ Ｐゴシック" charset="0"/>
              </a:rPr>
              <a:t>NRC (2001) </a:t>
            </a:r>
            <a:br>
              <a:rPr lang="en-US" sz="1800">
                <a:solidFill>
                  <a:srgbClr val="000000"/>
                </a:solidFill>
                <a:latin typeface="Tahoma" charset="0"/>
                <a:ea typeface="ＭＳ Ｐゴシック" charset="0"/>
                <a:cs typeface="ＭＳ Ｐゴシック" charset="0"/>
              </a:rPr>
            </a:br>
            <a:r>
              <a:rPr lang="en-US" sz="1800" i="1">
                <a:solidFill>
                  <a:srgbClr val="000000"/>
                </a:solidFill>
                <a:latin typeface="Arial" charset="0"/>
                <a:ea typeface="ＭＳ Ｐゴシック" charset="0"/>
                <a:cs typeface="ＭＳ Ｐゴシック" charset="0"/>
              </a:rPr>
              <a:t>Adding it up: Helping children learn mathematics</a:t>
            </a:r>
          </a:p>
        </p:txBody>
      </p:sp>
    </p:spTree>
    <p:extLst>
      <p:ext uri="{BB962C8B-B14F-4D97-AF65-F5344CB8AC3E}">
        <p14:creationId xmlns:p14="http://schemas.microsoft.com/office/powerpoint/2010/main" val="187451318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533400" y="2667000"/>
            <a:ext cx="8305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3555" name="Rectangle 4"/>
          <p:cNvSpPr>
            <a:spLocks noChangeArrowheads="1"/>
          </p:cNvSpPr>
          <p:nvPr/>
        </p:nvSpPr>
        <p:spPr bwMode="auto">
          <a:xfrm>
            <a:off x="457200" y="2438400"/>
            <a:ext cx="8229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3556" name="Rectangle 5"/>
          <p:cNvSpPr>
            <a:spLocks noChangeArrowheads="1"/>
          </p:cNvSpPr>
          <p:nvPr/>
        </p:nvSpPr>
        <p:spPr bwMode="auto">
          <a:xfrm>
            <a:off x="457200" y="2483967"/>
            <a:ext cx="7629661" cy="1788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marL="342900" indent="-342900">
              <a:lnSpc>
                <a:spcPct val="115000"/>
              </a:lnSpc>
              <a:spcBef>
                <a:spcPct val="20000"/>
              </a:spcBef>
              <a:buFont typeface="Times" charset="0"/>
              <a:buChar char="•"/>
              <a:defRPr/>
            </a:pPr>
            <a:r>
              <a:rPr lang="en-US" dirty="0">
                <a:solidFill>
                  <a:srgbClr val="000000"/>
                </a:solidFill>
                <a:latin typeface="Arial" charset="0"/>
                <a:ea typeface="ＭＳ Ｐゴシック" charset="0"/>
                <a:cs typeface="ＭＳ Ｐゴシック" charset="0"/>
              </a:rPr>
              <a:t>This time, try to find the longest sequence of numbers that can be crossed out.</a:t>
            </a:r>
          </a:p>
          <a:p>
            <a:pPr marL="342900" indent="-342900">
              <a:lnSpc>
                <a:spcPct val="115000"/>
              </a:lnSpc>
              <a:spcBef>
                <a:spcPct val="20000"/>
              </a:spcBef>
              <a:buFont typeface="Times" charset="0"/>
              <a:buChar char="•"/>
              <a:defRPr/>
            </a:pPr>
            <a:r>
              <a:rPr lang="en-US" dirty="0">
                <a:solidFill>
                  <a:srgbClr val="000000"/>
                </a:solidFill>
                <a:latin typeface="Arial" charset="0"/>
                <a:ea typeface="ＭＳ Ｐゴシック" charset="0"/>
                <a:cs typeface="ＭＳ Ｐゴシック" charset="0"/>
              </a:rPr>
              <a:t>Again, choose a number that is a factor or multiple of the previous number that has just been crossed out.</a:t>
            </a:r>
          </a:p>
          <a:p>
            <a:pPr marL="342900" indent="-342900">
              <a:lnSpc>
                <a:spcPct val="115000"/>
              </a:lnSpc>
              <a:spcBef>
                <a:spcPct val="20000"/>
              </a:spcBef>
              <a:buFont typeface="Times" charset="0"/>
              <a:buChar char="•"/>
              <a:defRPr/>
            </a:pPr>
            <a:r>
              <a:rPr lang="en-US" dirty="0">
                <a:solidFill>
                  <a:srgbClr val="000000"/>
                </a:solidFill>
                <a:latin typeface="Arial" charset="0"/>
                <a:ea typeface="ＭＳ Ｐゴシック" charset="0"/>
                <a:cs typeface="ＭＳ Ｐゴシック" charset="0"/>
              </a:rPr>
              <a:t>Each number can only appear once in a sequence.</a:t>
            </a:r>
          </a:p>
        </p:txBody>
      </p:sp>
      <p:sp>
        <p:nvSpPr>
          <p:cNvPr id="25605" name="TextBox 5"/>
          <p:cNvSpPr txBox="1">
            <a:spLocks noChangeArrowheads="1"/>
          </p:cNvSpPr>
          <p:nvPr/>
        </p:nvSpPr>
        <p:spPr bwMode="auto">
          <a:xfrm>
            <a:off x="250825" y="1162050"/>
            <a:ext cx="83534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eaLnBrk="1" hangingPunct="1">
              <a:spcBef>
                <a:spcPct val="0"/>
              </a:spcBef>
              <a:buClrTx/>
              <a:buFontTx/>
              <a:buNone/>
            </a:pPr>
            <a:r>
              <a:rPr lang="en-GB" altLang="en-US" sz="3200" b="1">
                <a:solidFill>
                  <a:srgbClr val="000000"/>
                </a:solidFill>
              </a:rPr>
              <a:t>The Factors and Multiples Challenge</a:t>
            </a:r>
          </a:p>
        </p:txBody>
      </p:sp>
    </p:spTree>
    <p:extLst>
      <p:ext uri="{BB962C8B-B14F-4D97-AF65-F5344CB8AC3E}">
        <p14:creationId xmlns:p14="http://schemas.microsoft.com/office/powerpoint/2010/main" val="422792226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769556" y="282839"/>
            <a:ext cx="3965222" cy="987161"/>
          </a:xfrm>
        </p:spPr>
        <p:txBody>
          <a:bodyPr>
            <a:normAutofit fontScale="90000"/>
          </a:bodyPr>
          <a:lstStyle/>
          <a:p>
            <a:r>
              <a:rPr lang="en-GB" altLang="en-US" dirty="0" smtClean="0">
                <a:solidFill>
                  <a:srgbClr val="000000"/>
                </a:solidFill>
              </a:rPr>
              <a:t>What’</a:t>
            </a:r>
            <a:r>
              <a:rPr lang="en-GB" altLang="ja-JP" dirty="0" smtClean="0">
                <a:solidFill>
                  <a:srgbClr val="000000"/>
                </a:solidFill>
              </a:rPr>
              <a:t>s it Worth?</a:t>
            </a:r>
            <a:endParaRPr lang="en-GB" altLang="en-US" dirty="0" smtClean="0">
              <a:solidFill>
                <a:srgbClr val="000000"/>
              </a:solidFill>
            </a:endParaRPr>
          </a:p>
        </p:txBody>
      </p:sp>
      <p:sp>
        <p:nvSpPr>
          <p:cNvPr id="48131" name="Rectangle 3"/>
          <p:cNvSpPr>
            <a:spLocks noGrp="1" noChangeArrowheads="1"/>
          </p:cNvSpPr>
          <p:nvPr>
            <p:ph type="body" idx="1"/>
          </p:nvPr>
        </p:nvSpPr>
        <p:spPr>
          <a:xfrm>
            <a:off x="5724525" y="1973263"/>
            <a:ext cx="3190875" cy="3429000"/>
          </a:xfrm>
        </p:spPr>
        <p:txBody>
          <a:bodyPr/>
          <a:lstStyle/>
          <a:p>
            <a:pPr marL="0" indent="0">
              <a:lnSpc>
                <a:spcPct val="90000"/>
              </a:lnSpc>
              <a:buFont typeface="Wingdings" pitchFamily="2" charset="2"/>
              <a:buNone/>
            </a:pPr>
            <a:r>
              <a:rPr lang="en-GB" altLang="en-US" sz="2000" dirty="0" smtClean="0">
                <a:solidFill>
                  <a:srgbClr val="000000"/>
                </a:solidFill>
              </a:rPr>
              <a:t>Each symbol has a numerical value. </a:t>
            </a:r>
            <a:br>
              <a:rPr lang="en-GB" altLang="en-US" sz="2000" dirty="0" smtClean="0">
                <a:solidFill>
                  <a:srgbClr val="000000"/>
                </a:solidFill>
              </a:rPr>
            </a:br>
            <a:r>
              <a:rPr lang="en-GB" altLang="en-US" sz="2000" dirty="0" smtClean="0">
                <a:solidFill>
                  <a:srgbClr val="000000"/>
                </a:solidFill>
              </a:rPr>
              <a:t/>
            </a:r>
            <a:br>
              <a:rPr lang="en-GB" altLang="en-US" sz="2000" dirty="0" smtClean="0">
                <a:solidFill>
                  <a:srgbClr val="000000"/>
                </a:solidFill>
              </a:rPr>
            </a:br>
            <a:r>
              <a:rPr lang="en-GB" altLang="en-US" sz="2000" dirty="0" smtClean="0">
                <a:solidFill>
                  <a:srgbClr val="000000"/>
                </a:solidFill>
              </a:rPr>
              <a:t>The total for the symbols is written at the end of each row and column. </a:t>
            </a:r>
          </a:p>
          <a:p>
            <a:pPr marL="0" indent="0">
              <a:lnSpc>
                <a:spcPct val="90000"/>
              </a:lnSpc>
              <a:buFont typeface="Wingdings" pitchFamily="2" charset="2"/>
              <a:buNone/>
            </a:pPr>
            <a:endParaRPr lang="en-GB" altLang="en-US" sz="2000" dirty="0" smtClean="0">
              <a:solidFill>
                <a:srgbClr val="000000"/>
              </a:solidFill>
            </a:endParaRPr>
          </a:p>
          <a:p>
            <a:pPr marL="0" indent="0">
              <a:lnSpc>
                <a:spcPct val="90000"/>
              </a:lnSpc>
              <a:buFont typeface="Wingdings" pitchFamily="2" charset="2"/>
              <a:buNone/>
            </a:pPr>
            <a:r>
              <a:rPr lang="en-GB" altLang="en-US" sz="2000" dirty="0" smtClean="0">
                <a:solidFill>
                  <a:srgbClr val="000000"/>
                </a:solidFill>
              </a:rPr>
              <a:t>Can you find the total of the first column?</a:t>
            </a:r>
            <a:r>
              <a:rPr lang="en-GB" altLang="en-US" dirty="0" smtClean="0">
                <a:solidFill>
                  <a:srgbClr val="000000"/>
                </a:solidFill>
              </a:rPr>
              <a:t> </a:t>
            </a:r>
          </a:p>
        </p:txBody>
      </p:sp>
      <p:pic>
        <p:nvPicPr>
          <p:cNvPr id="48132" name="Picture 4" descr="worthlar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1844675"/>
            <a:ext cx="4605337" cy="431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247703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Box 2"/>
          <p:cNvSpPr txBox="1">
            <a:spLocks noChangeArrowheads="1"/>
          </p:cNvSpPr>
          <p:nvPr/>
        </p:nvSpPr>
        <p:spPr bwMode="auto">
          <a:xfrm>
            <a:off x="2268538" y="2420938"/>
            <a:ext cx="4106862"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eaLnBrk="1" hangingPunct="1">
              <a:spcBef>
                <a:spcPct val="0"/>
              </a:spcBef>
              <a:buClrTx/>
              <a:buFontTx/>
              <a:buNone/>
            </a:pPr>
            <a:r>
              <a:rPr lang="en-US" altLang="en-US" sz="3200" dirty="0">
                <a:solidFill>
                  <a:srgbClr val="000000"/>
                </a:solidFill>
              </a:rPr>
              <a:t>Follow-up material on </a:t>
            </a:r>
            <a:br>
              <a:rPr lang="en-US" altLang="en-US" sz="3200" dirty="0">
                <a:solidFill>
                  <a:srgbClr val="000000"/>
                </a:solidFill>
              </a:rPr>
            </a:br>
            <a:r>
              <a:rPr lang="en-US" altLang="en-US" sz="3200" dirty="0">
                <a:solidFill>
                  <a:schemeClr val="accent1"/>
                </a:solidFill>
                <a:hlinkClick r:id="rId2"/>
              </a:rPr>
              <a:t>NRICH spreadsheet</a:t>
            </a:r>
            <a:endParaRPr lang="en-US" altLang="en-US" sz="3200" dirty="0">
              <a:solidFill>
                <a:schemeClr val="accent1"/>
              </a:solidFill>
            </a:endParaRPr>
          </a:p>
          <a:p>
            <a:pPr eaLnBrk="1" hangingPunct="1">
              <a:spcBef>
                <a:spcPct val="0"/>
              </a:spcBef>
              <a:buClrTx/>
              <a:buFontTx/>
              <a:buNone/>
            </a:pPr>
            <a:endParaRPr lang="en-US" altLang="en-US" dirty="0">
              <a:solidFill>
                <a:schemeClr val="tx1"/>
              </a:solidFill>
            </a:endParaRPr>
          </a:p>
        </p:txBody>
      </p:sp>
    </p:spTree>
    <p:extLst>
      <p:ext uri="{BB962C8B-B14F-4D97-AF65-F5344CB8AC3E}">
        <p14:creationId xmlns:p14="http://schemas.microsoft.com/office/powerpoint/2010/main" val="265806365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9388" y="1939979"/>
            <a:ext cx="8786812" cy="2141604"/>
          </a:xfrm>
        </p:spPr>
        <p:txBody>
          <a:bodyPr>
            <a:normAutofit/>
          </a:bodyPr>
          <a:lstStyle/>
          <a:p>
            <a:r>
              <a:rPr lang="en-GB" altLang="en-US" sz="3600" dirty="0" smtClean="0">
                <a:solidFill>
                  <a:srgbClr val="000000"/>
                </a:solidFill>
              </a:rPr>
              <a:t>Lunch</a:t>
            </a:r>
          </a:p>
        </p:txBody>
      </p:sp>
    </p:spTree>
    <p:extLst>
      <p:ext uri="{BB962C8B-B14F-4D97-AF65-F5344CB8AC3E}">
        <p14:creationId xmlns:p14="http://schemas.microsoft.com/office/powerpoint/2010/main" val="2309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9388" y="1633395"/>
            <a:ext cx="8786812" cy="2141604"/>
          </a:xfrm>
        </p:spPr>
        <p:txBody>
          <a:bodyPr>
            <a:normAutofit/>
          </a:bodyPr>
          <a:lstStyle/>
          <a:p>
            <a:r>
              <a:rPr lang="en-GB" altLang="en-US" sz="3600" dirty="0" smtClean="0">
                <a:solidFill>
                  <a:srgbClr val="000000"/>
                </a:solidFill>
              </a:rPr>
              <a:t>Exploring and Justifying</a:t>
            </a:r>
          </a:p>
        </p:txBody>
      </p:sp>
    </p:spTree>
    <p:extLst>
      <p:ext uri="{BB962C8B-B14F-4D97-AF65-F5344CB8AC3E}">
        <p14:creationId xmlns:p14="http://schemas.microsoft.com/office/powerpoint/2010/main" val="3976806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85800" y="1752600"/>
            <a:ext cx="7315200" cy="3352800"/>
          </a:xfrm>
        </p:spPr>
        <p:txBody>
          <a:bodyPr/>
          <a:lstStyle/>
          <a:p>
            <a:r>
              <a:rPr lang="en-US" altLang="en-US" sz="2400" b="0" smtClean="0">
                <a:solidFill>
                  <a:srgbClr val="000000"/>
                </a:solidFill>
                <a:cs typeface="Arial" pitchFamily="34" charset="0"/>
              </a:rPr>
              <a:t>The most exciting phrase to hear in science, </a:t>
            </a:r>
            <a:br>
              <a:rPr lang="en-US" altLang="en-US" sz="2400" b="0" smtClean="0">
                <a:solidFill>
                  <a:srgbClr val="000000"/>
                </a:solidFill>
                <a:cs typeface="Arial" pitchFamily="34" charset="0"/>
              </a:rPr>
            </a:br>
            <a:r>
              <a:rPr lang="en-US" altLang="en-US" sz="2400" b="0" smtClean="0">
                <a:solidFill>
                  <a:srgbClr val="000000"/>
                </a:solidFill>
                <a:cs typeface="Arial" pitchFamily="34" charset="0"/>
              </a:rPr>
              <a:t>the one that heralds new discoveries, </a:t>
            </a:r>
            <a:br>
              <a:rPr lang="en-US" altLang="en-US" sz="2400" b="0" smtClean="0">
                <a:solidFill>
                  <a:srgbClr val="000000"/>
                </a:solidFill>
                <a:cs typeface="Arial" pitchFamily="34" charset="0"/>
              </a:rPr>
            </a:br>
            <a:r>
              <a:rPr lang="en-US" altLang="en-US" sz="2400" b="0" smtClean="0">
                <a:solidFill>
                  <a:srgbClr val="000000"/>
                </a:solidFill>
                <a:cs typeface="Arial" pitchFamily="34" charset="0"/>
              </a:rPr>
              <a:t>is not Eureka!, but rather, </a:t>
            </a:r>
            <a:br>
              <a:rPr lang="en-US" altLang="en-US" sz="2400" b="0" smtClean="0">
                <a:solidFill>
                  <a:srgbClr val="000000"/>
                </a:solidFill>
                <a:cs typeface="Arial" pitchFamily="34" charset="0"/>
              </a:rPr>
            </a:br>
            <a:r>
              <a:rPr lang="en-US" altLang="en-US" sz="2400" b="0" smtClean="0">
                <a:solidFill>
                  <a:srgbClr val="000000"/>
                </a:solidFill>
                <a:cs typeface="Arial" pitchFamily="34" charset="0"/>
              </a:rPr>
              <a:t>“hmmm… that’s funny…”</a:t>
            </a:r>
            <a:br>
              <a:rPr lang="en-US" altLang="en-US" sz="2400" b="0" smtClean="0">
                <a:solidFill>
                  <a:srgbClr val="000000"/>
                </a:solidFill>
                <a:cs typeface="Arial" pitchFamily="34" charset="0"/>
              </a:rPr>
            </a:br>
            <a:r>
              <a:rPr lang="en-US" altLang="en-US" sz="2400" b="0" smtClean="0">
                <a:solidFill>
                  <a:srgbClr val="000000"/>
                </a:solidFill>
                <a:cs typeface="Arial" pitchFamily="34" charset="0"/>
              </a:rPr>
              <a:t/>
            </a:r>
            <a:br>
              <a:rPr lang="en-US" altLang="en-US" sz="2400" b="0" smtClean="0">
                <a:solidFill>
                  <a:srgbClr val="000000"/>
                </a:solidFill>
                <a:cs typeface="Arial" pitchFamily="34" charset="0"/>
              </a:rPr>
            </a:br>
            <a:r>
              <a:rPr lang="en-US" altLang="en-US" sz="2400" b="0" smtClean="0">
                <a:solidFill>
                  <a:srgbClr val="000000"/>
                </a:solidFill>
                <a:cs typeface="Arial" pitchFamily="34" charset="0"/>
              </a:rPr>
              <a:t>				Isaac Asimov</a:t>
            </a:r>
            <a:r>
              <a:rPr lang="en-US" altLang="en-US" sz="3300" b="0" smtClean="0">
                <a:solidFill>
                  <a:srgbClr val="000000"/>
                </a:solidFill>
                <a:cs typeface="Arial" pitchFamily="34" charset="0"/>
              </a:rPr>
              <a:t/>
            </a:r>
            <a:br>
              <a:rPr lang="en-US" altLang="en-US" sz="3300" b="0" smtClean="0">
                <a:solidFill>
                  <a:srgbClr val="000000"/>
                </a:solidFill>
                <a:cs typeface="Arial" pitchFamily="34" charset="0"/>
              </a:rPr>
            </a:br>
            <a:endParaRPr lang="en-US" altLang="en-US" sz="3100" smtClean="0">
              <a:solidFill>
                <a:srgbClr val="000000"/>
              </a:solidFill>
              <a:cs typeface="Arial" pitchFamily="34" charset="0"/>
            </a:endParaRPr>
          </a:p>
        </p:txBody>
      </p:sp>
      <p:grpSp>
        <p:nvGrpSpPr>
          <p:cNvPr id="2" name="Group 3"/>
          <p:cNvGrpSpPr>
            <a:grpSpLocks/>
          </p:cNvGrpSpPr>
          <p:nvPr/>
        </p:nvGrpSpPr>
        <p:grpSpPr bwMode="auto">
          <a:xfrm>
            <a:off x="5853289" y="2057400"/>
            <a:ext cx="1143000" cy="533400"/>
            <a:chOff x="3861" y="4504"/>
            <a:chExt cx="2160" cy="1080"/>
          </a:xfrm>
        </p:grpSpPr>
        <p:sp>
          <p:nvSpPr>
            <p:cNvPr id="63493" name="Line 4"/>
            <p:cNvSpPr>
              <a:spLocks noChangeShapeType="1"/>
            </p:cNvSpPr>
            <p:nvPr/>
          </p:nvSpPr>
          <p:spPr bwMode="auto">
            <a:xfrm>
              <a:off x="4041" y="4504"/>
              <a:ext cx="1800" cy="108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3494" name="Line 5"/>
            <p:cNvSpPr>
              <a:spLocks noChangeShapeType="1"/>
            </p:cNvSpPr>
            <p:nvPr/>
          </p:nvSpPr>
          <p:spPr bwMode="auto">
            <a:xfrm flipH="1">
              <a:off x="3861" y="4504"/>
              <a:ext cx="2160" cy="108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grpSp>
      <p:sp>
        <p:nvSpPr>
          <p:cNvPr id="40964" name="Text Box 6"/>
          <p:cNvSpPr txBox="1">
            <a:spLocks noChangeArrowheads="1"/>
          </p:cNvSpPr>
          <p:nvPr/>
        </p:nvSpPr>
        <p:spPr bwMode="auto">
          <a:xfrm rot="-669241">
            <a:off x="5567364" y="1524001"/>
            <a:ext cx="25066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defRPr/>
            </a:pPr>
            <a:r>
              <a:rPr lang="en-US" smtClean="0">
                <a:solidFill>
                  <a:srgbClr val="FF0514"/>
                </a:solidFill>
                <a:cs typeface="Arial" charset="0"/>
              </a:rPr>
              <a:t>mathematics</a:t>
            </a:r>
            <a:endParaRPr lang="en-US" sz="1800" smtClean="0">
              <a:solidFill>
                <a:srgbClr val="FF0514"/>
              </a:solidFill>
              <a:cs typeface="Arial" charset="0"/>
            </a:endParaRPr>
          </a:p>
        </p:txBody>
      </p:sp>
    </p:spTree>
    <p:extLst>
      <p:ext uri="{BB962C8B-B14F-4D97-AF65-F5344CB8AC3E}">
        <p14:creationId xmlns:p14="http://schemas.microsoft.com/office/powerpoint/2010/main" val="138532677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Combining Lengths</a:t>
            </a:r>
            <a:endParaRPr lang="en-US" dirty="0"/>
          </a:p>
        </p:txBody>
      </p:sp>
      <p:pic>
        <p:nvPicPr>
          <p:cNvPr id="5" name="Picture 4"/>
          <p:cNvPicPr>
            <a:picLocks noChangeAspect="1"/>
          </p:cNvPicPr>
          <p:nvPr/>
        </p:nvPicPr>
        <p:blipFill>
          <a:blip r:embed="rId2"/>
          <a:stretch>
            <a:fillRect/>
          </a:stretch>
        </p:blipFill>
        <p:spPr>
          <a:xfrm>
            <a:off x="1444363" y="1959668"/>
            <a:ext cx="6574342" cy="4382894"/>
          </a:xfrm>
          <a:prstGeom prst="rect">
            <a:avLst/>
          </a:prstGeom>
        </p:spPr>
      </p:pic>
    </p:spTree>
    <p:extLst>
      <p:ext uri="{BB962C8B-B14F-4D97-AF65-F5344CB8AC3E}">
        <p14:creationId xmlns:p14="http://schemas.microsoft.com/office/powerpoint/2010/main" val="205243773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4519" y="405373"/>
            <a:ext cx="7868940" cy="984885"/>
          </a:xfrm>
          <a:prstGeom prst="rect">
            <a:avLst/>
          </a:prstGeom>
          <a:noFill/>
        </p:spPr>
        <p:txBody>
          <a:bodyPr wrap="square" rtlCol="0">
            <a:spAutoFit/>
          </a:bodyPr>
          <a:lstStyle/>
          <a:p>
            <a:r>
              <a:rPr lang="en-US" sz="4000" dirty="0" smtClean="0">
                <a:latin typeface="+mj-lt"/>
              </a:rPr>
              <a:t>Pythagorean Triples           </a:t>
            </a:r>
            <a:r>
              <a:rPr lang="en-US" sz="3200" dirty="0">
                <a:latin typeface="+mj-lt"/>
              </a:rPr>
              <a:t>x</a:t>
            </a:r>
            <a:r>
              <a:rPr lang="en-US" sz="3200" baseline="30000" dirty="0">
                <a:latin typeface="+mj-lt"/>
              </a:rPr>
              <a:t>2</a:t>
            </a:r>
            <a:r>
              <a:rPr lang="en-US" sz="3200" dirty="0">
                <a:latin typeface="+mj-lt"/>
              </a:rPr>
              <a:t> + y</a:t>
            </a:r>
            <a:r>
              <a:rPr lang="en-US" sz="3200" baseline="30000" dirty="0">
                <a:latin typeface="+mj-lt"/>
              </a:rPr>
              <a:t>2</a:t>
            </a:r>
            <a:r>
              <a:rPr lang="en-US" sz="3200" dirty="0">
                <a:latin typeface="+mj-lt"/>
              </a:rPr>
              <a:t> = z</a:t>
            </a:r>
            <a:r>
              <a:rPr lang="en-US" sz="3200" baseline="30000" dirty="0">
                <a:latin typeface="+mj-lt"/>
              </a:rPr>
              <a:t>2</a:t>
            </a:r>
            <a:endParaRPr lang="en-US" sz="3200" dirty="0">
              <a:latin typeface="+mj-lt"/>
            </a:endParaRPr>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209682350"/>
              </p:ext>
            </p:extLst>
          </p:nvPr>
        </p:nvGraphicFramePr>
        <p:xfrm>
          <a:off x="1385952" y="2239151"/>
          <a:ext cx="6386190" cy="3655899"/>
        </p:xfrm>
        <a:graphic>
          <a:graphicData uri="http://schemas.openxmlformats.org/drawingml/2006/table">
            <a:tbl>
              <a:tblPr firstRow="1">
                <a:tableStyleId>{2D5ABB26-0587-4C30-8999-92F81FD0307C}</a:tableStyleId>
              </a:tblPr>
              <a:tblGrid>
                <a:gridCol w="2128730"/>
                <a:gridCol w="2128730"/>
                <a:gridCol w="2128730"/>
              </a:tblGrid>
              <a:tr h="584457">
                <a:tc>
                  <a:txBody>
                    <a:bodyPr/>
                    <a:lstStyle/>
                    <a:p>
                      <a:pPr algn="ctr"/>
                      <a:r>
                        <a:rPr lang="en-US" sz="2400" dirty="0" smtClean="0"/>
                        <a:t>x</a:t>
                      </a:r>
                      <a:endParaRPr lang="en-US" sz="2400" dirty="0"/>
                    </a:p>
                  </a:txBody>
                  <a:tcPr/>
                </a:tc>
                <a:tc>
                  <a:txBody>
                    <a:bodyPr/>
                    <a:lstStyle/>
                    <a:p>
                      <a:pPr algn="ctr"/>
                      <a:r>
                        <a:rPr lang="en-US" sz="2400" dirty="0" smtClean="0"/>
                        <a:t>y</a:t>
                      </a:r>
                      <a:endParaRPr lang="en-US" sz="2400" dirty="0"/>
                    </a:p>
                  </a:txBody>
                  <a:tcPr/>
                </a:tc>
                <a:tc>
                  <a:txBody>
                    <a:bodyPr/>
                    <a:lstStyle/>
                    <a:p>
                      <a:pPr algn="ctr"/>
                      <a:r>
                        <a:rPr lang="en-US" sz="2400" dirty="0" smtClean="0"/>
                        <a:t>z</a:t>
                      </a:r>
                      <a:endParaRPr lang="en-US" sz="2400" dirty="0"/>
                    </a:p>
                  </a:txBody>
                  <a:tcPr/>
                </a:tc>
              </a:tr>
              <a:tr h="511907">
                <a:tc>
                  <a:txBody>
                    <a:bodyPr/>
                    <a:lstStyle/>
                    <a:p>
                      <a:pPr algn="ctr"/>
                      <a:r>
                        <a:rPr lang="en-US" sz="2400" dirty="0" smtClean="0"/>
                        <a:t>3</a:t>
                      </a:r>
                      <a:endParaRPr lang="en-US" sz="2400" dirty="0"/>
                    </a:p>
                  </a:txBody>
                  <a:tcPr/>
                </a:tc>
                <a:tc>
                  <a:txBody>
                    <a:bodyPr/>
                    <a:lstStyle/>
                    <a:p>
                      <a:pPr algn="ctr"/>
                      <a:r>
                        <a:rPr lang="en-US" sz="2400" dirty="0" smtClean="0"/>
                        <a:t>4</a:t>
                      </a:r>
                      <a:endParaRPr lang="en-US" sz="2400" dirty="0"/>
                    </a:p>
                  </a:txBody>
                  <a:tcPr/>
                </a:tc>
                <a:tc>
                  <a:txBody>
                    <a:bodyPr/>
                    <a:lstStyle/>
                    <a:p>
                      <a:pPr algn="ctr"/>
                      <a:r>
                        <a:rPr lang="en-US" sz="2400" dirty="0" smtClean="0"/>
                        <a:t>5</a:t>
                      </a:r>
                      <a:endParaRPr lang="en-US" sz="2400" dirty="0"/>
                    </a:p>
                  </a:txBody>
                  <a:tcPr/>
                </a:tc>
              </a:tr>
              <a:tr h="511907">
                <a:tc>
                  <a:txBody>
                    <a:bodyPr/>
                    <a:lstStyle/>
                    <a:p>
                      <a:pPr algn="ctr"/>
                      <a:r>
                        <a:rPr lang="en-US" sz="2400" dirty="0" smtClean="0"/>
                        <a:t>5</a:t>
                      </a:r>
                      <a:endParaRPr lang="en-US" sz="2400" dirty="0"/>
                    </a:p>
                  </a:txBody>
                  <a:tcPr/>
                </a:tc>
                <a:tc>
                  <a:txBody>
                    <a:bodyPr/>
                    <a:lstStyle/>
                    <a:p>
                      <a:pPr algn="ctr"/>
                      <a:r>
                        <a:rPr lang="en-US" sz="2400" dirty="0" smtClean="0"/>
                        <a:t>12</a:t>
                      </a:r>
                      <a:endParaRPr lang="en-US" sz="2400" dirty="0"/>
                    </a:p>
                  </a:txBody>
                  <a:tcPr/>
                </a:tc>
                <a:tc>
                  <a:txBody>
                    <a:bodyPr/>
                    <a:lstStyle/>
                    <a:p>
                      <a:pPr algn="ctr"/>
                      <a:r>
                        <a:rPr lang="en-US" sz="2400" dirty="0" smtClean="0"/>
                        <a:t>13</a:t>
                      </a:r>
                      <a:endParaRPr lang="en-US" sz="2400" dirty="0"/>
                    </a:p>
                  </a:txBody>
                  <a:tcPr/>
                </a:tc>
              </a:tr>
              <a:tr h="511907">
                <a:tc>
                  <a:txBody>
                    <a:bodyPr/>
                    <a:lstStyle/>
                    <a:p>
                      <a:pPr algn="ctr"/>
                      <a:r>
                        <a:rPr lang="en-US" sz="2400" dirty="0" smtClean="0"/>
                        <a:t>7</a:t>
                      </a:r>
                      <a:endParaRPr lang="en-US" sz="2400" dirty="0"/>
                    </a:p>
                  </a:txBody>
                  <a:tcPr/>
                </a:tc>
                <a:tc>
                  <a:txBody>
                    <a:bodyPr/>
                    <a:lstStyle/>
                    <a:p>
                      <a:pPr algn="ctr"/>
                      <a:r>
                        <a:rPr lang="en-US" sz="2400" dirty="0" smtClean="0"/>
                        <a:t>24</a:t>
                      </a:r>
                      <a:endParaRPr lang="en-US" sz="2400" dirty="0"/>
                    </a:p>
                  </a:txBody>
                  <a:tcPr/>
                </a:tc>
                <a:tc>
                  <a:txBody>
                    <a:bodyPr/>
                    <a:lstStyle/>
                    <a:p>
                      <a:pPr algn="ctr"/>
                      <a:r>
                        <a:rPr lang="en-US" sz="2400" dirty="0" smtClean="0"/>
                        <a:t>25</a:t>
                      </a:r>
                      <a:endParaRPr lang="en-US" sz="2400" dirty="0"/>
                    </a:p>
                  </a:txBody>
                  <a:tcPr/>
                </a:tc>
              </a:tr>
              <a:tr h="511907">
                <a:tc>
                  <a:txBody>
                    <a:bodyPr/>
                    <a:lstStyle/>
                    <a:p>
                      <a:pPr algn="ctr"/>
                      <a:r>
                        <a:rPr lang="en-US" sz="2400" dirty="0" smtClean="0"/>
                        <a:t>8</a:t>
                      </a:r>
                      <a:endParaRPr lang="en-US" sz="2400" dirty="0"/>
                    </a:p>
                  </a:txBody>
                  <a:tcPr/>
                </a:tc>
                <a:tc>
                  <a:txBody>
                    <a:bodyPr/>
                    <a:lstStyle/>
                    <a:p>
                      <a:pPr algn="ctr"/>
                      <a:r>
                        <a:rPr lang="en-US" sz="2400" dirty="0" smtClean="0"/>
                        <a:t>15</a:t>
                      </a:r>
                      <a:endParaRPr lang="en-US" sz="2400" dirty="0"/>
                    </a:p>
                  </a:txBody>
                  <a:tcPr/>
                </a:tc>
                <a:tc>
                  <a:txBody>
                    <a:bodyPr/>
                    <a:lstStyle/>
                    <a:p>
                      <a:pPr algn="ctr"/>
                      <a:r>
                        <a:rPr lang="en-US" sz="2400" dirty="0" smtClean="0"/>
                        <a:t>17</a:t>
                      </a:r>
                      <a:endParaRPr lang="en-US" sz="2400" dirty="0"/>
                    </a:p>
                  </a:txBody>
                  <a:tcPr/>
                </a:tc>
              </a:tr>
              <a:tr h="511907">
                <a:tc>
                  <a:txBody>
                    <a:bodyPr/>
                    <a:lstStyle/>
                    <a:p>
                      <a:pPr algn="ctr"/>
                      <a:r>
                        <a:rPr lang="en-US" sz="2400" dirty="0" smtClean="0"/>
                        <a:t>9</a:t>
                      </a:r>
                      <a:endParaRPr lang="en-US" sz="2400" dirty="0"/>
                    </a:p>
                  </a:txBody>
                  <a:tcPr/>
                </a:tc>
                <a:tc>
                  <a:txBody>
                    <a:bodyPr/>
                    <a:lstStyle/>
                    <a:p>
                      <a:pPr algn="ctr"/>
                      <a:r>
                        <a:rPr lang="en-US" sz="2400" dirty="0" smtClean="0"/>
                        <a:t>40</a:t>
                      </a:r>
                      <a:endParaRPr lang="en-US" sz="2400" dirty="0"/>
                    </a:p>
                  </a:txBody>
                  <a:tcPr/>
                </a:tc>
                <a:tc>
                  <a:txBody>
                    <a:bodyPr/>
                    <a:lstStyle/>
                    <a:p>
                      <a:pPr algn="ctr"/>
                      <a:r>
                        <a:rPr lang="en-US" sz="2400" dirty="0" smtClean="0"/>
                        <a:t>41</a:t>
                      </a:r>
                      <a:endParaRPr lang="en-US" sz="2400" dirty="0"/>
                    </a:p>
                  </a:txBody>
                  <a:tcPr/>
                </a:tc>
              </a:tr>
              <a:tr h="511907">
                <a:tc>
                  <a:txBody>
                    <a:bodyPr/>
                    <a:lstStyle/>
                    <a:p>
                      <a:pPr algn="ctr"/>
                      <a:r>
                        <a:rPr lang="en-US" sz="2400" dirty="0" smtClean="0"/>
                        <a:t>12</a:t>
                      </a:r>
                      <a:endParaRPr lang="en-US" sz="2400" dirty="0"/>
                    </a:p>
                  </a:txBody>
                  <a:tcPr/>
                </a:tc>
                <a:tc>
                  <a:txBody>
                    <a:bodyPr/>
                    <a:lstStyle/>
                    <a:p>
                      <a:pPr algn="ctr"/>
                      <a:r>
                        <a:rPr lang="en-US" sz="2400" dirty="0" smtClean="0"/>
                        <a:t>35</a:t>
                      </a:r>
                      <a:endParaRPr lang="en-US" sz="2400" dirty="0"/>
                    </a:p>
                  </a:txBody>
                  <a:tcPr/>
                </a:tc>
                <a:tc>
                  <a:txBody>
                    <a:bodyPr/>
                    <a:lstStyle/>
                    <a:p>
                      <a:pPr algn="ctr"/>
                      <a:r>
                        <a:rPr lang="en-US" sz="2400" dirty="0" smtClean="0"/>
                        <a:t>37</a:t>
                      </a:r>
                      <a:endParaRPr lang="en-US" sz="2400" dirty="0"/>
                    </a:p>
                  </a:txBody>
                  <a:tcPr/>
                </a:tc>
              </a:tr>
            </a:tbl>
          </a:graphicData>
        </a:graphic>
      </p:graphicFrame>
      <p:sp>
        <p:nvSpPr>
          <p:cNvPr id="7" name="TextBox 6"/>
          <p:cNvSpPr txBox="1"/>
          <p:nvPr/>
        </p:nvSpPr>
        <p:spPr>
          <a:xfrm>
            <a:off x="786877" y="1508248"/>
            <a:ext cx="7930676" cy="892552"/>
          </a:xfrm>
          <a:prstGeom prst="rect">
            <a:avLst/>
          </a:prstGeom>
          <a:noFill/>
        </p:spPr>
        <p:txBody>
          <a:bodyPr wrap="none" rtlCol="0">
            <a:spAutoFit/>
          </a:bodyPr>
          <a:lstStyle/>
          <a:p>
            <a:r>
              <a:rPr lang="en-US" sz="2800" dirty="0" smtClean="0"/>
              <a:t>A partial list of ordered primitive Pythagorean Triples</a:t>
            </a:r>
            <a:r>
              <a:rPr lang="en-US" sz="2400" dirty="0" smtClean="0"/>
              <a:t/>
            </a:r>
            <a:br>
              <a:rPr lang="en-US" sz="2400" dirty="0" smtClean="0"/>
            </a:br>
            <a:endParaRPr lang="en-US" sz="2400" dirty="0"/>
          </a:p>
        </p:txBody>
      </p:sp>
    </p:spTree>
    <p:extLst>
      <p:ext uri="{BB962C8B-B14F-4D97-AF65-F5344CB8AC3E}">
        <p14:creationId xmlns:p14="http://schemas.microsoft.com/office/powerpoint/2010/main" val="788825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6877" y="759316"/>
            <a:ext cx="7332756" cy="707886"/>
          </a:xfrm>
          <a:prstGeom prst="rect">
            <a:avLst/>
          </a:prstGeom>
          <a:noFill/>
        </p:spPr>
        <p:txBody>
          <a:bodyPr wrap="none" rtlCol="0">
            <a:spAutoFit/>
          </a:bodyPr>
          <a:lstStyle/>
          <a:p>
            <a:r>
              <a:rPr lang="en-US" sz="4000" dirty="0"/>
              <a:t>Pythagorean Triples           </a:t>
            </a:r>
            <a:r>
              <a:rPr lang="en-US" sz="3200" dirty="0"/>
              <a:t>x</a:t>
            </a:r>
            <a:r>
              <a:rPr lang="en-US" sz="3200" baseline="30000" dirty="0"/>
              <a:t>2</a:t>
            </a:r>
            <a:r>
              <a:rPr lang="en-US" sz="3200" dirty="0"/>
              <a:t> + y</a:t>
            </a:r>
            <a:r>
              <a:rPr lang="en-US" sz="3200" baseline="30000" dirty="0"/>
              <a:t>2</a:t>
            </a:r>
            <a:r>
              <a:rPr lang="en-US" sz="3200" dirty="0"/>
              <a:t> = z</a:t>
            </a:r>
            <a:r>
              <a:rPr lang="en-US" sz="3200" baseline="30000" dirty="0"/>
              <a:t>2</a:t>
            </a:r>
            <a:endParaRPr lang="en-US" sz="3200" dirty="0"/>
          </a:p>
        </p:txBody>
      </p:sp>
      <p:graphicFrame>
        <p:nvGraphicFramePr>
          <p:cNvPr id="6" name="Table 5"/>
          <p:cNvGraphicFramePr>
            <a:graphicFrameLocks noGrp="1"/>
          </p:cNvGraphicFramePr>
          <p:nvPr>
            <p:extLst>
              <p:ext uri="{D42A27DB-BD31-4B8C-83A1-F6EECF244321}">
                <p14:modId xmlns:p14="http://schemas.microsoft.com/office/powerpoint/2010/main" val="3420192738"/>
              </p:ext>
            </p:extLst>
          </p:nvPr>
        </p:nvGraphicFramePr>
        <p:xfrm>
          <a:off x="1385952" y="3066180"/>
          <a:ext cx="6386190" cy="2632085"/>
        </p:xfrm>
        <a:graphic>
          <a:graphicData uri="http://schemas.openxmlformats.org/drawingml/2006/table">
            <a:tbl>
              <a:tblPr firstRow="1">
                <a:tableStyleId>{2D5ABB26-0587-4C30-8999-92F81FD0307C}</a:tableStyleId>
              </a:tblPr>
              <a:tblGrid>
                <a:gridCol w="2128730"/>
                <a:gridCol w="2128730"/>
                <a:gridCol w="2128730"/>
              </a:tblGrid>
              <a:tr h="584457">
                <a:tc>
                  <a:txBody>
                    <a:bodyPr/>
                    <a:lstStyle/>
                    <a:p>
                      <a:pPr algn="ctr"/>
                      <a:r>
                        <a:rPr lang="en-US" sz="2400" dirty="0" smtClean="0"/>
                        <a:t>x</a:t>
                      </a:r>
                      <a:endParaRPr lang="en-US" sz="2400" dirty="0"/>
                    </a:p>
                  </a:txBody>
                  <a:tcPr/>
                </a:tc>
                <a:tc>
                  <a:txBody>
                    <a:bodyPr/>
                    <a:lstStyle/>
                    <a:p>
                      <a:pPr algn="ctr"/>
                      <a:r>
                        <a:rPr lang="en-US" sz="2400" dirty="0" smtClean="0"/>
                        <a:t>y</a:t>
                      </a:r>
                      <a:endParaRPr lang="en-US" sz="2400" dirty="0"/>
                    </a:p>
                  </a:txBody>
                  <a:tcPr/>
                </a:tc>
                <a:tc>
                  <a:txBody>
                    <a:bodyPr/>
                    <a:lstStyle/>
                    <a:p>
                      <a:pPr algn="ctr"/>
                      <a:r>
                        <a:rPr lang="en-US" sz="2400" dirty="0" smtClean="0"/>
                        <a:t>z</a:t>
                      </a:r>
                      <a:endParaRPr lang="en-US" sz="2400" dirty="0"/>
                    </a:p>
                  </a:txBody>
                  <a:tcPr/>
                </a:tc>
              </a:tr>
              <a:tr h="511907">
                <a:tc>
                  <a:txBody>
                    <a:bodyPr/>
                    <a:lstStyle/>
                    <a:p>
                      <a:pPr algn="ctr"/>
                      <a:r>
                        <a:rPr lang="en-US" sz="2400" dirty="0" smtClean="0"/>
                        <a:t>3</a:t>
                      </a:r>
                      <a:endParaRPr lang="en-US" sz="2400" dirty="0"/>
                    </a:p>
                  </a:txBody>
                  <a:tcPr/>
                </a:tc>
                <a:tc>
                  <a:txBody>
                    <a:bodyPr/>
                    <a:lstStyle/>
                    <a:p>
                      <a:pPr algn="ctr"/>
                      <a:r>
                        <a:rPr lang="en-US" sz="2400" dirty="0" smtClean="0"/>
                        <a:t>4</a:t>
                      </a:r>
                      <a:endParaRPr lang="en-US" sz="2400" dirty="0"/>
                    </a:p>
                  </a:txBody>
                  <a:tcPr/>
                </a:tc>
                <a:tc>
                  <a:txBody>
                    <a:bodyPr/>
                    <a:lstStyle/>
                    <a:p>
                      <a:pPr algn="ctr"/>
                      <a:r>
                        <a:rPr lang="en-US" sz="2400" dirty="0" smtClean="0"/>
                        <a:t>5</a:t>
                      </a:r>
                      <a:endParaRPr lang="en-US" sz="2400" dirty="0"/>
                    </a:p>
                  </a:txBody>
                  <a:tcPr/>
                </a:tc>
              </a:tr>
              <a:tr h="511907">
                <a:tc>
                  <a:txBody>
                    <a:bodyPr/>
                    <a:lstStyle/>
                    <a:p>
                      <a:pPr algn="ctr"/>
                      <a:r>
                        <a:rPr lang="en-US" sz="2400" dirty="0" smtClean="0"/>
                        <a:t>5</a:t>
                      </a:r>
                      <a:endParaRPr lang="en-US" sz="2400" dirty="0"/>
                    </a:p>
                  </a:txBody>
                  <a:tcPr/>
                </a:tc>
                <a:tc>
                  <a:txBody>
                    <a:bodyPr/>
                    <a:lstStyle/>
                    <a:p>
                      <a:pPr algn="ctr"/>
                      <a:r>
                        <a:rPr lang="en-US" sz="2400" dirty="0" smtClean="0"/>
                        <a:t>12</a:t>
                      </a:r>
                      <a:endParaRPr lang="en-US" sz="2400" dirty="0"/>
                    </a:p>
                  </a:txBody>
                  <a:tcPr/>
                </a:tc>
                <a:tc>
                  <a:txBody>
                    <a:bodyPr/>
                    <a:lstStyle/>
                    <a:p>
                      <a:pPr algn="ctr"/>
                      <a:r>
                        <a:rPr lang="en-US" sz="2400" dirty="0" smtClean="0"/>
                        <a:t>13</a:t>
                      </a:r>
                      <a:endParaRPr lang="en-US" sz="2400" dirty="0"/>
                    </a:p>
                  </a:txBody>
                  <a:tcPr/>
                </a:tc>
              </a:tr>
              <a:tr h="511907">
                <a:tc>
                  <a:txBody>
                    <a:bodyPr/>
                    <a:lstStyle/>
                    <a:p>
                      <a:pPr algn="ctr"/>
                      <a:r>
                        <a:rPr lang="en-US" sz="2400" dirty="0" smtClean="0"/>
                        <a:t>7</a:t>
                      </a:r>
                      <a:endParaRPr lang="en-US" sz="2400" dirty="0"/>
                    </a:p>
                  </a:txBody>
                  <a:tcPr/>
                </a:tc>
                <a:tc>
                  <a:txBody>
                    <a:bodyPr/>
                    <a:lstStyle/>
                    <a:p>
                      <a:pPr algn="ctr"/>
                      <a:r>
                        <a:rPr lang="en-US" sz="2400" dirty="0" smtClean="0"/>
                        <a:t>24</a:t>
                      </a:r>
                      <a:endParaRPr lang="en-US" sz="2400" dirty="0"/>
                    </a:p>
                  </a:txBody>
                  <a:tcPr/>
                </a:tc>
                <a:tc>
                  <a:txBody>
                    <a:bodyPr/>
                    <a:lstStyle/>
                    <a:p>
                      <a:pPr algn="ctr"/>
                      <a:r>
                        <a:rPr lang="en-US" sz="2400" dirty="0" smtClean="0"/>
                        <a:t>25</a:t>
                      </a:r>
                      <a:endParaRPr lang="en-US" sz="2400" dirty="0"/>
                    </a:p>
                  </a:txBody>
                  <a:tcPr/>
                </a:tc>
              </a:tr>
              <a:tr h="511907">
                <a:tc>
                  <a:txBody>
                    <a:bodyPr/>
                    <a:lstStyle/>
                    <a:p>
                      <a:pPr algn="ctr"/>
                      <a:r>
                        <a:rPr lang="en-US" sz="2400" dirty="0" smtClean="0"/>
                        <a:t>9</a:t>
                      </a:r>
                      <a:endParaRPr lang="en-US" sz="2400" dirty="0"/>
                    </a:p>
                  </a:txBody>
                  <a:tcPr/>
                </a:tc>
                <a:tc>
                  <a:txBody>
                    <a:bodyPr/>
                    <a:lstStyle/>
                    <a:p>
                      <a:pPr algn="ctr"/>
                      <a:r>
                        <a:rPr lang="en-US" sz="2400" dirty="0" smtClean="0"/>
                        <a:t>40</a:t>
                      </a:r>
                      <a:endParaRPr lang="en-US" sz="2400" dirty="0"/>
                    </a:p>
                  </a:txBody>
                  <a:tcPr/>
                </a:tc>
                <a:tc>
                  <a:txBody>
                    <a:bodyPr/>
                    <a:lstStyle/>
                    <a:p>
                      <a:pPr algn="ctr"/>
                      <a:r>
                        <a:rPr lang="en-US" sz="2400" dirty="0" smtClean="0"/>
                        <a:t>41</a:t>
                      </a:r>
                      <a:endParaRPr lang="en-US" sz="2400" dirty="0"/>
                    </a:p>
                  </a:txBody>
                  <a:tcPr/>
                </a:tc>
              </a:tr>
            </a:tbl>
          </a:graphicData>
        </a:graphic>
      </p:graphicFrame>
      <p:sp>
        <p:nvSpPr>
          <p:cNvPr id="7" name="TextBox 6"/>
          <p:cNvSpPr txBox="1"/>
          <p:nvPr/>
        </p:nvSpPr>
        <p:spPr>
          <a:xfrm>
            <a:off x="786877" y="2043938"/>
            <a:ext cx="7930676" cy="523220"/>
          </a:xfrm>
          <a:prstGeom prst="rect">
            <a:avLst/>
          </a:prstGeom>
          <a:noFill/>
        </p:spPr>
        <p:txBody>
          <a:bodyPr wrap="none" rtlCol="0">
            <a:spAutoFit/>
          </a:bodyPr>
          <a:lstStyle/>
          <a:p>
            <a:r>
              <a:rPr lang="en-US" sz="2800" dirty="0" smtClean="0"/>
              <a:t>A partial list of ordered primitive Pythagorean Triples</a:t>
            </a:r>
            <a:endParaRPr lang="en-US" sz="2800" dirty="0"/>
          </a:p>
        </p:txBody>
      </p:sp>
    </p:spTree>
    <p:extLst>
      <p:ext uri="{BB962C8B-B14F-4D97-AF65-F5344CB8AC3E}">
        <p14:creationId xmlns:p14="http://schemas.microsoft.com/office/powerpoint/2010/main" val="2107856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6878" y="885151"/>
            <a:ext cx="7930676" cy="707886"/>
          </a:xfrm>
          <a:prstGeom prst="rect">
            <a:avLst/>
          </a:prstGeom>
          <a:noFill/>
        </p:spPr>
        <p:txBody>
          <a:bodyPr wrap="square" rtlCol="0">
            <a:spAutoFit/>
          </a:bodyPr>
          <a:lstStyle/>
          <a:p>
            <a:r>
              <a:rPr lang="en-US" sz="4000" dirty="0"/>
              <a:t>Pythagorean Triples           </a:t>
            </a:r>
            <a:r>
              <a:rPr lang="en-US" sz="3200" dirty="0"/>
              <a:t>x</a:t>
            </a:r>
            <a:r>
              <a:rPr lang="en-US" sz="3200" baseline="30000" dirty="0"/>
              <a:t>2</a:t>
            </a:r>
            <a:r>
              <a:rPr lang="en-US" sz="3200" dirty="0"/>
              <a:t> + y</a:t>
            </a:r>
            <a:r>
              <a:rPr lang="en-US" sz="3200" baseline="30000" dirty="0"/>
              <a:t>2</a:t>
            </a:r>
            <a:r>
              <a:rPr lang="en-US" sz="3200" dirty="0"/>
              <a:t> = z</a:t>
            </a:r>
            <a:r>
              <a:rPr lang="en-US" sz="3200" baseline="30000" dirty="0"/>
              <a:t>2</a:t>
            </a:r>
            <a:endParaRPr lang="en-US" sz="3200" dirty="0"/>
          </a:p>
        </p:txBody>
      </p:sp>
      <p:graphicFrame>
        <p:nvGraphicFramePr>
          <p:cNvPr id="6" name="Table 5"/>
          <p:cNvGraphicFramePr>
            <a:graphicFrameLocks noGrp="1"/>
          </p:cNvGraphicFramePr>
          <p:nvPr>
            <p:extLst>
              <p:ext uri="{D42A27DB-BD31-4B8C-83A1-F6EECF244321}">
                <p14:modId xmlns:p14="http://schemas.microsoft.com/office/powerpoint/2010/main" val="2182484445"/>
              </p:ext>
            </p:extLst>
          </p:nvPr>
        </p:nvGraphicFramePr>
        <p:xfrm>
          <a:off x="1385952" y="3471257"/>
          <a:ext cx="6386190" cy="1608271"/>
        </p:xfrm>
        <a:graphic>
          <a:graphicData uri="http://schemas.openxmlformats.org/drawingml/2006/table">
            <a:tbl>
              <a:tblPr firstRow="1">
                <a:tableStyleId>{2D5ABB26-0587-4C30-8999-92F81FD0307C}</a:tableStyleId>
              </a:tblPr>
              <a:tblGrid>
                <a:gridCol w="2128730"/>
                <a:gridCol w="2128730"/>
                <a:gridCol w="2128730"/>
              </a:tblGrid>
              <a:tr h="584457">
                <a:tc>
                  <a:txBody>
                    <a:bodyPr/>
                    <a:lstStyle/>
                    <a:p>
                      <a:pPr algn="ctr"/>
                      <a:r>
                        <a:rPr lang="en-US" sz="2400" dirty="0" smtClean="0"/>
                        <a:t>x</a:t>
                      </a:r>
                      <a:endParaRPr lang="en-US" sz="2400" dirty="0"/>
                    </a:p>
                  </a:txBody>
                  <a:tcPr/>
                </a:tc>
                <a:tc>
                  <a:txBody>
                    <a:bodyPr/>
                    <a:lstStyle/>
                    <a:p>
                      <a:pPr algn="ctr"/>
                      <a:r>
                        <a:rPr lang="en-US" sz="2400" dirty="0" smtClean="0"/>
                        <a:t>y</a:t>
                      </a:r>
                      <a:endParaRPr lang="en-US" sz="2400" dirty="0"/>
                    </a:p>
                  </a:txBody>
                  <a:tcPr/>
                </a:tc>
                <a:tc>
                  <a:txBody>
                    <a:bodyPr/>
                    <a:lstStyle/>
                    <a:p>
                      <a:pPr algn="ctr"/>
                      <a:r>
                        <a:rPr lang="en-US" sz="2400" dirty="0" smtClean="0"/>
                        <a:t>z</a:t>
                      </a:r>
                      <a:endParaRPr lang="en-US" sz="2400" dirty="0"/>
                    </a:p>
                  </a:txBody>
                  <a:tcPr/>
                </a:tc>
              </a:tr>
              <a:tr h="511907">
                <a:tc>
                  <a:txBody>
                    <a:bodyPr/>
                    <a:lstStyle/>
                    <a:p>
                      <a:pPr algn="ctr"/>
                      <a:r>
                        <a:rPr lang="en-US" sz="2400" dirty="0" smtClean="0"/>
                        <a:t>8</a:t>
                      </a:r>
                      <a:endParaRPr lang="en-US" sz="2400" dirty="0"/>
                    </a:p>
                  </a:txBody>
                  <a:tcPr/>
                </a:tc>
                <a:tc>
                  <a:txBody>
                    <a:bodyPr/>
                    <a:lstStyle/>
                    <a:p>
                      <a:pPr algn="ctr"/>
                      <a:r>
                        <a:rPr lang="en-US" sz="2400" dirty="0" smtClean="0"/>
                        <a:t>15</a:t>
                      </a:r>
                      <a:endParaRPr lang="en-US" sz="2400" dirty="0"/>
                    </a:p>
                  </a:txBody>
                  <a:tcPr/>
                </a:tc>
                <a:tc>
                  <a:txBody>
                    <a:bodyPr/>
                    <a:lstStyle/>
                    <a:p>
                      <a:pPr algn="ctr"/>
                      <a:r>
                        <a:rPr lang="en-US" sz="2400" dirty="0" smtClean="0"/>
                        <a:t>17</a:t>
                      </a:r>
                      <a:endParaRPr lang="en-US" sz="2400" dirty="0"/>
                    </a:p>
                  </a:txBody>
                  <a:tcPr/>
                </a:tc>
              </a:tr>
              <a:tr h="511907">
                <a:tc>
                  <a:txBody>
                    <a:bodyPr/>
                    <a:lstStyle/>
                    <a:p>
                      <a:pPr algn="ctr"/>
                      <a:r>
                        <a:rPr lang="en-US" sz="2400" dirty="0" smtClean="0"/>
                        <a:t>12</a:t>
                      </a:r>
                      <a:endParaRPr lang="en-US" sz="2400" dirty="0"/>
                    </a:p>
                  </a:txBody>
                  <a:tcPr/>
                </a:tc>
                <a:tc>
                  <a:txBody>
                    <a:bodyPr/>
                    <a:lstStyle/>
                    <a:p>
                      <a:pPr algn="ctr"/>
                      <a:r>
                        <a:rPr lang="en-US" sz="2400" dirty="0" smtClean="0"/>
                        <a:t>35</a:t>
                      </a:r>
                      <a:endParaRPr lang="en-US" sz="2400" dirty="0"/>
                    </a:p>
                  </a:txBody>
                  <a:tcPr/>
                </a:tc>
                <a:tc>
                  <a:txBody>
                    <a:bodyPr/>
                    <a:lstStyle/>
                    <a:p>
                      <a:pPr algn="ctr"/>
                      <a:r>
                        <a:rPr lang="en-US" sz="2400" dirty="0" smtClean="0"/>
                        <a:t>37</a:t>
                      </a:r>
                      <a:endParaRPr lang="en-US" sz="2400" dirty="0"/>
                    </a:p>
                  </a:txBody>
                  <a:tcPr/>
                </a:tc>
              </a:tr>
            </a:tbl>
          </a:graphicData>
        </a:graphic>
      </p:graphicFrame>
      <p:sp>
        <p:nvSpPr>
          <p:cNvPr id="7" name="TextBox 6"/>
          <p:cNvSpPr txBox="1"/>
          <p:nvPr/>
        </p:nvSpPr>
        <p:spPr>
          <a:xfrm>
            <a:off x="786877" y="2439582"/>
            <a:ext cx="7930676" cy="523220"/>
          </a:xfrm>
          <a:prstGeom prst="rect">
            <a:avLst/>
          </a:prstGeom>
          <a:noFill/>
        </p:spPr>
        <p:txBody>
          <a:bodyPr wrap="none" rtlCol="0">
            <a:spAutoFit/>
          </a:bodyPr>
          <a:lstStyle/>
          <a:p>
            <a:r>
              <a:rPr lang="en-US" sz="2800" dirty="0" smtClean="0"/>
              <a:t>A partial list of ordered primitive Pythagorean Triples</a:t>
            </a:r>
            <a:endParaRPr lang="en-US" sz="2800" dirty="0"/>
          </a:p>
        </p:txBody>
      </p:sp>
    </p:spTree>
    <p:extLst>
      <p:ext uri="{BB962C8B-B14F-4D97-AF65-F5344CB8AC3E}">
        <p14:creationId xmlns:p14="http://schemas.microsoft.com/office/powerpoint/2010/main" val="2457365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idx="1"/>
          </p:nvPr>
        </p:nvSpPr>
        <p:spPr>
          <a:xfrm>
            <a:off x="583931" y="947229"/>
            <a:ext cx="8218834" cy="5184775"/>
          </a:xfrm>
        </p:spPr>
        <p:txBody>
          <a:bodyPr>
            <a:normAutofit lnSpcReduction="10000"/>
          </a:bodyPr>
          <a:lstStyle/>
          <a:p>
            <a:pPr>
              <a:lnSpc>
                <a:spcPct val="90000"/>
              </a:lnSpc>
              <a:buFontTx/>
              <a:buNone/>
            </a:pPr>
            <a:endParaRPr lang="en-US" altLang="en-US" sz="1000" dirty="0" smtClean="0"/>
          </a:p>
          <a:p>
            <a:pPr>
              <a:lnSpc>
                <a:spcPct val="90000"/>
              </a:lnSpc>
              <a:buFontTx/>
              <a:buNone/>
            </a:pPr>
            <a:r>
              <a:rPr lang="en-US" altLang="en-US" dirty="0" smtClean="0">
                <a:solidFill>
                  <a:srgbClr val="000000"/>
                </a:solidFill>
              </a:rPr>
              <a:t>Conceptual understanding</a:t>
            </a:r>
            <a:r>
              <a:rPr lang="en-US" altLang="en-US" sz="1800" dirty="0" smtClean="0">
                <a:solidFill>
                  <a:srgbClr val="000000"/>
                </a:solidFill>
              </a:rPr>
              <a:t> - </a:t>
            </a:r>
            <a:br>
              <a:rPr lang="en-US" altLang="en-US" sz="1800" dirty="0" smtClean="0">
                <a:solidFill>
                  <a:srgbClr val="000000"/>
                </a:solidFill>
              </a:rPr>
            </a:br>
            <a:r>
              <a:rPr lang="en-US" altLang="en-US" sz="1800" dirty="0" smtClean="0">
                <a:solidFill>
                  <a:srgbClr val="000000"/>
                </a:solidFill>
              </a:rPr>
              <a:t>comprehension of mathematical concepts, operations, and relations</a:t>
            </a:r>
            <a:br>
              <a:rPr lang="en-US" altLang="en-US" sz="1800" dirty="0" smtClean="0">
                <a:solidFill>
                  <a:srgbClr val="000000"/>
                </a:solidFill>
              </a:rPr>
            </a:br>
            <a:endParaRPr lang="en-US" altLang="en-US" sz="1800" dirty="0" smtClean="0">
              <a:solidFill>
                <a:srgbClr val="000000"/>
              </a:solidFill>
            </a:endParaRPr>
          </a:p>
          <a:p>
            <a:pPr>
              <a:lnSpc>
                <a:spcPct val="90000"/>
              </a:lnSpc>
              <a:buFontTx/>
              <a:buNone/>
            </a:pPr>
            <a:r>
              <a:rPr lang="en-US" altLang="en-US" dirty="0" smtClean="0">
                <a:solidFill>
                  <a:srgbClr val="000000"/>
                </a:solidFill>
              </a:rPr>
              <a:t>Procedural fluency</a:t>
            </a:r>
            <a:r>
              <a:rPr lang="en-US" altLang="en-US" sz="1800" dirty="0" smtClean="0">
                <a:solidFill>
                  <a:srgbClr val="000000"/>
                </a:solidFill>
              </a:rPr>
              <a:t> - </a:t>
            </a:r>
            <a:br>
              <a:rPr lang="en-US" altLang="en-US" sz="1800" dirty="0" smtClean="0">
                <a:solidFill>
                  <a:srgbClr val="000000"/>
                </a:solidFill>
              </a:rPr>
            </a:br>
            <a:r>
              <a:rPr lang="en-US" altLang="en-US" sz="1800" dirty="0" smtClean="0">
                <a:solidFill>
                  <a:srgbClr val="000000"/>
                </a:solidFill>
              </a:rPr>
              <a:t>skill in carrying out procedures flexibly, accurately, efficiently, and appropriately</a:t>
            </a:r>
            <a:br>
              <a:rPr lang="en-US" altLang="en-US" sz="1800" dirty="0" smtClean="0">
                <a:solidFill>
                  <a:srgbClr val="000000"/>
                </a:solidFill>
              </a:rPr>
            </a:br>
            <a:endParaRPr lang="en-US" altLang="en-US" sz="1800" dirty="0" smtClean="0">
              <a:solidFill>
                <a:srgbClr val="000000"/>
              </a:solidFill>
            </a:endParaRPr>
          </a:p>
          <a:p>
            <a:pPr>
              <a:lnSpc>
                <a:spcPct val="90000"/>
              </a:lnSpc>
              <a:buFontTx/>
              <a:buNone/>
            </a:pPr>
            <a:r>
              <a:rPr lang="en-US" altLang="en-US" dirty="0" smtClean="0">
                <a:solidFill>
                  <a:srgbClr val="000000"/>
                </a:solidFill>
              </a:rPr>
              <a:t>Strategic competence</a:t>
            </a:r>
            <a:r>
              <a:rPr lang="en-US" altLang="en-US" sz="1800" dirty="0" smtClean="0">
                <a:solidFill>
                  <a:srgbClr val="000000"/>
                </a:solidFill>
              </a:rPr>
              <a:t> - </a:t>
            </a:r>
            <a:br>
              <a:rPr lang="en-US" altLang="en-US" sz="1800" dirty="0" smtClean="0">
                <a:solidFill>
                  <a:srgbClr val="000000"/>
                </a:solidFill>
              </a:rPr>
            </a:br>
            <a:r>
              <a:rPr lang="en-US" altLang="en-US" sz="1800" dirty="0" smtClean="0">
                <a:solidFill>
                  <a:srgbClr val="000000"/>
                </a:solidFill>
              </a:rPr>
              <a:t>ability to formulate, represent, and solve mathematical problems</a:t>
            </a:r>
            <a:br>
              <a:rPr lang="en-US" altLang="en-US" sz="1800" dirty="0" smtClean="0">
                <a:solidFill>
                  <a:srgbClr val="000000"/>
                </a:solidFill>
              </a:rPr>
            </a:br>
            <a:endParaRPr lang="en-US" altLang="en-US" sz="1800" dirty="0" smtClean="0">
              <a:solidFill>
                <a:srgbClr val="000000"/>
              </a:solidFill>
            </a:endParaRPr>
          </a:p>
          <a:p>
            <a:pPr>
              <a:lnSpc>
                <a:spcPct val="90000"/>
              </a:lnSpc>
              <a:buFontTx/>
              <a:buNone/>
            </a:pPr>
            <a:r>
              <a:rPr lang="en-US" altLang="en-US" dirty="0" smtClean="0">
                <a:solidFill>
                  <a:srgbClr val="000000"/>
                </a:solidFill>
              </a:rPr>
              <a:t>Adaptive reasoning</a:t>
            </a:r>
            <a:r>
              <a:rPr lang="en-US" altLang="en-US" sz="1800" dirty="0" smtClean="0">
                <a:solidFill>
                  <a:srgbClr val="000000"/>
                </a:solidFill>
              </a:rPr>
              <a:t> - </a:t>
            </a:r>
            <a:br>
              <a:rPr lang="en-US" altLang="en-US" sz="1800" dirty="0" smtClean="0">
                <a:solidFill>
                  <a:srgbClr val="000000"/>
                </a:solidFill>
              </a:rPr>
            </a:br>
            <a:r>
              <a:rPr lang="en-US" altLang="en-US" sz="1800" dirty="0" smtClean="0">
                <a:solidFill>
                  <a:srgbClr val="000000"/>
                </a:solidFill>
              </a:rPr>
              <a:t>capacity for logical thought, reflection, explanation, and justification</a:t>
            </a:r>
            <a:br>
              <a:rPr lang="en-US" altLang="en-US" sz="1800" dirty="0" smtClean="0">
                <a:solidFill>
                  <a:srgbClr val="000000"/>
                </a:solidFill>
              </a:rPr>
            </a:br>
            <a:endParaRPr lang="en-US" altLang="en-US" sz="1800" dirty="0" smtClean="0">
              <a:solidFill>
                <a:srgbClr val="000000"/>
              </a:solidFill>
            </a:endParaRPr>
          </a:p>
          <a:p>
            <a:pPr>
              <a:lnSpc>
                <a:spcPct val="90000"/>
              </a:lnSpc>
              <a:buFontTx/>
              <a:buNone/>
            </a:pPr>
            <a:r>
              <a:rPr lang="en-US" altLang="en-US" dirty="0" smtClean="0">
                <a:solidFill>
                  <a:srgbClr val="000000"/>
                </a:solidFill>
              </a:rPr>
              <a:t>Productive disposition</a:t>
            </a:r>
            <a:r>
              <a:rPr lang="en-US" altLang="en-US" sz="1800" dirty="0" smtClean="0">
                <a:solidFill>
                  <a:srgbClr val="000000"/>
                </a:solidFill>
              </a:rPr>
              <a:t> - </a:t>
            </a:r>
            <a:br>
              <a:rPr lang="en-US" altLang="en-US" sz="1800" dirty="0" smtClean="0">
                <a:solidFill>
                  <a:srgbClr val="000000"/>
                </a:solidFill>
              </a:rPr>
            </a:br>
            <a:r>
              <a:rPr lang="en-US" altLang="en-US" sz="1800" dirty="0" smtClean="0">
                <a:solidFill>
                  <a:srgbClr val="000000"/>
                </a:solidFill>
              </a:rPr>
              <a:t>habitual inclination to see mathematics as sensible, useful, and worthwhile, coupled with a belief in diligence and one’s own efficacy.</a:t>
            </a:r>
            <a:endParaRPr lang="en-US" altLang="en-US" sz="1000" dirty="0" smtClean="0">
              <a:solidFill>
                <a:srgbClr val="000000"/>
              </a:solidFill>
            </a:endParaRPr>
          </a:p>
        </p:txBody>
      </p:sp>
    </p:spTree>
    <p:extLst>
      <p:ext uri="{BB962C8B-B14F-4D97-AF65-F5344CB8AC3E}">
        <p14:creationId xmlns:p14="http://schemas.microsoft.com/office/powerpoint/2010/main" val="294473364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9388" y="1941701"/>
            <a:ext cx="8786812" cy="1468316"/>
          </a:xfrm>
        </p:spPr>
        <p:txBody>
          <a:bodyPr>
            <a:normAutofit/>
          </a:bodyPr>
          <a:lstStyle/>
          <a:p>
            <a:r>
              <a:rPr lang="en-GB" altLang="en-US" sz="3600" dirty="0" smtClean="0">
                <a:solidFill>
                  <a:srgbClr val="000000"/>
                </a:solidFill>
              </a:rPr>
              <a:t>Break</a:t>
            </a:r>
          </a:p>
        </p:txBody>
      </p:sp>
    </p:spTree>
    <p:extLst>
      <p:ext uri="{BB962C8B-B14F-4D97-AF65-F5344CB8AC3E}">
        <p14:creationId xmlns:p14="http://schemas.microsoft.com/office/powerpoint/2010/main" val="2309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9388" y="2262885"/>
            <a:ext cx="8786812" cy="1147132"/>
          </a:xfrm>
        </p:spPr>
        <p:txBody>
          <a:bodyPr>
            <a:normAutofit/>
          </a:bodyPr>
          <a:lstStyle/>
          <a:p>
            <a:r>
              <a:rPr lang="en-GB" altLang="en-US" sz="3600" dirty="0" smtClean="0">
                <a:solidFill>
                  <a:srgbClr val="000000"/>
                </a:solidFill>
              </a:rPr>
              <a:t>Reasoning and Convincing</a:t>
            </a:r>
          </a:p>
        </p:txBody>
      </p:sp>
    </p:spTree>
    <p:extLst>
      <p:ext uri="{BB962C8B-B14F-4D97-AF65-F5344CB8AC3E}">
        <p14:creationId xmlns:p14="http://schemas.microsoft.com/office/powerpoint/2010/main" val="4219022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9388" y="1705857"/>
            <a:ext cx="8786812" cy="2141604"/>
          </a:xfrm>
        </p:spPr>
        <p:txBody>
          <a:bodyPr>
            <a:normAutofit fontScale="90000"/>
          </a:bodyPr>
          <a:lstStyle/>
          <a:p>
            <a:r>
              <a:rPr lang="en-GB" altLang="en-US" sz="4900" dirty="0">
                <a:solidFill>
                  <a:srgbClr val="000000"/>
                </a:solidFill>
              </a:rPr>
              <a:t>Dozens</a:t>
            </a:r>
            <a:r>
              <a:rPr lang="en-GB" altLang="en-US" sz="3600" dirty="0">
                <a:solidFill>
                  <a:srgbClr val="000000"/>
                </a:solidFill>
              </a:rPr>
              <a:t/>
            </a:r>
            <a:br>
              <a:rPr lang="en-GB" altLang="en-US" sz="3600" dirty="0">
                <a:solidFill>
                  <a:srgbClr val="000000"/>
                </a:solidFill>
              </a:rPr>
            </a:br>
            <a:r>
              <a:rPr lang="en-GB" altLang="en-US" sz="3600" dirty="0" smtClean="0">
                <a:solidFill>
                  <a:srgbClr val="000000"/>
                </a:solidFill>
              </a:rPr>
              <a:t/>
            </a:r>
            <a:br>
              <a:rPr lang="en-GB" altLang="en-US" sz="3600" dirty="0" smtClean="0">
                <a:solidFill>
                  <a:srgbClr val="000000"/>
                </a:solidFill>
              </a:rPr>
            </a:br>
            <a:r>
              <a:rPr lang="en-GB" altLang="en-US" sz="3600" dirty="0" smtClean="0">
                <a:solidFill>
                  <a:srgbClr val="000000"/>
                </a:solidFill>
                <a:hlinkClick r:id="rId3"/>
              </a:rPr>
              <a:t>http:</a:t>
            </a:r>
            <a:r>
              <a:rPr lang="en-GB" altLang="en-US" sz="3600" dirty="0">
                <a:solidFill>
                  <a:srgbClr val="000000"/>
                </a:solidFill>
                <a:hlinkClick r:id="rId3"/>
              </a:rPr>
              <a:t>//nrich.maths.org/</a:t>
            </a:r>
            <a:r>
              <a:rPr lang="en-GB" altLang="en-US" sz="3600" dirty="0" smtClean="0">
                <a:solidFill>
                  <a:srgbClr val="000000"/>
                </a:solidFill>
                <a:hlinkClick r:id="rId3"/>
              </a:rPr>
              <a:t>559</a:t>
            </a:r>
            <a:r>
              <a:rPr lang="en-GB" altLang="en-US" sz="3600" dirty="0" smtClean="0">
                <a:solidFill>
                  <a:srgbClr val="000000"/>
                </a:solidFill>
              </a:rPr>
              <a:t> </a:t>
            </a:r>
            <a:br>
              <a:rPr lang="en-GB" altLang="en-US" sz="3600" dirty="0" smtClean="0">
                <a:solidFill>
                  <a:srgbClr val="000000"/>
                </a:solidFill>
              </a:rPr>
            </a:br>
            <a:endParaRPr lang="en-GB" altLang="en-US" sz="3600" dirty="0" smtClean="0">
              <a:solidFill>
                <a:srgbClr val="000000"/>
              </a:solidFill>
            </a:endParaRPr>
          </a:p>
        </p:txBody>
      </p:sp>
    </p:spTree>
    <p:extLst>
      <p:ext uri="{BB962C8B-B14F-4D97-AF65-F5344CB8AC3E}">
        <p14:creationId xmlns:p14="http://schemas.microsoft.com/office/powerpoint/2010/main" val="27873109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3"/>
          <p:cNvSpPr>
            <a:spLocks noGrp="1" noChangeArrowheads="1"/>
          </p:cNvSpPr>
          <p:nvPr>
            <p:ph type="body" idx="1"/>
          </p:nvPr>
        </p:nvSpPr>
        <p:spPr>
          <a:xfrm>
            <a:off x="971550" y="2598666"/>
            <a:ext cx="7058025" cy="2581169"/>
          </a:xfrm>
        </p:spPr>
        <p:txBody>
          <a:bodyPr>
            <a:normAutofit/>
          </a:bodyPr>
          <a:lstStyle/>
          <a:p>
            <a:pPr marL="0" indent="0" algn="ctr">
              <a:lnSpc>
                <a:spcPct val="90000"/>
              </a:lnSpc>
              <a:buFont typeface="Wingdings" charset="0"/>
              <a:buNone/>
              <a:defRPr/>
            </a:pPr>
            <a:r>
              <a:rPr lang="en-GB" dirty="0">
                <a:solidFill>
                  <a:srgbClr val="000000"/>
                </a:solidFill>
                <a:ea typeface="ＭＳ Ｐゴシック" charset="0"/>
              </a:rPr>
              <a:t>Can you find five positive whole numbers </a:t>
            </a:r>
            <a:br>
              <a:rPr lang="en-GB" dirty="0">
                <a:solidFill>
                  <a:srgbClr val="000000"/>
                </a:solidFill>
                <a:ea typeface="ＭＳ Ｐゴシック" charset="0"/>
              </a:rPr>
            </a:br>
            <a:r>
              <a:rPr lang="en-GB" dirty="0">
                <a:solidFill>
                  <a:srgbClr val="000000"/>
                </a:solidFill>
                <a:ea typeface="ＭＳ Ｐゴシック" charset="0"/>
              </a:rPr>
              <a:t>that satisfy the following properties: </a:t>
            </a:r>
          </a:p>
          <a:p>
            <a:pPr marL="0" indent="0" algn="ctr">
              <a:lnSpc>
                <a:spcPct val="90000"/>
              </a:lnSpc>
              <a:buFont typeface="Wingdings" charset="0"/>
              <a:buNone/>
              <a:defRPr/>
            </a:pPr>
            <a:endParaRPr lang="en-GB" dirty="0">
              <a:solidFill>
                <a:srgbClr val="000000"/>
              </a:solidFill>
              <a:ea typeface="ＭＳ Ｐゴシック" charset="0"/>
            </a:endParaRPr>
          </a:p>
          <a:p>
            <a:pPr algn="ctr">
              <a:lnSpc>
                <a:spcPct val="90000"/>
              </a:lnSpc>
              <a:buFont typeface="Wingdings" charset="0"/>
              <a:buNone/>
              <a:defRPr/>
            </a:pPr>
            <a:r>
              <a:rPr lang="en-GB" dirty="0" smtClean="0">
                <a:solidFill>
                  <a:srgbClr val="000000"/>
                </a:solidFill>
                <a:ea typeface="ＭＳ Ｐゴシック" charset="0"/>
              </a:rPr>
              <a:t>Mean = Mode = Median = Range</a:t>
            </a:r>
          </a:p>
        </p:txBody>
      </p:sp>
      <p:sp>
        <p:nvSpPr>
          <p:cNvPr id="2" name="TextBox 1"/>
          <p:cNvSpPr txBox="1"/>
          <p:nvPr/>
        </p:nvSpPr>
        <p:spPr>
          <a:xfrm>
            <a:off x="2306529" y="1036547"/>
            <a:ext cx="3962493" cy="707886"/>
          </a:xfrm>
          <a:prstGeom prst="rect">
            <a:avLst/>
          </a:prstGeom>
          <a:noFill/>
        </p:spPr>
        <p:txBody>
          <a:bodyPr wrap="none" rtlCol="0">
            <a:spAutoFit/>
          </a:bodyPr>
          <a:lstStyle/>
          <a:p>
            <a:r>
              <a:rPr lang="en-US" sz="4000" dirty="0" smtClean="0">
                <a:hlinkClick r:id="rId3"/>
              </a:rPr>
              <a:t>Unequal Averages</a:t>
            </a:r>
            <a:endParaRPr lang="en-US" sz="4000" dirty="0"/>
          </a:p>
        </p:txBody>
      </p:sp>
    </p:spTree>
    <p:extLst>
      <p:ext uri="{BB962C8B-B14F-4D97-AF65-F5344CB8AC3E}">
        <p14:creationId xmlns:p14="http://schemas.microsoft.com/office/powerpoint/2010/main" val="28425754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3"/>
          <p:cNvSpPr>
            <a:spLocks noGrp="1" noChangeArrowheads="1"/>
          </p:cNvSpPr>
          <p:nvPr>
            <p:ph type="body" idx="1"/>
          </p:nvPr>
        </p:nvSpPr>
        <p:spPr>
          <a:xfrm>
            <a:off x="539750" y="1058334"/>
            <a:ext cx="8208963" cy="5122334"/>
          </a:xfrm>
        </p:spPr>
        <p:txBody>
          <a:bodyPr>
            <a:normAutofit fontScale="92500" lnSpcReduction="20000"/>
          </a:bodyPr>
          <a:lstStyle/>
          <a:p>
            <a:pPr marL="0" indent="0" algn="ctr">
              <a:lnSpc>
                <a:spcPct val="90000"/>
              </a:lnSpc>
              <a:buFont typeface="Wingdings" charset="0"/>
              <a:buNone/>
              <a:defRPr/>
            </a:pPr>
            <a:r>
              <a:rPr lang="en-GB" dirty="0">
                <a:solidFill>
                  <a:srgbClr val="000000"/>
                </a:solidFill>
                <a:ea typeface="ＭＳ Ｐゴシック" charset="0"/>
              </a:rPr>
              <a:t>Can you find five positive whole numbers </a:t>
            </a:r>
            <a:br>
              <a:rPr lang="en-GB" dirty="0">
                <a:solidFill>
                  <a:srgbClr val="000000"/>
                </a:solidFill>
                <a:ea typeface="ＭＳ Ｐゴシック" charset="0"/>
              </a:rPr>
            </a:br>
            <a:r>
              <a:rPr lang="en-GB" dirty="0">
                <a:solidFill>
                  <a:srgbClr val="000000"/>
                </a:solidFill>
                <a:ea typeface="ＭＳ Ｐゴシック" charset="0"/>
              </a:rPr>
              <a:t>that satisfy the following properties: </a:t>
            </a:r>
          </a:p>
          <a:p>
            <a:pPr marL="0" indent="0" algn="ctr">
              <a:lnSpc>
                <a:spcPct val="90000"/>
              </a:lnSpc>
              <a:buFont typeface="Wingdings" charset="0"/>
              <a:buNone/>
              <a:defRPr/>
            </a:pPr>
            <a:endParaRPr lang="en-GB" dirty="0">
              <a:solidFill>
                <a:srgbClr val="000000"/>
              </a:solidFill>
              <a:ea typeface="ＭＳ Ｐゴシック" charset="0"/>
            </a:endParaRPr>
          </a:p>
          <a:p>
            <a:pPr algn="ctr">
              <a:lnSpc>
                <a:spcPct val="90000"/>
              </a:lnSpc>
              <a:buFont typeface="Wingdings" charset="0"/>
              <a:buNone/>
              <a:defRPr/>
            </a:pPr>
            <a:r>
              <a:rPr lang="en-GB" dirty="0" smtClean="0">
                <a:solidFill>
                  <a:srgbClr val="000000"/>
                </a:solidFill>
                <a:ea typeface="ＭＳ Ｐゴシック" charset="0"/>
              </a:rPr>
              <a:t>    Mode </a:t>
            </a:r>
            <a:r>
              <a:rPr lang="en-GB" dirty="0">
                <a:solidFill>
                  <a:srgbClr val="000000"/>
                </a:solidFill>
                <a:ea typeface="ＭＳ Ｐゴシック" charset="0"/>
              </a:rPr>
              <a:t>&lt; Median &lt; </a:t>
            </a:r>
            <a:r>
              <a:rPr lang="en-GB" dirty="0" smtClean="0">
                <a:solidFill>
                  <a:srgbClr val="000000"/>
                </a:solidFill>
                <a:ea typeface="ＭＳ Ｐゴシック" charset="0"/>
              </a:rPr>
              <a:t>Mean</a:t>
            </a:r>
            <a:br>
              <a:rPr lang="en-GB" dirty="0" smtClean="0">
                <a:solidFill>
                  <a:srgbClr val="000000"/>
                </a:solidFill>
                <a:ea typeface="ＭＳ Ｐゴシック" charset="0"/>
              </a:rPr>
            </a:br>
            <a:r>
              <a:rPr lang="en-GB" dirty="0" smtClean="0">
                <a:solidFill>
                  <a:srgbClr val="000000"/>
                </a:solidFill>
                <a:ea typeface="ＭＳ Ｐゴシック" charset="0"/>
              </a:rPr>
              <a:t/>
            </a:r>
            <a:br>
              <a:rPr lang="en-GB" dirty="0" smtClean="0">
                <a:solidFill>
                  <a:srgbClr val="000000"/>
                </a:solidFill>
                <a:ea typeface="ＭＳ Ｐゴシック" charset="0"/>
              </a:rPr>
            </a:br>
            <a:r>
              <a:rPr lang="en-GB" dirty="0" smtClean="0">
                <a:solidFill>
                  <a:srgbClr val="000000"/>
                </a:solidFill>
                <a:ea typeface="ＭＳ Ｐゴシック" charset="0"/>
              </a:rPr>
              <a:t>Mode </a:t>
            </a:r>
            <a:r>
              <a:rPr lang="en-GB" dirty="0">
                <a:solidFill>
                  <a:srgbClr val="000000"/>
                </a:solidFill>
                <a:ea typeface="ＭＳ Ｐゴシック" charset="0"/>
              </a:rPr>
              <a:t>&lt; Mean &lt; </a:t>
            </a:r>
            <a:r>
              <a:rPr lang="en-GB" dirty="0" smtClean="0">
                <a:solidFill>
                  <a:srgbClr val="000000"/>
                </a:solidFill>
                <a:ea typeface="ＭＳ Ｐゴシック" charset="0"/>
              </a:rPr>
              <a:t>Median</a:t>
            </a:r>
            <a:br>
              <a:rPr lang="en-GB" dirty="0" smtClean="0">
                <a:solidFill>
                  <a:srgbClr val="000000"/>
                </a:solidFill>
                <a:ea typeface="ＭＳ Ｐゴシック" charset="0"/>
              </a:rPr>
            </a:br>
            <a:r>
              <a:rPr lang="en-GB" dirty="0" smtClean="0">
                <a:solidFill>
                  <a:srgbClr val="000000"/>
                </a:solidFill>
                <a:ea typeface="ＭＳ Ｐゴシック" charset="0"/>
              </a:rPr>
              <a:t/>
            </a:r>
            <a:br>
              <a:rPr lang="en-GB" dirty="0" smtClean="0">
                <a:solidFill>
                  <a:srgbClr val="000000"/>
                </a:solidFill>
                <a:ea typeface="ＭＳ Ｐゴシック" charset="0"/>
              </a:rPr>
            </a:br>
            <a:r>
              <a:rPr lang="en-GB" dirty="0" smtClean="0">
                <a:solidFill>
                  <a:srgbClr val="000000"/>
                </a:solidFill>
                <a:ea typeface="ＭＳ Ｐゴシック" charset="0"/>
              </a:rPr>
              <a:t>Mean &lt; Mode &lt; Median</a:t>
            </a:r>
            <a:br>
              <a:rPr lang="en-GB" dirty="0" smtClean="0">
                <a:solidFill>
                  <a:srgbClr val="000000"/>
                </a:solidFill>
                <a:ea typeface="ＭＳ Ｐゴシック" charset="0"/>
              </a:rPr>
            </a:br>
            <a:r>
              <a:rPr lang="en-GB" dirty="0">
                <a:solidFill>
                  <a:srgbClr val="000000"/>
                </a:solidFill>
                <a:ea typeface="ＭＳ Ｐゴシック" charset="0"/>
              </a:rPr>
              <a:t/>
            </a:r>
            <a:br>
              <a:rPr lang="en-GB" dirty="0">
                <a:solidFill>
                  <a:srgbClr val="000000"/>
                </a:solidFill>
                <a:ea typeface="ＭＳ Ｐゴシック" charset="0"/>
              </a:rPr>
            </a:br>
            <a:r>
              <a:rPr lang="en-GB" dirty="0" smtClean="0">
                <a:solidFill>
                  <a:srgbClr val="000000"/>
                </a:solidFill>
                <a:ea typeface="ＭＳ Ｐゴシック" charset="0"/>
              </a:rPr>
              <a:t>Mean &lt; Median &lt; Mode</a:t>
            </a:r>
            <a:br>
              <a:rPr lang="en-GB" dirty="0" smtClean="0">
                <a:solidFill>
                  <a:srgbClr val="000000"/>
                </a:solidFill>
                <a:ea typeface="ＭＳ Ｐゴシック" charset="0"/>
              </a:rPr>
            </a:br>
            <a:r>
              <a:rPr lang="en-GB" dirty="0" smtClean="0">
                <a:solidFill>
                  <a:srgbClr val="000000"/>
                </a:solidFill>
                <a:ea typeface="ＭＳ Ｐゴシック" charset="0"/>
              </a:rPr>
              <a:t/>
            </a:r>
            <a:br>
              <a:rPr lang="en-GB" dirty="0" smtClean="0">
                <a:solidFill>
                  <a:srgbClr val="000000"/>
                </a:solidFill>
                <a:ea typeface="ＭＳ Ｐゴシック" charset="0"/>
              </a:rPr>
            </a:br>
            <a:r>
              <a:rPr lang="en-GB" dirty="0" smtClean="0">
                <a:solidFill>
                  <a:srgbClr val="000000"/>
                </a:solidFill>
                <a:ea typeface="ＭＳ Ｐゴシック" charset="0"/>
              </a:rPr>
              <a:t> Median &lt; Mode &lt; Mean</a:t>
            </a:r>
            <a:br>
              <a:rPr lang="en-GB" dirty="0" smtClean="0">
                <a:solidFill>
                  <a:srgbClr val="000000"/>
                </a:solidFill>
                <a:ea typeface="ＭＳ Ｐゴシック" charset="0"/>
              </a:rPr>
            </a:br>
            <a:r>
              <a:rPr lang="en-GB" dirty="0" smtClean="0">
                <a:solidFill>
                  <a:srgbClr val="000000"/>
                </a:solidFill>
                <a:ea typeface="ＭＳ Ｐゴシック" charset="0"/>
              </a:rPr>
              <a:t> </a:t>
            </a:r>
            <a:br>
              <a:rPr lang="en-GB" dirty="0" smtClean="0">
                <a:solidFill>
                  <a:srgbClr val="000000"/>
                </a:solidFill>
                <a:ea typeface="ＭＳ Ｐゴシック" charset="0"/>
              </a:rPr>
            </a:br>
            <a:r>
              <a:rPr lang="en-GB" dirty="0" smtClean="0">
                <a:solidFill>
                  <a:srgbClr val="000000"/>
                </a:solidFill>
                <a:ea typeface="ＭＳ Ｐゴシック" charset="0"/>
              </a:rPr>
              <a:t>Median &lt; Mean </a:t>
            </a:r>
            <a:r>
              <a:rPr lang="en-GB" dirty="0">
                <a:solidFill>
                  <a:srgbClr val="000000"/>
                </a:solidFill>
                <a:ea typeface="ＭＳ Ｐゴシック" charset="0"/>
              </a:rPr>
              <a:t>&lt; </a:t>
            </a:r>
            <a:r>
              <a:rPr lang="en-GB" dirty="0" smtClean="0">
                <a:solidFill>
                  <a:srgbClr val="000000"/>
                </a:solidFill>
                <a:ea typeface="ＭＳ Ｐゴシック" charset="0"/>
              </a:rPr>
              <a:t>Mode</a:t>
            </a:r>
            <a:endParaRPr lang="en-GB" sz="2400" dirty="0" smtClean="0">
              <a:solidFill>
                <a:srgbClr val="000000"/>
              </a:solidFill>
              <a:ea typeface="ＭＳ Ｐゴシック" charset="0"/>
            </a:endParaRPr>
          </a:p>
          <a:p>
            <a:pPr algn="ctr">
              <a:lnSpc>
                <a:spcPct val="90000"/>
              </a:lnSpc>
              <a:buFont typeface="Webdings" charset="0"/>
              <a:buNone/>
              <a:defRPr/>
            </a:pPr>
            <a:endParaRPr lang="en-GB" sz="2400" dirty="0">
              <a:solidFill>
                <a:srgbClr val="000000"/>
              </a:solidFill>
              <a:ea typeface="ＭＳ Ｐゴシック" charset="0"/>
            </a:endParaRPr>
          </a:p>
        </p:txBody>
      </p:sp>
    </p:spTree>
    <p:extLst>
      <p:ext uri="{BB962C8B-B14F-4D97-AF65-F5344CB8AC3E}">
        <p14:creationId xmlns:p14="http://schemas.microsoft.com/office/powerpoint/2010/main" val="31305461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55650" y="800733"/>
            <a:ext cx="3894346" cy="5055555"/>
          </a:xfrm>
        </p:spPr>
      </p:pic>
      <p:sp>
        <p:nvSpPr>
          <p:cNvPr id="17411" name="Rectangle 2"/>
          <p:cNvSpPr txBox="1">
            <a:spLocks noChangeArrowheads="1"/>
          </p:cNvSpPr>
          <p:nvPr/>
        </p:nvSpPr>
        <p:spPr bwMode="auto">
          <a:xfrm>
            <a:off x="5715000" y="1676400"/>
            <a:ext cx="28194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a:spcBef>
                <a:spcPct val="0"/>
              </a:spcBef>
              <a:buClrTx/>
              <a:buFontTx/>
              <a:buNone/>
            </a:pPr>
            <a:r>
              <a:rPr lang="en-US" altLang="en-US" b="1">
                <a:solidFill>
                  <a:srgbClr val="000000"/>
                </a:solidFill>
              </a:rPr>
              <a:t>Five strands of mathematical proficiency</a:t>
            </a:r>
          </a:p>
        </p:txBody>
      </p:sp>
      <p:sp>
        <p:nvSpPr>
          <p:cNvPr id="18437" name="Rectangle 3"/>
          <p:cNvSpPr>
            <a:spLocks noChangeArrowheads="1"/>
          </p:cNvSpPr>
          <p:nvPr/>
        </p:nvSpPr>
        <p:spPr bwMode="auto">
          <a:xfrm>
            <a:off x="5148263" y="4591050"/>
            <a:ext cx="3200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1800">
                <a:solidFill>
                  <a:srgbClr val="000000"/>
                </a:solidFill>
                <a:latin typeface="Tahoma" charset="0"/>
                <a:ea typeface="ＭＳ Ｐゴシック" charset="0"/>
                <a:cs typeface="ＭＳ Ｐゴシック" charset="0"/>
              </a:rPr>
              <a:t>NRC (2001) </a:t>
            </a:r>
            <a:br>
              <a:rPr lang="en-US" sz="1800">
                <a:solidFill>
                  <a:srgbClr val="000000"/>
                </a:solidFill>
                <a:latin typeface="Tahoma" charset="0"/>
                <a:ea typeface="ＭＳ Ｐゴシック" charset="0"/>
                <a:cs typeface="ＭＳ Ｐゴシック" charset="0"/>
              </a:rPr>
            </a:br>
            <a:r>
              <a:rPr lang="en-US" sz="1800" i="1">
                <a:solidFill>
                  <a:srgbClr val="000000"/>
                </a:solidFill>
                <a:latin typeface="Arial" charset="0"/>
                <a:ea typeface="ＭＳ Ｐゴシック" charset="0"/>
                <a:cs typeface="ＭＳ Ｐゴシック" charset="0"/>
              </a:rPr>
              <a:t>Adding it up: Helping children learn mathematics</a:t>
            </a:r>
          </a:p>
        </p:txBody>
      </p:sp>
    </p:spTree>
    <p:extLst>
      <p:ext uri="{BB962C8B-B14F-4D97-AF65-F5344CB8AC3E}">
        <p14:creationId xmlns:p14="http://schemas.microsoft.com/office/powerpoint/2010/main" val="2294950041"/>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539750" y="777875"/>
            <a:ext cx="8229600" cy="838200"/>
          </a:xfrm>
        </p:spPr>
        <p:txBody>
          <a:bodyPr/>
          <a:lstStyle/>
          <a:p>
            <a:pPr eaLnBrk="1" hangingPunct="1">
              <a:defRPr/>
            </a:pPr>
            <a:r>
              <a:rPr lang="en-GB" altLang="en-US" kern="1200" dirty="0">
                <a:solidFill>
                  <a:srgbClr val="000000"/>
                </a:solidFill>
                <a:ea typeface="ＭＳ Ｐゴシック" charset="0"/>
              </a:rPr>
              <a:t>What can we offer learners?</a:t>
            </a:r>
            <a:endParaRPr lang="en-US" altLang="en-US" kern="1200" dirty="0">
              <a:solidFill>
                <a:srgbClr val="000000"/>
              </a:solidFill>
              <a:ea typeface="ＭＳ Ｐゴシック" charset="0"/>
            </a:endParaRPr>
          </a:p>
        </p:txBody>
      </p:sp>
      <p:sp>
        <p:nvSpPr>
          <p:cNvPr id="89091" name="Rectangle 3"/>
          <p:cNvSpPr>
            <a:spLocks noGrp="1" noChangeArrowheads="1"/>
          </p:cNvSpPr>
          <p:nvPr>
            <p:ph type="body" idx="1"/>
          </p:nvPr>
        </p:nvSpPr>
        <p:spPr>
          <a:xfrm>
            <a:off x="802906" y="2276475"/>
            <a:ext cx="7821982" cy="3744913"/>
          </a:xfrm>
        </p:spPr>
        <p:txBody>
          <a:bodyPr/>
          <a:lstStyle/>
          <a:p>
            <a:pPr eaLnBrk="1" hangingPunct="1">
              <a:spcBef>
                <a:spcPct val="0"/>
              </a:spcBef>
              <a:spcAft>
                <a:spcPct val="30000"/>
              </a:spcAft>
              <a:buFontTx/>
              <a:buChar char="•"/>
              <a:defRPr/>
            </a:pPr>
            <a:r>
              <a:rPr lang="en-GB" altLang="en-US" sz="2000" kern="1200" dirty="0" smtClean="0">
                <a:solidFill>
                  <a:srgbClr val="000000"/>
                </a:solidFill>
                <a:latin typeface="+mj-lt"/>
                <a:ea typeface="ＭＳ Ｐゴシック" charset="0"/>
              </a:rPr>
              <a:t>low </a:t>
            </a:r>
            <a:r>
              <a:rPr lang="en-GB" altLang="en-US" sz="2000" kern="1200" dirty="0">
                <a:solidFill>
                  <a:srgbClr val="000000"/>
                </a:solidFill>
                <a:latin typeface="+mj-lt"/>
                <a:ea typeface="ＭＳ Ｐゴシック" charset="0"/>
              </a:rPr>
              <a:t>threshold, high ceiling </a:t>
            </a:r>
            <a:r>
              <a:rPr lang="en-GB" altLang="en-US" sz="2000" kern="1200" dirty="0" smtClean="0">
                <a:solidFill>
                  <a:srgbClr val="000000"/>
                </a:solidFill>
                <a:latin typeface="+mj-lt"/>
                <a:ea typeface="ＭＳ Ｐゴシック" charset="0"/>
              </a:rPr>
              <a:t>tasks</a:t>
            </a:r>
            <a:endParaRPr lang="en-GB" altLang="en-US" sz="2000" kern="1200" dirty="0">
              <a:solidFill>
                <a:srgbClr val="000000"/>
              </a:solidFill>
              <a:latin typeface="+mj-lt"/>
              <a:ea typeface="ＭＳ Ｐゴシック" charset="0"/>
            </a:endParaRPr>
          </a:p>
          <a:p>
            <a:pPr eaLnBrk="1" hangingPunct="1">
              <a:spcBef>
                <a:spcPct val="0"/>
              </a:spcBef>
              <a:spcAft>
                <a:spcPct val="30000"/>
              </a:spcAft>
              <a:buFontTx/>
              <a:buChar char="•"/>
              <a:defRPr/>
            </a:pPr>
            <a:r>
              <a:rPr lang="en-GB" altLang="en-US" sz="2000" kern="1200" dirty="0" smtClean="0">
                <a:solidFill>
                  <a:srgbClr val="000000"/>
                </a:solidFill>
                <a:latin typeface="+mj-lt"/>
                <a:ea typeface="ＭＳ Ｐゴシック" charset="0"/>
              </a:rPr>
              <a:t>opportunities </a:t>
            </a:r>
            <a:r>
              <a:rPr lang="en-GB" altLang="en-US" sz="2000" kern="1200" dirty="0">
                <a:solidFill>
                  <a:srgbClr val="000000"/>
                </a:solidFill>
                <a:latin typeface="+mj-lt"/>
                <a:ea typeface="ＭＳ Ｐゴシック" charset="0"/>
              </a:rPr>
              <a:t>to exhibit their thinking and refine their understanding </a:t>
            </a:r>
          </a:p>
          <a:p>
            <a:pPr eaLnBrk="1" hangingPunct="1">
              <a:spcBef>
                <a:spcPct val="0"/>
              </a:spcBef>
              <a:spcAft>
                <a:spcPct val="30000"/>
              </a:spcAft>
              <a:buFontTx/>
              <a:buChar char="•"/>
              <a:defRPr/>
            </a:pPr>
            <a:r>
              <a:rPr lang="en-GB" altLang="en-US" sz="2000" kern="1200" dirty="0" smtClean="0">
                <a:solidFill>
                  <a:srgbClr val="000000"/>
                </a:solidFill>
                <a:latin typeface="+mj-lt"/>
                <a:ea typeface="ＭＳ Ｐゴシック" charset="0"/>
              </a:rPr>
              <a:t>a </a:t>
            </a:r>
            <a:r>
              <a:rPr lang="en-GB" altLang="en-US" sz="2000" kern="1200" dirty="0">
                <a:solidFill>
                  <a:srgbClr val="000000"/>
                </a:solidFill>
                <a:latin typeface="+mj-lt"/>
                <a:ea typeface="ＭＳ Ｐゴシック" charset="0"/>
              </a:rPr>
              <a:t>conjecturing culture where it is OK to make mistakes</a:t>
            </a:r>
          </a:p>
          <a:p>
            <a:pPr eaLnBrk="1" hangingPunct="1">
              <a:spcBef>
                <a:spcPct val="0"/>
              </a:spcBef>
              <a:spcAft>
                <a:spcPct val="30000"/>
              </a:spcAft>
              <a:buFontTx/>
              <a:buChar char="•"/>
              <a:defRPr/>
            </a:pPr>
            <a:r>
              <a:rPr lang="en-GB" altLang="en-US" sz="2000" kern="1200" dirty="0" smtClean="0">
                <a:solidFill>
                  <a:srgbClr val="000000"/>
                </a:solidFill>
                <a:latin typeface="+mj-lt"/>
                <a:ea typeface="ＭＳ Ｐゴシック" charset="0"/>
              </a:rPr>
              <a:t>a </a:t>
            </a:r>
            <a:r>
              <a:rPr lang="en-GB" altLang="en-US" sz="2000" kern="1200" dirty="0">
                <a:solidFill>
                  <a:srgbClr val="000000"/>
                </a:solidFill>
                <a:latin typeface="+mj-lt"/>
                <a:ea typeface="ＭＳ Ｐゴシック" charset="0"/>
              </a:rPr>
              <a:t>careful use of guiding questions and prompts</a:t>
            </a:r>
          </a:p>
          <a:p>
            <a:pPr eaLnBrk="1" hangingPunct="1">
              <a:spcBef>
                <a:spcPct val="0"/>
              </a:spcBef>
              <a:spcAft>
                <a:spcPct val="30000"/>
              </a:spcAft>
              <a:buFontTx/>
              <a:buChar char="•"/>
              <a:defRPr/>
            </a:pPr>
            <a:r>
              <a:rPr lang="en-GB" altLang="en-US" sz="2000" kern="1200" dirty="0" smtClean="0">
                <a:solidFill>
                  <a:srgbClr val="000000"/>
                </a:solidFill>
                <a:latin typeface="+mj-lt"/>
                <a:ea typeface="ＭＳ Ｐゴシック" charset="0"/>
              </a:rPr>
              <a:t>opportunities </a:t>
            </a:r>
            <a:r>
              <a:rPr lang="en-US" altLang="en-US" sz="2000" kern="1200" dirty="0">
                <a:solidFill>
                  <a:srgbClr val="000000"/>
                </a:solidFill>
                <a:latin typeface="+mj-lt"/>
                <a:ea typeface="ＭＳ Ｐゴシック" charset="0"/>
              </a:rPr>
              <a:t>to practice skills in an engaging way: </a:t>
            </a:r>
            <a:r>
              <a:rPr lang="en-GB" altLang="en-US" sz="2000" kern="1200" dirty="0">
                <a:solidFill>
                  <a:srgbClr val="000000"/>
                </a:solidFill>
                <a:latin typeface="+mj-lt"/>
                <a:ea typeface="ＭＳ Ｐゴシック" charset="0"/>
              </a:rPr>
              <a:t>HOTS not MOTS</a:t>
            </a:r>
          </a:p>
          <a:p>
            <a:pPr eaLnBrk="1" hangingPunct="1">
              <a:spcBef>
                <a:spcPct val="0"/>
              </a:spcBef>
              <a:spcAft>
                <a:spcPct val="30000"/>
              </a:spcAft>
              <a:buFontTx/>
              <a:buChar char="•"/>
              <a:defRPr/>
            </a:pPr>
            <a:r>
              <a:rPr lang="en-GB" altLang="en-US" sz="2000" kern="1200" dirty="0" smtClean="0">
                <a:solidFill>
                  <a:srgbClr val="000000"/>
                </a:solidFill>
                <a:latin typeface="+mj-lt"/>
                <a:ea typeface="ＭＳ Ｐゴシック" charset="0"/>
              </a:rPr>
              <a:t>frequent </a:t>
            </a:r>
            <a:r>
              <a:rPr lang="en-GB" altLang="en-US" sz="2000" kern="1200" dirty="0">
                <a:solidFill>
                  <a:srgbClr val="000000"/>
                </a:solidFill>
                <a:latin typeface="+mj-lt"/>
                <a:ea typeface="ＭＳ Ｐゴシック" charset="0"/>
              </a:rPr>
              <a:t>opportunities for talk (about maths)</a:t>
            </a:r>
            <a:endParaRPr lang="en-US" altLang="en-US" sz="2000" kern="1200" dirty="0">
              <a:solidFill>
                <a:srgbClr val="000000"/>
              </a:solidFill>
              <a:latin typeface="+mj-lt"/>
              <a:ea typeface="ＭＳ Ｐゴシック" charset="0"/>
            </a:endParaRPr>
          </a:p>
          <a:p>
            <a:pPr eaLnBrk="1" hangingPunct="1">
              <a:spcBef>
                <a:spcPct val="0"/>
              </a:spcBef>
              <a:spcAft>
                <a:spcPct val="30000"/>
              </a:spcAft>
              <a:buFontTx/>
              <a:buChar char="•"/>
              <a:defRPr/>
            </a:pPr>
            <a:r>
              <a:rPr lang="en-GB" altLang="en-US" sz="2000" kern="1200" dirty="0" smtClean="0">
                <a:solidFill>
                  <a:srgbClr val="000000"/>
                </a:solidFill>
                <a:latin typeface="+mj-lt"/>
                <a:ea typeface="ＭＳ Ｐゴシック" charset="0"/>
              </a:rPr>
              <a:t>teachers </a:t>
            </a:r>
            <a:r>
              <a:rPr lang="en-GB" altLang="en-US" sz="2000" kern="1200" dirty="0">
                <a:solidFill>
                  <a:srgbClr val="000000"/>
                </a:solidFill>
                <a:latin typeface="+mj-lt"/>
                <a:ea typeface="ＭＳ Ｐゴシック" charset="0"/>
              </a:rPr>
              <a:t>who model mathematical behaviour</a:t>
            </a:r>
          </a:p>
          <a:p>
            <a:pPr eaLnBrk="1" hangingPunct="1">
              <a:spcBef>
                <a:spcPct val="0"/>
              </a:spcBef>
              <a:spcAft>
                <a:spcPct val="30000"/>
              </a:spcAft>
              <a:buFontTx/>
              <a:buChar char="•"/>
              <a:defRPr/>
            </a:pPr>
            <a:r>
              <a:rPr lang="en-GB" altLang="en-US" sz="2000" kern="1200" dirty="0" smtClean="0">
                <a:solidFill>
                  <a:srgbClr val="000000"/>
                </a:solidFill>
                <a:latin typeface="+mj-lt"/>
                <a:ea typeface="ＭＳ Ｐゴシック" charset="0"/>
              </a:rPr>
              <a:t>teachers </a:t>
            </a:r>
            <a:r>
              <a:rPr lang="en-GB" altLang="en-US" sz="2000" kern="1200" dirty="0">
                <a:solidFill>
                  <a:srgbClr val="000000"/>
                </a:solidFill>
                <a:latin typeface="+mj-lt"/>
                <a:ea typeface="ＭＳ Ｐゴシック" charset="0"/>
              </a:rPr>
              <a:t>who emphasise mathematical behaviours that they wish to </a:t>
            </a:r>
            <a:r>
              <a:rPr lang="en-GB" altLang="en-US" sz="2000" kern="1200" dirty="0" smtClean="0">
                <a:solidFill>
                  <a:srgbClr val="000000"/>
                </a:solidFill>
                <a:latin typeface="+mj-lt"/>
                <a:ea typeface="ＭＳ Ｐゴシック" charset="0"/>
              </a:rPr>
              <a:t>promote.</a:t>
            </a:r>
            <a:endParaRPr lang="en-GB" altLang="en-US" sz="2000" kern="1200" dirty="0">
              <a:solidFill>
                <a:srgbClr val="000000"/>
              </a:solidFill>
              <a:latin typeface="+mj-lt"/>
              <a:ea typeface="ＭＳ Ｐゴシック" charset="0"/>
            </a:endParaRPr>
          </a:p>
          <a:p>
            <a:pPr eaLnBrk="1" hangingPunct="1">
              <a:lnSpc>
                <a:spcPct val="105000"/>
              </a:lnSpc>
              <a:spcBef>
                <a:spcPct val="45000"/>
              </a:spcBef>
              <a:spcAft>
                <a:spcPct val="30000"/>
              </a:spcAft>
              <a:buFont typeface="Webdings" charset="0"/>
              <a:buChar char="4"/>
              <a:defRPr/>
            </a:pPr>
            <a:endParaRPr lang="en-US" altLang="en-US" dirty="0" smtClean="0"/>
          </a:p>
          <a:p>
            <a:pPr eaLnBrk="1" hangingPunct="1">
              <a:lnSpc>
                <a:spcPct val="80000"/>
              </a:lnSpc>
              <a:buFont typeface="Webdings" charset="0"/>
              <a:buChar char="4"/>
              <a:defRPr/>
            </a:pPr>
            <a:endParaRPr lang="en-US" altLang="en-US" sz="1600" dirty="0" smtClean="0"/>
          </a:p>
        </p:txBody>
      </p:sp>
    </p:spTree>
    <p:extLst>
      <p:ext uri="{BB962C8B-B14F-4D97-AF65-F5344CB8AC3E}">
        <p14:creationId xmlns:p14="http://schemas.microsoft.com/office/powerpoint/2010/main" val="102074322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935037"/>
            <a:ext cx="8710612" cy="523875"/>
          </a:xfrm>
        </p:spPr>
        <p:txBody>
          <a:bodyPr>
            <a:normAutofit fontScale="90000"/>
          </a:bodyPr>
          <a:lstStyle/>
          <a:p>
            <a:r>
              <a:rPr lang="en-US" altLang="en-US" dirty="0" smtClean="0">
                <a:solidFill>
                  <a:srgbClr val="000000"/>
                </a:solidFill>
              </a:rPr>
              <a:t>Guy Claxton’s Four </a:t>
            </a:r>
            <a:r>
              <a:rPr lang="en-US" altLang="en-US" dirty="0" err="1" smtClean="0">
                <a:solidFill>
                  <a:srgbClr val="000000"/>
                </a:solidFill>
              </a:rPr>
              <a:t>Rs</a:t>
            </a:r>
            <a:endParaRPr lang="en-GB" altLang="en-US" dirty="0" smtClean="0"/>
          </a:p>
        </p:txBody>
      </p:sp>
      <p:sp>
        <p:nvSpPr>
          <p:cNvPr id="80899" name="Content Placeholder 2"/>
          <p:cNvSpPr>
            <a:spLocks noGrp="1"/>
          </p:cNvSpPr>
          <p:nvPr>
            <p:ph idx="1"/>
          </p:nvPr>
        </p:nvSpPr>
        <p:spPr>
          <a:xfrm>
            <a:off x="468313" y="1895475"/>
            <a:ext cx="8447087" cy="4413250"/>
          </a:xfrm>
        </p:spPr>
        <p:txBody>
          <a:bodyPr/>
          <a:lstStyle/>
          <a:p>
            <a:pPr>
              <a:lnSpc>
                <a:spcPct val="120000"/>
              </a:lnSpc>
              <a:buFontTx/>
              <a:buNone/>
            </a:pPr>
            <a:r>
              <a:rPr lang="en-US" altLang="en-US" sz="2400" dirty="0" smtClean="0"/>
              <a:t>	</a:t>
            </a:r>
            <a:r>
              <a:rPr lang="en-US" altLang="en-US" sz="2400" b="1" dirty="0" smtClean="0">
                <a:solidFill>
                  <a:srgbClr val="000000"/>
                </a:solidFill>
              </a:rPr>
              <a:t>Resilience:</a:t>
            </a:r>
            <a:r>
              <a:rPr lang="en-US" altLang="en-US" sz="2400" dirty="0" smtClean="0">
                <a:solidFill>
                  <a:srgbClr val="000000"/>
                </a:solidFill>
              </a:rPr>
              <a:t> being able to stick with difficulty and cope with feelings such as fear and frustration.</a:t>
            </a:r>
          </a:p>
          <a:p>
            <a:pPr>
              <a:lnSpc>
                <a:spcPct val="120000"/>
              </a:lnSpc>
              <a:buFontTx/>
              <a:buNone/>
            </a:pPr>
            <a:r>
              <a:rPr lang="en-US" altLang="en-US" sz="2400" b="1" dirty="0" smtClean="0">
                <a:solidFill>
                  <a:srgbClr val="000000"/>
                </a:solidFill>
              </a:rPr>
              <a:t>	Resourcefulness:</a:t>
            </a:r>
            <a:r>
              <a:rPr lang="en-US" altLang="en-US" sz="2400" dirty="0" smtClean="0">
                <a:solidFill>
                  <a:srgbClr val="000000"/>
                </a:solidFill>
              </a:rPr>
              <a:t> having a variety of learning strategies and knowing when to use them.</a:t>
            </a:r>
          </a:p>
          <a:p>
            <a:pPr>
              <a:lnSpc>
                <a:spcPct val="120000"/>
              </a:lnSpc>
              <a:buFontTx/>
              <a:buNone/>
            </a:pPr>
            <a:r>
              <a:rPr lang="en-US" altLang="en-US" sz="2400" dirty="0" smtClean="0">
                <a:solidFill>
                  <a:srgbClr val="000000"/>
                </a:solidFill>
              </a:rPr>
              <a:t>	</a:t>
            </a:r>
            <a:r>
              <a:rPr lang="en-US" altLang="en-US" sz="2400" b="1" dirty="0" smtClean="0">
                <a:solidFill>
                  <a:srgbClr val="000000"/>
                </a:solidFill>
              </a:rPr>
              <a:t>Reflection:</a:t>
            </a:r>
            <a:r>
              <a:rPr lang="en-US" altLang="en-US" sz="2400" dirty="0" smtClean="0">
                <a:solidFill>
                  <a:srgbClr val="000000"/>
                </a:solidFill>
              </a:rPr>
              <a:t> being willing and able to become more strategic about learning. Getting to know our own strengths and weaknesses.</a:t>
            </a:r>
          </a:p>
          <a:p>
            <a:pPr>
              <a:lnSpc>
                <a:spcPct val="120000"/>
              </a:lnSpc>
              <a:buFontTx/>
              <a:buNone/>
            </a:pPr>
            <a:r>
              <a:rPr lang="en-US" altLang="en-US" sz="2400" dirty="0" smtClean="0">
                <a:solidFill>
                  <a:srgbClr val="000000"/>
                </a:solidFill>
              </a:rPr>
              <a:t>	</a:t>
            </a:r>
            <a:r>
              <a:rPr lang="en-US" altLang="en-US" sz="2400" b="1" dirty="0" smtClean="0">
                <a:solidFill>
                  <a:srgbClr val="000000"/>
                </a:solidFill>
              </a:rPr>
              <a:t>Reciprocity:</a:t>
            </a:r>
            <a:r>
              <a:rPr lang="en-US" altLang="en-US" sz="2400" dirty="0" smtClean="0">
                <a:solidFill>
                  <a:srgbClr val="000000"/>
                </a:solidFill>
              </a:rPr>
              <a:t> being willing and able to learn alone and with others.</a:t>
            </a:r>
          </a:p>
          <a:p>
            <a:endParaRPr lang="en-GB" altLang="en-US" sz="2400" dirty="0" smtClean="0">
              <a:solidFill>
                <a:srgbClr val="000000"/>
              </a:solidFill>
            </a:endParaRPr>
          </a:p>
        </p:txBody>
      </p:sp>
    </p:spTree>
    <p:extLst>
      <p:ext uri="{BB962C8B-B14F-4D97-AF65-F5344CB8AC3E}">
        <p14:creationId xmlns:p14="http://schemas.microsoft.com/office/powerpoint/2010/main" val="73244276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250825" y="1196975"/>
            <a:ext cx="8374063" cy="652463"/>
          </a:xfrm>
        </p:spPr>
        <p:txBody>
          <a:bodyPr>
            <a:normAutofit fontScale="90000"/>
          </a:bodyPr>
          <a:lstStyle/>
          <a:p>
            <a:r>
              <a:rPr lang="en-GB" altLang="en-US" dirty="0" smtClean="0">
                <a:solidFill>
                  <a:srgbClr val="000000"/>
                </a:solidFill>
              </a:rPr>
              <a:t>Reflecting on today: the next steps</a:t>
            </a:r>
            <a:endParaRPr lang="en-GB" altLang="en-US" sz="3600" dirty="0" smtClean="0">
              <a:solidFill>
                <a:srgbClr val="000000"/>
              </a:solidFill>
            </a:endParaRPr>
          </a:p>
        </p:txBody>
      </p:sp>
      <p:sp>
        <p:nvSpPr>
          <p:cNvPr id="86019" name="Rectangle 3"/>
          <p:cNvSpPr>
            <a:spLocks noGrp="1" noChangeArrowheads="1"/>
          </p:cNvSpPr>
          <p:nvPr>
            <p:ph type="body" idx="1"/>
          </p:nvPr>
        </p:nvSpPr>
        <p:spPr>
          <a:xfrm>
            <a:off x="1182460" y="2978248"/>
            <a:ext cx="7442427" cy="2789139"/>
          </a:xfrm>
        </p:spPr>
        <p:txBody>
          <a:bodyPr>
            <a:normAutofit/>
          </a:bodyPr>
          <a:lstStyle/>
          <a:p>
            <a:pPr lvl="2">
              <a:lnSpc>
                <a:spcPct val="80000"/>
              </a:lnSpc>
              <a:buFontTx/>
              <a:buNone/>
            </a:pPr>
            <a:r>
              <a:rPr lang="en-GB" altLang="en-US" sz="2400" dirty="0" smtClean="0">
                <a:solidFill>
                  <a:srgbClr val="000000"/>
                </a:solidFill>
              </a:rPr>
              <a:t>Think big, start small</a:t>
            </a:r>
          </a:p>
          <a:p>
            <a:pPr lvl="2">
              <a:lnSpc>
                <a:spcPct val="80000"/>
              </a:lnSpc>
              <a:buFontTx/>
              <a:buNone/>
            </a:pPr>
            <a:endParaRPr lang="en-GB" altLang="en-US" sz="2400" dirty="0" smtClean="0">
              <a:solidFill>
                <a:srgbClr val="000000"/>
              </a:solidFill>
            </a:endParaRPr>
          </a:p>
          <a:p>
            <a:pPr lvl="2">
              <a:lnSpc>
                <a:spcPct val="80000"/>
              </a:lnSpc>
              <a:buFontTx/>
              <a:buNone/>
            </a:pPr>
            <a:r>
              <a:rPr lang="en-GB" altLang="en-US" sz="2400" dirty="0" smtClean="0">
                <a:solidFill>
                  <a:srgbClr val="000000"/>
                </a:solidFill>
              </a:rPr>
              <a:t>Think far, start near to home</a:t>
            </a:r>
          </a:p>
          <a:p>
            <a:pPr lvl="2">
              <a:lnSpc>
                <a:spcPct val="80000"/>
              </a:lnSpc>
              <a:buFontTx/>
              <a:buNone/>
            </a:pPr>
            <a:endParaRPr lang="en-GB" altLang="en-US" sz="2400" dirty="0" smtClean="0">
              <a:solidFill>
                <a:srgbClr val="000000"/>
              </a:solidFill>
            </a:endParaRPr>
          </a:p>
          <a:p>
            <a:pPr lvl="2">
              <a:lnSpc>
                <a:spcPct val="80000"/>
              </a:lnSpc>
              <a:buFontTx/>
              <a:buNone/>
            </a:pPr>
            <a:r>
              <a:rPr lang="en-GB" altLang="en-US" sz="2400" dirty="0" smtClean="0">
                <a:solidFill>
                  <a:srgbClr val="000000"/>
                </a:solidFill>
              </a:rPr>
              <a:t>A challenge shared is more </a:t>
            </a:r>
            <a:r>
              <a:rPr lang="en-GB" altLang="en-US" sz="2400" dirty="0" smtClean="0">
                <a:solidFill>
                  <a:srgbClr val="000000"/>
                </a:solidFill>
              </a:rPr>
              <a:t>fun</a:t>
            </a:r>
            <a:endParaRPr lang="en-GB" altLang="en-US" sz="2400" dirty="0" smtClean="0">
              <a:solidFill>
                <a:srgbClr val="000000"/>
              </a:solidFill>
            </a:endParaRPr>
          </a:p>
        </p:txBody>
      </p:sp>
    </p:spTree>
    <p:extLst>
      <p:ext uri="{BB962C8B-B14F-4D97-AF65-F5344CB8AC3E}">
        <p14:creationId xmlns:p14="http://schemas.microsoft.com/office/powerpoint/2010/main" val="421027985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79388" y="1196975"/>
            <a:ext cx="8710612" cy="595313"/>
          </a:xfrm>
        </p:spPr>
        <p:txBody>
          <a:bodyPr>
            <a:normAutofit fontScale="90000"/>
          </a:bodyPr>
          <a:lstStyle/>
          <a:p>
            <a:r>
              <a:rPr lang="en-GB" altLang="en-US" smtClean="0">
                <a:solidFill>
                  <a:srgbClr val="000000"/>
                </a:solidFill>
              </a:rPr>
              <a:t>What next?</a:t>
            </a:r>
            <a:endParaRPr lang="en-GB" altLang="en-US" sz="2400" smtClean="0">
              <a:solidFill>
                <a:srgbClr val="000000"/>
              </a:solidFill>
            </a:endParaRPr>
          </a:p>
        </p:txBody>
      </p:sp>
      <p:sp>
        <p:nvSpPr>
          <p:cNvPr id="83971" name="Rectangle 3"/>
          <p:cNvSpPr>
            <a:spLocks noGrp="1" noChangeArrowheads="1"/>
          </p:cNvSpPr>
          <p:nvPr>
            <p:ph type="body" idx="1"/>
          </p:nvPr>
        </p:nvSpPr>
        <p:spPr>
          <a:xfrm>
            <a:off x="250825" y="2199893"/>
            <a:ext cx="8605838" cy="3002492"/>
          </a:xfrm>
        </p:spPr>
        <p:txBody>
          <a:bodyPr>
            <a:normAutofit/>
          </a:bodyPr>
          <a:lstStyle/>
          <a:p>
            <a:pPr algn="ctr">
              <a:buFont typeface="Wingdings" pitchFamily="2" charset="2"/>
              <a:buNone/>
            </a:pPr>
            <a:endParaRPr lang="en-GB" altLang="en-US" dirty="0" smtClean="0"/>
          </a:p>
          <a:p>
            <a:pPr algn="ctr">
              <a:buFont typeface="Wingdings" pitchFamily="2" charset="2"/>
              <a:buNone/>
            </a:pPr>
            <a:r>
              <a:rPr lang="en-GB" altLang="en-US" dirty="0" smtClean="0">
                <a:solidFill>
                  <a:srgbClr val="000000"/>
                </a:solidFill>
              </a:rPr>
              <a:t>Enriching the secondary curriculum: </a:t>
            </a:r>
            <a:br>
              <a:rPr lang="en-GB" altLang="en-US" dirty="0" smtClean="0">
                <a:solidFill>
                  <a:srgbClr val="000000"/>
                </a:solidFill>
              </a:rPr>
            </a:br>
            <a:r>
              <a:rPr lang="en-GB" altLang="en-US" dirty="0" smtClean="0">
                <a:solidFill>
                  <a:srgbClr val="000000"/>
                </a:solidFill>
                <a:hlinkClick r:id="rId3"/>
              </a:rPr>
              <a:t>http://nrich.maths.org/enriching</a:t>
            </a:r>
            <a:endParaRPr lang="en-GB" altLang="en-US" dirty="0" smtClean="0">
              <a:solidFill>
                <a:srgbClr val="000000"/>
              </a:solidFill>
            </a:endParaRPr>
          </a:p>
          <a:p>
            <a:pPr algn="ctr">
              <a:buFont typeface="Wingdings" pitchFamily="2" charset="2"/>
              <a:buNone/>
            </a:pPr>
            <a:endParaRPr lang="en-GB" altLang="en-US" dirty="0" smtClean="0">
              <a:solidFill>
                <a:srgbClr val="000000"/>
              </a:solidFill>
            </a:endParaRPr>
          </a:p>
          <a:p>
            <a:pPr algn="ctr">
              <a:buFont typeface="Wingdings" pitchFamily="2" charset="2"/>
              <a:buNone/>
            </a:pPr>
            <a:endParaRPr lang="en-GB" altLang="en-US" dirty="0" smtClean="0">
              <a:solidFill>
                <a:srgbClr val="000000"/>
              </a:solidFill>
            </a:endParaRPr>
          </a:p>
          <a:p>
            <a:pPr algn="ctr">
              <a:buFont typeface="Wingdings" pitchFamily="2" charset="2"/>
              <a:buNone/>
            </a:pPr>
            <a:endParaRPr lang="en-GB" altLang="en-US" dirty="0" smtClean="0">
              <a:solidFill>
                <a:srgbClr val="000000"/>
              </a:solidFill>
            </a:endParaRPr>
          </a:p>
        </p:txBody>
      </p:sp>
      <p:sp>
        <p:nvSpPr>
          <p:cNvPr id="2" name="TextBox 1"/>
          <p:cNvSpPr txBox="1"/>
          <p:nvPr/>
        </p:nvSpPr>
        <p:spPr>
          <a:xfrm>
            <a:off x="1570371" y="4901985"/>
            <a:ext cx="6732115" cy="461665"/>
          </a:xfrm>
          <a:prstGeom prst="rect">
            <a:avLst/>
          </a:prstGeom>
          <a:noFill/>
        </p:spPr>
        <p:txBody>
          <a:bodyPr wrap="square" rtlCol="0">
            <a:spAutoFit/>
          </a:bodyPr>
          <a:lstStyle/>
          <a:p>
            <a:r>
              <a:rPr lang="en-US" sz="2400" dirty="0">
                <a:solidFill>
                  <a:srgbClr val="000000"/>
                </a:solidFill>
              </a:rPr>
              <a:t>Teachers can </a:t>
            </a:r>
            <a:r>
              <a:rPr lang="en-US" sz="2400" dirty="0">
                <a:solidFill>
                  <a:srgbClr val="000000"/>
                </a:solidFill>
                <a:hlinkClick r:id="rId4"/>
              </a:rPr>
              <a:t>Register</a:t>
            </a:r>
            <a:r>
              <a:rPr lang="en-US" sz="2400" dirty="0">
                <a:solidFill>
                  <a:srgbClr val="000000"/>
                </a:solidFill>
              </a:rPr>
              <a:t> for our half-termly newsletter </a:t>
            </a:r>
          </a:p>
        </p:txBody>
      </p:sp>
    </p:spTree>
    <p:extLst>
      <p:ext uri="{BB962C8B-B14F-4D97-AF65-F5344CB8AC3E}">
        <p14:creationId xmlns:p14="http://schemas.microsoft.com/office/powerpoint/2010/main" val="9192646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type="body" idx="1"/>
          </p:nvPr>
        </p:nvSpPr>
        <p:spPr>
          <a:xfrm>
            <a:off x="250825" y="2199893"/>
            <a:ext cx="8605838" cy="1497218"/>
          </a:xfrm>
        </p:spPr>
        <p:txBody>
          <a:bodyPr>
            <a:normAutofit fontScale="92500" lnSpcReduction="10000"/>
          </a:bodyPr>
          <a:lstStyle/>
          <a:p>
            <a:pPr algn="ctr">
              <a:buFont typeface="Wingdings" pitchFamily="2" charset="2"/>
              <a:buNone/>
            </a:pPr>
            <a:endParaRPr lang="en-GB" altLang="en-US" dirty="0" smtClean="0"/>
          </a:p>
          <a:p>
            <a:pPr algn="ctr">
              <a:buFont typeface="Wingdings" pitchFamily="2" charset="2"/>
              <a:buNone/>
            </a:pPr>
            <a:r>
              <a:rPr lang="en-GB" altLang="en-US" dirty="0" smtClean="0">
                <a:solidFill>
                  <a:srgbClr val="000000"/>
                </a:solidFill>
              </a:rPr>
              <a:t>Enriching the secondary curriculum: </a:t>
            </a:r>
            <a:br>
              <a:rPr lang="en-GB" altLang="en-US" dirty="0" smtClean="0">
                <a:solidFill>
                  <a:srgbClr val="000000"/>
                </a:solidFill>
              </a:rPr>
            </a:br>
            <a:r>
              <a:rPr lang="en-GB" altLang="en-US" dirty="0" smtClean="0">
                <a:solidFill>
                  <a:srgbClr val="000000"/>
                </a:solidFill>
                <a:hlinkClick r:id="rId3"/>
              </a:rPr>
              <a:t>http://nrich.maths.org/enriching</a:t>
            </a:r>
            <a:endParaRPr lang="en-GB" altLang="en-US" dirty="0" smtClean="0">
              <a:solidFill>
                <a:srgbClr val="000000"/>
              </a:solidFill>
            </a:endParaRPr>
          </a:p>
          <a:p>
            <a:pPr algn="ctr">
              <a:buFont typeface="Wingdings" pitchFamily="2" charset="2"/>
              <a:buNone/>
            </a:pPr>
            <a:endParaRPr lang="en-GB" altLang="en-US" dirty="0" smtClean="0">
              <a:solidFill>
                <a:srgbClr val="000000"/>
              </a:solidFill>
            </a:endParaRPr>
          </a:p>
          <a:p>
            <a:pPr algn="ctr">
              <a:buFont typeface="Wingdings" pitchFamily="2" charset="2"/>
              <a:buNone/>
            </a:pPr>
            <a:endParaRPr lang="en-GB" altLang="en-US" dirty="0" smtClean="0">
              <a:solidFill>
                <a:srgbClr val="000000"/>
              </a:solidFill>
            </a:endParaRPr>
          </a:p>
          <a:p>
            <a:pPr algn="ctr">
              <a:buFont typeface="Wingdings" pitchFamily="2" charset="2"/>
              <a:buNone/>
            </a:pPr>
            <a:endParaRPr lang="en-GB" altLang="en-US" dirty="0" smtClean="0">
              <a:solidFill>
                <a:srgbClr val="000000"/>
              </a:solidFill>
            </a:endParaRPr>
          </a:p>
        </p:txBody>
      </p:sp>
    </p:spTree>
    <p:extLst>
      <p:ext uri="{BB962C8B-B14F-4D97-AF65-F5344CB8AC3E}">
        <p14:creationId xmlns:p14="http://schemas.microsoft.com/office/powerpoint/2010/main" val="12113148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body" idx="1"/>
          </p:nvPr>
        </p:nvSpPr>
        <p:spPr>
          <a:xfrm>
            <a:off x="250825" y="1916113"/>
            <a:ext cx="8497888" cy="3810000"/>
          </a:xfrm>
          <a:noFill/>
        </p:spPr>
        <p:txBody>
          <a:bodyPr/>
          <a:lstStyle/>
          <a:p>
            <a:pPr marL="0" indent="0">
              <a:lnSpc>
                <a:spcPct val="90000"/>
              </a:lnSpc>
              <a:buFont typeface="Wingdings" pitchFamily="2" charset="2"/>
              <a:buNone/>
            </a:pPr>
            <a:r>
              <a:rPr lang="en-GB" altLang="en-US" sz="2400" dirty="0" smtClean="0">
                <a:solidFill>
                  <a:srgbClr val="000000"/>
                </a:solidFill>
              </a:rPr>
              <a:t>I don't expect, and I don't want, all children to find mathematics an engrossing study, or one that they want to devote themselves to either in school or in their lives. Only a few will find mathematics seductive enough to sustain a long term engagement. But I would hope that all children could experience at a few moments in their careers ... the power and excitement of mathematics ... so that at the end of their formal education they at least know what it is like and whether it is an activity that has a place in their future.</a:t>
            </a:r>
          </a:p>
          <a:p>
            <a:pPr marL="0" indent="0" algn="r">
              <a:lnSpc>
                <a:spcPct val="90000"/>
              </a:lnSpc>
              <a:buFont typeface="Wingdings" pitchFamily="2" charset="2"/>
              <a:buNone/>
            </a:pPr>
            <a:r>
              <a:rPr lang="en-GB" altLang="en-US" sz="2400" dirty="0" smtClean="0">
                <a:solidFill>
                  <a:srgbClr val="000000"/>
                </a:solidFill>
              </a:rPr>
              <a:t>David Wheeler</a:t>
            </a:r>
          </a:p>
        </p:txBody>
      </p:sp>
    </p:spTree>
    <p:extLst>
      <p:ext uri="{BB962C8B-B14F-4D97-AF65-F5344CB8AC3E}">
        <p14:creationId xmlns:p14="http://schemas.microsoft.com/office/powerpoint/2010/main" val="16586040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73667" y="718079"/>
            <a:ext cx="6293555" cy="719137"/>
          </a:xfrm>
        </p:spPr>
        <p:txBody>
          <a:bodyPr>
            <a:noAutofit/>
          </a:bodyPr>
          <a:lstStyle/>
          <a:p>
            <a:r>
              <a:rPr lang="en-GB" altLang="en-US" dirty="0" smtClean="0">
                <a:solidFill>
                  <a:srgbClr val="000000"/>
                </a:solidFill>
              </a:rPr>
              <a:t>Engaging learners </a:t>
            </a:r>
          </a:p>
        </p:txBody>
      </p:sp>
      <p:sp>
        <p:nvSpPr>
          <p:cNvPr id="20483" name="Rectangle 3"/>
          <p:cNvSpPr>
            <a:spLocks noGrp="1" noChangeArrowheads="1"/>
          </p:cNvSpPr>
          <p:nvPr>
            <p:ph type="body" idx="1"/>
          </p:nvPr>
        </p:nvSpPr>
        <p:spPr>
          <a:xfrm>
            <a:off x="773709" y="2205038"/>
            <a:ext cx="7630516" cy="2819400"/>
          </a:xfrm>
        </p:spPr>
        <p:txBody>
          <a:bodyPr/>
          <a:lstStyle/>
          <a:p>
            <a:pPr>
              <a:buFont typeface="Wingdings" pitchFamily="2" charset="2"/>
              <a:buNone/>
            </a:pPr>
            <a:r>
              <a:rPr lang="en-GB" altLang="en-US" dirty="0" smtClean="0">
                <a:solidFill>
                  <a:srgbClr val="000000"/>
                </a:solidFill>
              </a:rPr>
              <a:t>Consolidating with rich tasks to:</a:t>
            </a:r>
            <a:r>
              <a:rPr lang="en-GB" altLang="en-US" sz="2800" dirty="0" smtClean="0">
                <a:solidFill>
                  <a:srgbClr val="000000"/>
                </a:solidFill>
              </a:rPr>
              <a:t/>
            </a:r>
            <a:br>
              <a:rPr lang="en-GB" altLang="en-US" sz="2800" dirty="0" smtClean="0">
                <a:solidFill>
                  <a:srgbClr val="000000"/>
                </a:solidFill>
              </a:rPr>
            </a:br>
            <a:endParaRPr lang="en-GB" altLang="en-US" dirty="0" smtClean="0">
              <a:solidFill>
                <a:srgbClr val="000000"/>
              </a:solidFill>
            </a:endParaRPr>
          </a:p>
          <a:p>
            <a:pPr lvl="1">
              <a:buFont typeface="Webdings" pitchFamily="18" charset="2"/>
              <a:buNone/>
            </a:pPr>
            <a:r>
              <a:rPr lang="en-GB" altLang="en-US" dirty="0" smtClean="0">
                <a:solidFill>
                  <a:srgbClr val="000000"/>
                </a:solidFill>
              </a:rPr>
              <a:t>Develop fluency</a:t>
            </a:r>
          </a:p>
          <a:p>
            <a:pPr lvl="1">
              <a:buFontTx/>
              <a:buNone/>
            </a:pPr>
            <a:r>
              <a:rPr lang="en-GB" altLang="en-US" dirty="0" smtClean="0">
                <a:solidFill>
                  <a:srgbClr val="000000"/>
                </a:solidFill>
              </a:rPr>
              <a:t>Deepen understanding</a:t>
            </a:r>
          </a:p>
          <a:p>
            <a:pPr lvl="1">
              <a:buFontTx/>
              <a:buNone/>
            </a:pPr>
            <a:r>
              <a:rPr lang="en-GB" altLang="en-US" dirty="0" smtClean="0">
                <a:solidFill>
                  <a:srgbClr val="000000"/>
                </a:solidFill>
              </a:rPr>
              <a:t>Build connections</a:t>
            </a:r>
            <a:endParaRPr lang="en-GB" altLang="en-US" sz="1600" dirty="0" smtClean="0">
              <a:solidFill>
                <a:srgbClr val="000000"/>
              </a:solidFill>
            </a:endParaRPr>
          </a:p>
        </p:txBody>
      </p:sp>
    </p:spTree>
    <p:extLst>
      <p:ext uri="{BB962C8B-B14F-4D97-AF65-F5344CB8AC3E}">
        <p14:creationId xmlns:p14="http://schemas.microsoft.com/office/powerpoint/2010/main" val="393331417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11163" y="1052513"/>
            <a:ext cx="8229600" cy="808037"/>
          </a:xfrm>
        </p:spPr>
        <p:txBody>
          <a:bodyPr/>
          <a:lstStyle/>
          <a:p>
            <a:r>
              <a:rPr lang="en-US" altLang="en-US" dirty="0" smtClean="0">
                <a:solidFill>
                  <a:srgbClr val="000000"/>
                </a:solidFill>
                <a:hlinkClick r:id="rId3"/>
              </a:rPr>
              <a:t>Dicey operations</a:t>
            </a:r>
            <a:endParaRPr lang="en-US" altLang="en-US" dirty="0" smtClean="0">
              <a:solidFill>
                <a:srgbClr val="000000"/>
              </a:solidFill>
            </a:endParaRPr>
          </a:p>
        </p:txBody>
      </p:sp>
      <p:sp>
        <p:nvSpPr>
          <p:cNvPr id="33796" name="Rectangle 4"/>
          <p:cNvSpPr>
            <a:spLocks noChangeArrowheads="1"/>
          </p:cNvSpPr>
          <p:nvPr/>
        </p:nvSpPr>
        <p:spPr bwMode="auto">
          <a:xfrm>
            <a:off x="755650" y="1981200"/>
            <a:ext cx="5256213"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dirty="0">
                <a:solidFill>
                  <a:srgbClr val="000000"/>
                </a:solidFill>
                <a:latin typeface="Arial" charset="0"/>
                <a:ea typeface="ＭＳ Ｐゴシック" charset="0"/>
                <a:cs typeface="ＭＳ Ｐゴシック" charset="0"/>
              </a:rPr>
              <a:t>Find a partner and a 1-6 dice, </a:t>
            </a:r>
            <a:br>
              <a:rPr lang="en-US" dirty="0">
                <a:solidFill>
                  <a:srgbClr val="000000"/>
                </a:solidFill>
                <a:latin typeface="Arial" charset="0"/>
                <a:ea typeface="ＭＳ Ｐゴシック" charset="0"/>
                <a:cs typeface="ＭＳ Ｐゴシック" charset="0"/>
              </a:rPr>
            </a:br>
            <a:r>
              <a:rPr lang="en-US" dirty="0">
                <a:solidFill>
                  <a:srgbClr val="000000"/>
                </a:solidFill>
                <a:latin typeface="Arial" charset="0"/>
                <a:ea typeface="ＭＳ Ｐゴシック" charset="0"/>
                <a:cs typeface="ＭＳ Ｐゴシック" charset="0"/>
              </a:rPr>
              <a:t>or preferably a 0-9 dice.</a:t>
            </a:r>
          </a:p>
          <a:p>
            <a:pPr>
              <a:defRPr/>
            </a:pPr>
            <a:r>
              <a:rPr lang="en-US" dirty="0">
                <a:solidFill>
                  <a:srgbClr val="000000"/>
                </a:solidFill>
                <a:latin typeface="Arial" charset="0"/>
                <a:ea typeface="ＭＳ Ｐゴシック" charset="0"/>
                <a:cs typeface="ＭＳ Ｐゴシック" charset="0"/>
              </a:rPr>
              <a:t>Each of you draw an addition grid.</a:t>
            </a:r>
            <a:br>
              <a:rPr lang="en-US" dirty="0">
                <a:solidFill>
                  <a:srgbClr val="000000"/>
                </a:solidFill>
                <a:latin typeface="Arial" charset="0"/>
                <a:ea typeface="ＭＳ Ｐゴシック" charset="0"/>
                <a:cs typeface="ＭＳ Ｐゴシック" charset="0"/>
              </a:rPr>
            </a:br>
            <a:endParaRPr lang="en-US" dirty="0">
              <a:solidFill>
                <a:srgbClr val="000000"/>
              </a:solidFill>
              <a:latin typeface="Arial" charset="0"/>
              <a:ea typeface="ＭＳ Ｐゴシック" charset="0"/>
              <a:cs typeface="ＭＳ Ｐゴシック" charset="0"/>
            </a:endParaRPr>
          </a:p>
          <a:p>
            <a:pPr>
              <a:defRPr/>
            </a:pPr>
            <a:r>
              <a:rPr lang="en-US" dirty="0">
                <a:solidFill>
                  <a:srgbClr val="000000"/>
                </a:solidFill>
                <a:latin typeface="Arial" charset="0"/>
                <a:ea typeface="ＭＳ Ｐゴシック" charset="0"/>
                <a:cs typeface="ＭＳ Ｐゴシック" charset="0"/>
              </a:rPr>
              <a:t>Take turns to throw the dice and decide which of your cells to fill - either fill in each cell as you throw the dice or collect all your numbers and then decide where to place them. </a:t>
            </a:r>
          </a:p>
        </p:txBody>
      </p:sp>
      <p:sp>
        <p:nvSpPr>
          <p:cNvPr id="33797" name="Rectangle 5"/>
          <p:cNvSpPr>
            <a:spLocks noChangeArrowheads="1"/>
          </p:cNvSpPr>
          <p:nvPr/>
        </p:nvSpPr>
        <p:spPr bwMode="auto">
          <a:xfrm>
            <a:off x="762000" y="5638800"/>
            <a:ext cx="77295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a:solidFill>
                  <a:srgbClr val="000000"/>
                </a:solidFill>
                <a:latin typeface="Arial" charset="0"/>
                <a:ea typeface="ＭＳ Ｐゴシック" charset="0"/>
                <a:cs typeface="ＭＳ Ｐゴシック" charset="0"/>
              </a:rPr>
              <a:t>Throw the dice nine times each until all the cells are full.</a:t>
            </a:r>
          </a:p>
          <a:p>
            <a:pPr>
              <a:defRPr/>
            </a:pPr>
            <a:r>
              <a:rPr lang="en-US">
                <a:solidFill>
                  <a:srgbClr val="000000"/>
                </a:solidFill>
                <a:latin typeface="Arial" charset="0"/>
                <a:ea typeface="ＭＳ Ｐゴシック" charset="0"/>
                <a:cs typeface="ＭＳ Ｐゴシック" charset="0"/>
              </a:rPr>
              <a:t>Whoever has the sum closest to 1000 wins.</a:t>
            </a:r>
          </a:p>
        </p:txBody>
      </p:sp>
      <p:pic>
        <p:nvPicPr>
          <p:cNvPr id="33798" name="Picture 6"/>
          <p:cNvPicPr>
            <a:picLocks noChangeAspect="1" noChangeArrowheads="1"/>
          </p:cNvPicPr>
          <p:nvPr/>
        </p:nvPicPr>
        <p:blipFill>
          <a:blip r:embed="rId4"/>
          <a:srcRect/>
          <a:stretch>
            <a:fillRect/>
          </a:stretch>
        </p:blipFill>
        <p:spPr bwMode="auto">
          <a:xfrm>
            <a:off x="6400800" y="2438400"/>
            <a:ext cx="2184400" cy="212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84619397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684213" y="656432"/>
            <a:ext cx="5830887" cy="792162"/>
          </a:xfrm>
        </p:spPr>
        <p:txBody>
          <a:bodyPr/>
          <a:lstStyle/>
          <a:p>
            <a:r>
              <a:rPr lang="en-GB" dirty="0">
                <a:latin typeface="Arial" charset="0"/>
                <a:ea typeface="ＭＳ Ｐゴシック" charset="0"/>
                <a:cs typeface="ＭＳ Ｐゴシック" charset="0"/>
              </a:rPr>
              <a:t>Mind Reader?</a:t>
            </a:r>
            <a:endParaRPr lang="en-GB" sz="3600" dirty="0">
              <a:latin typeface="Arial" charset="0"/>
              <a:ea typeface="ＭＳ Ｐゴシック" charset="0"/>
              <a:cs typeface="ＭＳ Ｐゴシック" charset="0"/>
            </a:endParaRPr>
          </a:p>
        </p:txBody>
      </p:sp>
      <p:sp>
        <p:nvSpPr>
          <p:cNvPr id="25603" name="TextBox 2"/>
          <p:cNvSpPr txBox="1">
            <a:spLocks noChangeArrowheads="1"/>
          </p:cNvSpPr>
          <p:nvPr/>
        </p:nvSpPr>
        <p:spPr bwMode="auto">
          <a:xfrm>
            <a:off x="755650" y="1916289"/>
            <a:ext cx="7993063"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pPr eaLnBrk="1" hangingPunct="1"/>
            <a:r>
              <a:rPr lang="en-US" u="none" dirty="0">
                <a:solidFill>
                  <a:schemeClr val="tx1">
                    <a:lumMod val="95000"/>
                    <a:lumOff val="5000"/>
                  </a:schemeClr>
                </a:solidFill>
              </a:rPr>
              <a:t>Choose any two digit number, add together both digits and then subtract the total from your original number</a:t>
            </a:r>
            <a:r>
              <a:rPr lang="en-US" u="none" dirty="0" smtClean="0">
                <a:solidFill>
                  <a:schemeClr val="tx1">
                    <a:lumMod val="95000"/>
                    <a:lumOff val="5000"/>
                  </a:schemeClr>
                </a:solidFill>
              </a:rPr>
              <a:t>…</a:t>
            </a:r>
          </a:p>
          <a:p>
            <a:pPr eaLnBrk="1" hangingPunct="1"/>
            <a:endParaRPr lang="en-US" u="none" dirty="0">
              <a:solidFill>
                <a:schemeClr val="tx1">
                  <a:lumMod val="95000"/>
                  <a:lumOff val="5000"/>
                </a:schemeClr>
              </a:solidFill>
            </a:endParaRPr>
          </a:p>
          <a:p>
            <a:pPr algn="ctr" eaLnBrk="1" hangingPunct="1"/>
            <a:r>
              <a:rPr lang="en-US" dirty="0">
                <a:solidFill>
                  <a:srgbClr val="000090"/>
                </a:solidFill>
                <a:hlinkClick r:id="rId3"/>
              </a:rPr>
              <a:t>http://www.flashlightcreative.net/swf/mindreader</a:t>
            </a:r>
            <a:r>
              <a:rPr lang="en-US" dirty="0" smtClean="0">
                <a:solidFill>
                  <a:srgbClr val="000090"/>
                </a:solidFill>
                <a:hlinkClick r:id="rId3"/>
              </a:rPr>
              <a:t>/</a:t>
            </a:r>
            <a:endParaRPr lang="en-US" dirty="0" smtClean="0">
              <a:solidFill>
                <a:srgbClr val="000090"/>
              </a:solidFill>
            </a:endParaRPr>
          </a:p>
          <a:p>
            <a:pPr eaLnBrk="1" hangingPunct="1"/>
            <a:endParaRPr lang="en-US" dirty="0" smtClean="0">
              <a:solidFill>
                <a:srgbClr val="000090"/>
              </a:solidFill>
            </a:endParaRPr>
          </a:p>
          <a:p>
            <a:pPr eaLnBrk="1" hangingPunct="1"/>
            <a:endParaRPr lang="en-US" dirty="0" smtClean="0">
              <a:solidFill>
                <a:srgbClr val="000090"/>
              </a:solidFill>
            </a:endParaRPr>
          </a:p>
          <a:p>
            <a:pPr eaLnBrk="1" hangingPunct="1"/>
            <a:endParaRPr lang="en-US" dirty="0">
              <a:solidFill>
                <a:srgbClr val="000090"/>
              </a:solidFill>
            </a:endParaRPr>
          </a:p>
          <a:p>
            <a:pPr algn="ctr" eaLnBrk="1" hangingPunct="1"/>
            <a:r>
              <a:rPr lang="en-US" sz="3200" u="none" dirty="0">
                <a:solidFill>
                  <a:schemeClr val="tx1">
                    <a:lumMod val="95000"/>
                    <a:lumOff val="5000"/>
                  </a:schemeClr>
                </a:solidFill>
              </a:rPr>
              <a:t>Always a Multiple</a:t>
            </a:r>
            <a:r>
              <a:rPr lang="en-US" sz="3200" u="none" dirty="0" smtClean="0">
                <a:solidFill>
                  <a:schemeClr val="tx1">
                    <a:lumMod val="95000"/>
                    <a:lumOff val="5000"/>
                  </a:schemeClr>
                </a:solidFill>
              </a:rPr>
              <a:t>?</a:t>
            </a:r>
          </a:p>
          <a:p>
            <a:pPr algn="ctr" eaLnBrk="1" hangingPunct="1"/>
            <a:r>
              <a:rPr lang="en-US" dirty="0">
                <a:hlinkClick r:id="rId4"/>
              </a:rPr>
              <a:t>http://nrich.maths.org/</a:t>
            </a:r>
            <a:r>
              <a:rPr lang="en-US" dirty="0" smtClean="0">
                <a:hlinkClick r:id="rId4"/>
              </a:rPr>
              <a:t>7208</a:t>
            </a:r>
            <a:endParaRPr lang="en-US" dirty="0" smtClean="0"/>
          </a:p>
          <a:p>
            <a:pPr eaLnBrk="1" hangingPunct="1"/>
            <a:endParaRPr lang="en-US" dirty="0" smtClean="0"/>
          </a:p>
        </p:txBody>
      </p:sp>
    </p:spTree>
    <p:extLst>
      <p:ext uri="{BB962C8B-B14F-4D97-AF65-F5344CB8AC3E}">
        <p14:creationId xmlns:p14="http://schemas.microsoft.com/office/powerpoint/2010/main" val="757247604"/>
      </p:ext>
    </p:extLst>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250825" y="1412875"/>
            <a:ext cx="3816350" cy="863600"/>
          </a:xfrm>
        </p:spPr>
        <p:txBody>
          <a:bodyPr>
            <a:normAutofit fontScale="90000"/>
          </a:bodyPr>
          <a:lstStyle/>
          <a:p>
            <a:r>
              <a:rPr lang="en-GB" altLang="en-US" dirty="0" smtClean="0">
                <a:solidFill>
                  <a:srgbClr val="000000"/>
                </a:solidFill>
                <a:cs typeface="Arial" pitchFamily="34" charset="0"/>
                <a:hlinkClick r:id="rId3"/>
              </a:rPr>
              <a:t>Route to Infinity</a:t>
            </a:r>
            <a:endParaRPr lang="en-US" altLang="en-US" dirty="0" smtClean="0">
              <a:solidFill>
                <a:srgbClr val="000000"/>
              </a:solidFill>
              <a:cs typeface="Arial" pitchFamily="34" charset="0"/>
            </a:endParaRPr>
          </a:p>
        </p:txBody>
      </p:sp>
      <p:sp>
        <p:nvSpPr>
          <p:cNvPr id="54275" name="Rectangle 3"/>
          <p:cNvSpPr>
            <a:spLocks noGrp="1" noChangeArrowheads="1"/>
          </p:cNvSpPr>
          <p:nvPr>
            <p:ph type="body" sz="half" idx="2"/>
          </p:nvPr>
        </p:nvSpPr>
        <p:spPr>
          <a:xfrm>
            <a:off x="395288" y="2924175"/>
            <a:ext cx="3168650" cy="2520950"/>
          </a:xfrm>
        </p:spPr>
        <p:txBody>
          <a:bodyPr/>
          <a:lstStyle/>
          <a:p>
            <a:pPr>
              <a:spcBef>
                <a:spcPct val="0"/>
              </a:spcBef>
              <a:buFontTx/>
              <a:buNone/>
            </a:pPr>
            <a:r>
              <a:rPr lang="en-GB" altLang="en-US" sz="2400" smtClean="0">
                <a:solidFill>
                  <a:srgbClr val="000000"/>
                </a:solidFill>
                <a:cs typeface="Arial" pitchFamily="34" charset="0"/>
              </a:rPr>
              <a:t>	Which point will it visit after (18,17)? </a:t>
            </a:r>
          </a:p>
          <a:p>
            <a:pPr>
              <a:spcBef>
                <a:spcPct val="0"/>
              </a:spcBef>
              <a:buFontTx/>
              <a:buNone/>
            </a:pPr>
            <a:endParaRPr lang="en-GB" altLang="en-US" sz="2400" smtClean="0">
              <a:solidFill>
                <a:srgbClr val="000000"/>
              </a:solidFill>
              <a:cs typeface="Arial" pitchFamily="34" charset="0"/>
            </a:endParaRPr>
          </a:p>
          <a:p>
            <a:pPr>
              <a:spcBef>
                <a:spcPct val="0"/>
              </a:spcBef>
              <a:buFontTx/>
              <a:buNone/>
            </a:pPr>
            <a:r>
              <a:rPr lang="en-GB" altLang="en-US" sz="2400" smtClean="0">
                <a:solidFill>
                  <a:srgbClr val="000000"/>
                </a:solidFill>
                <a:cs typeface="Arial" pitchFamily="34" charset="0"/>
              </a:rPr>
              <a:t>	How many points will it visit before reaching (9,4)?</a:t>
            </a:r>
            <a:endParaRPr lang="en-US" altLang="en-US" sz="2400" smtClean="0">
              <a:solidFill>
                <a:srgbClr val="000000"/>
              </a:solidFill>
              <a:cs typeface="Arial" pitchFamily="34" charset="0"/>
            </a:endParaRPr>
          </a:p>
        </p:txBody>
      </p:sp>
      <p:pic>
        <p:nvPicPr>
          <p:cNvPr id="54276" name="Picture 4" descr="routeee"/>
          <p:cNvPicPr>
            <a:picLocks noGrp="1" noChangeAspect="1" noChangeArrowheads="1"/>
          </p:cNvPicPr>
          <p:nvPr>
            <p:ph type="body" sz="half" idx="1"/>
          </p:nvPr>
        </p:nvPicPr>
        <p:blipFill>
          <a:blip r:embed="rId4">
            <a:extLst>
              <a:ext uri="{28A0092B-C50C-407E-A947-70E740481C1C}">
                <a14:useLocalDpi xmlns:a14="http://schemas.microsoft.com/office/drawing/2010/main" val="0"/>
              </a:ext>
            </a:extLst>
          </a:blip>
          <a:srcRect/>
          <a:stretch>
            <a:fillRect/>
          </a:stretch>
        </p:blipFill>
        <p:spPr>
          <a:xfrm>
            <a:off x="4211638" y="1412875"/>
            <a:ext cx="4614862" cy="4648200"/>
          </a:xfrm>
        </p:spPr>
      </p:pic>
    </p:spTree>
    <p:extLst>
      <p:ext uri="{BB962C8B-B14F-4D97-AF65-F5344CB8AC3E}">
        <p14:creationId xmlns:p14="http://schemas.microsoft.com/office/powerpoint/2010/main" val="13171509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50825" y="1196975"/>
            <a:ext cx="8710613" cy="668338"/>
          </a:xfrm>
        </p:spPr>
        <p:txBody>
          <a:bodyPr>
            <a:normAutofit fontScale="90000"/>
          </a:bodyPr>
          <a:lstStyle/>
          <a:p>
            <a:r>
              <a:rPr lang="en-GB" altLang="en-US" dirty="0" smtClean="0">
                <a:solidFill>
                  <a:srgbClr val="000000"/>
                </a:solidFill>
                <a:hlinkClick r:id="rId3"/>
              </a:rPr>
              <a:t>M, M and M</a:t>
            </a:r>
            <a:endParaRPr lang="en-GB" altLang="en-US" dirty="0" smtClean="0">
              <a:solidFill>
                <a:srgbClr val="000000"/>
              </a:solidFill>
            </a:endParaRPr>
          </a:p>
        </p:txBody>
      </p:sp>
      <p:sp>
        <p:nvSpPr>
          <p:cNvPr id="175106" name="Rectangle 3"/>
          <p:cNvSpPr>
            <a:spLocks noGrp="1" noChangeArrowheads="1"/>
          </p:cNvSpPr>
          <p:nvPr>
            <p:ph type="body" idx="1"/>
          </p:nvPr>
        </p:nvSpPr>
        <p:spPr>
          <a:xfrm>
            <a:off x="971550" y="2349500"/>
            <a:ext cx="7058025" cy="3959225"/>
          </a:xfrm>
        </p:spPr>
        <p:txBody>
          <a:bodyPr/>
          <a:lstStyle/>
          <a:p>
            <a:pPr marL="0" indent="0" algn="ctr">
              <a:lnSpc>
                <a:spcPct val="90000"/>
              </a:lnSpc>
              <a:buFont typeface="Wingdings" charset="0"/>
              <a:buNone/>
              <a:defRPr/>
            </a:pPr>
            <a:r>
              <a:rPr lang="en-GB" sz="2400" dirty="0">
                <a:solidFill>
                  <a:srgbClr val="000000"/>
                </a:solidFill>
                <a:ea typeface="ＭＳ Ｐゴシック" charset="0"/>
              </a:rPr>
              <a:t>Can you find five positive whole numbers </a:t>
            </a:r>
            <a:br>
              <a:rPr lang="en-GB" sz="2400" dirty="0">
                <a:solidFill>
                  <a:srgbClr val="000000"/>
                </a:solidFill>
                <a:ea typeface="ＭＳ Ｐゴシック" charset="0"/>
              </a:rPr>
            </a:br>
            <a:r>
              <a:rPr lang="en-GB" sz="2400" dirty="0">
                <a:solidFill>
                  <a:srgbClr val="000000"/>
                </a:solidFill>
                <a:ea typeface="ＭＳ Ｐゴシック" charset="0"/>
              </a:rPr>
              <a:t>that satisfy the following properties: </a:t>
            </a:r>
          </a:p>
          <a:p>
            <a:pPr marL="0" indent="0" algn="ctr">
              <a:lnSpc>
                <a:spcPct val="90000"/>
              </a:lnSpc>
              <a:buFont typeface="Wingdings" charset="0"/>
              <a:buNone/>
              <a:defRPr/>
            </a:pPr>
            <a:endParaRPr lang="en-GB" sz="2400" dirty="0">
              <a:solidFill>
                <a:srgbClr val="000000"/>
              </a:solidFill>
              <a:ea typeface="ＭＳ Ｐゴシック" charset="0"/>
            </a:endParaRPr>
          </a:p>
          <a:p>
            <a:pPr algn="ctr">
              <a:lnSpc>
                <a:spcPct val="90000"/>
              </a:lnSpc>
              <a:buFont typeface="Wingdings" charset="0"/>
              <a:buNone/>
              <a:defRPr/>
            </a:pPr>
            <a:r>
              <a:rPr lang="en-GB" sz="2400" dirty="0" smtClean="0">
                <a:solidFill>
                  <a:srgbClr val="000000"/>
                </a:solidFill>
                <a:ea typeface="ＭＳ Ｐゴシック" charset="0"/>
              </a:rPr>
              <a:t>Mean =  4</a:t>
            </a:r>
          </a:p>
          <a:p>
            <a:pPr algn="ctr">
              <a:lnSpc>
                <a:spcPct val="90000"/>
              </a:lnSpc>
              <a:buFont typeface="Wingdings" charset="0"/>
              <a:buNone/>
              <a:defRPr/>
            </a:pPr>
            <a:r>
              <a:rPr lang="en-GB" sz="2400" dirty="0" smtClean="0">
                <a:solidFill>
                  <a:srgbClr val="000000"/>
                </a:solidFill>
                <a:ea typeface="ＭＳ Ｐゴシック" charset="0"/>
              </a:rPr>
              <a:t>Mode = 3</a:t>
            </a:r>
          </a:p>
          <a:p>
            <a:pPr algn="ctr">
              <a:lnSpc>
                <a:spcPct val="90000"/>
              </a:lnSpc>
              <a:buFont typeface="Wingdings" charset="0"/>
              <a:buNone/>
              <a:defRPr/>
            </a:pPr>
            <a:r>
              <a:rPr lang="en-GB" sz="2400" dirty="0" smtClean="0">
                <a:solidFill>
                  <a:srgbClr val="000000"/>
                </a:solidFill>
                <a:ea typeface="ＭＳ Ｐゴシック" charset="0"/>
              </a:rPr>
              <a:t>Median = 3</a:t>
            </a:r>
          </a:p>
          <a:p>
            <a:pPr marL="0" indent="0" algn="ctr">
              <a:lnSpc>
                <a:spcPct val="90000"/>
              </a:lnSpc>
              <a:buFont typeface="Wingdings" charset="0"/>
              <a:buNone/>
              <a:defRPr/>
            </a:pPr>
            <a:endParaRPr lang="en-GB" sz="2400" dirty="0">
              <a:solidFill>
                <a:srgbClr val="000000"/>
              </a:solidFill>
              <a:ea typeface="ＭＳ Ｐゴシック" charset="0"/>
            </a:endParaRPr>
          </a:p>
          <a:p>
            <a:pPr marL="0" indent="0" algn="ctr">
              <a:lnSpc>
                <a:spcPct val="90000"/>
              </a:lnSpc>
              <a:buFont typeface="Wingdings" charset="0"/>
              <a:buNone/>
              <a:defRPr/>
            </a:pPr>
            <a:r>
              <a:rPr lang="en-GB" sz="2400" dirty="0">
                <a:solidFill>
                  <a:srgbClr val="000000"/>
                </a:solidFill>
                <a:ea typeface="ＭＳ Ｐゴシック" charset="0"/>
              </a:rPr>
              <a:t>Can you find </a:t>
            </a:r>
            <a:r>
              <a:rPr lang="en-GB" sz="2400" b="1" dirty="0">
                <a:solidFill>
                  <a:srgbClr val="000000"/>
                </a:solidFill>
                <a:ea typeface="ＭＳ Ｐゴシック" charset="0"/>
              </a:rPr>
              <a:t>all</a:t>
            </a:r>
            <a:r>
              <a:rPr lang="en-GB" sz="2400" dirty="0">
                <a:solidFill>
                  <a:srgbClr val="000000"/>
                </a:solidFill>
                <a:ea typeface="ＭＳ Ｐゴシック" charset="0"/>
              </a:rPr>
              <a:t> the different sets of five positive whole numbers that satisfy these conditions?</a:t>
            </a:r>
            <a:endParaRPr lang="en-US" sz="2400" dirty="0">
              <a:solidFill>
                <a:srgbClr val="000000"/>
              </a:solidFill>
              <a:ea typeface="ＭＳ Ｐゴシック" charset="0"/>
            </a:endParaRPr>
          </a:p>
        </p:txBody>
      </p:sp>
    </p:spTree>
    <p:extLst>
      <p:ext uri="{BB962C8B-B14F-4D97-AF65-F5344CB8AC3E}">
        <p14:creationId xmlns:p14="http://schemas.microsoft.com/office/powerpoint/2010/main" val="33768418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107</TotalTime>
  <Words>1049</Words>
  <Application>Microsoft Macintosh PowerPoint</Application>
  <PresentationFormat>On-screen Show (4:3)</PresentationFormat>
  <Paragraphs>221</Paragraphs>
  <Slides>40</Slides>
  <Notes>33</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If you want to build higher, dig deeper</vt:lpstr>
      <vt:lpstr>PowerPoint Presentation</vt:lpstr>
      <vt:lpstr>PowerPoint Presentation</vt:lpstr>
      <vt:lpstr>PowerPoint Presentation</vt:lpstr>
      <vt:lpstr>Engaging learners </vt:lpstr>
      <vt:lpstr>Dicey operations</vt:lpstr>
      <vt:lpstr>Mind Reader?</vt:lpstr>
      <vt:lpstr>Route to Infinity</vt:lpstr>
      <vt:lpstr>M, M and M</vt:lpstr>
      <vt:lpstr>Underlying principles</vt:lpstr>
      <vt:lpstr>Break</vt:lpstr>
      <vt:lpstr>Valuing mathematical thinking</vt:lpstr>
      <vt:lpstr>Mathematics is not  a spectator sport</vt:lpstr>
      <vt:lpstr>PowerPoint Presentation</vt:lpstr>
      <vt:lpstr>Thinking Strategically</vt:lpstr>
      <vt:lpstr>PowerPoint Presentation</vt:lpstr>
      <vt:lpstr>PowerPoint Presentation</vt:lpstr>
      <vt:lpstr>Reflecting Squarely</vt:lpstr>
      <vt:lpstr>PowerPoint Presentation</vt:lpstr>
      <vt:lpstr>PowerPoint Presentation</vt:lpstr>
      <vt:lpstr>What’s it Worth?</vt:lpstr>
      <vt:lpstr>PowerPoint Presentation</vt:lpstr>
      <vt:lpstr>Lunch</vt:lpstr>
      <vt:lpstr>Exploring and Justifying</vt:lpstr>
      <vt:lpstr>The most exciting phrase to hear in science,  the one that heralds new discoveries,  is not Eureka!, but rather,  “hmmm… that’s funny…”      Isaac Asimov </vt:lpstr>
      <vt:lpstr>Combining Lengths</vt:lpstr>
      <vt:lpstr>PowerPoint Presentation</vt:lpstr>
      <vt:lpstr>PowerPoint Presentation</vt:lpstr>
      <vt:lpstr>PowerPoint Presentation</vt:lpstr>
      <vt:lpstr>Break</vt:lpstr>
      <vt:lpstr>Reasoning and Convincing</vt:lpstr>
      <vt:lpstr>Dozens  http://nrich.maths.org/559  </vt:lpstr>
      <vt:lpstr>PowerPoint Presentation</vt:lpstr>
      <vt:lpstr>PowerPoint Presentation</vt:lpstr>
      <vt:lpstr>PowerPoint Presentation</vt:lpstr>
      <vt:lpstr>What can we offer learners?</vt:lpstr>
      <vt:lpstr>Guy Claxton’s Four Rs</vt:lpstr>
      <vt:lpstr>Reflecting on today: the next steps</vt:lpstr>
      <vt:lpstr>What next?</vt:lpstr>
      <vt:lpstr>PowerPoint Presentation</vt:lpstr>
    </vt:vector>
  </TitlesOfParts>
  <Company>MMP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Charlie</dc:creator>
  <cp:lastModifiedBy>O Smith</cp:lastModifiedBy>
  <cp:revision>17</cp:revision>
  <dcterms:created xsi:type="dcterms:W3CDTF">2015-04-26T20:09:23Z</dcterms:created>
  <dcterms:modified xsi:type="dcterms:W3CDTF">2016-03-01T03:52:38Z</dcterms:modified>
</cp:coreProperties>
</file>