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9" r:id="rId3"/>
    <p:sldId id="260" r:id="rId4"/>
    <p:sldId id="262" r:id="rId5"/>
    <p:sldId id="263" r:id="rId6"/>
    <p:sldId id="280" r:id="rId7"/>
    <p:sldId id="265" r:id="rId8"/>
    <p:sldId id="266" r:id="rId9"/>
    <p:sldId id="267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69" r:id="rId18"/>
    <p:sldId id="270" r:id="rId19"/>
    <p:sldId id="287" r:id="rId20"/>
    <p:sldId id="290" r:id="rId21"/>
    <p:sldId id="282" r:id="rId22"/>
    <p:sldId id="283" r:id="rId23"/>
    <p:sldId id="284" r:id="rId24"/>
    <p:sldId id="285" r:id="rId25"/>
    <p:sldId id="293" r:id="rId26"/>
    <p:sldId id="294" r:id="rId27"/>
    <p:sldId id="299" r:id="rId28"/>
    <p:sldId id="286" r:id="rId29"/>
    <p:sldId id="297" r:id="rId30"/>
    <p:sldId id="292" r:id="rId31"/>
    <p:sldId id="289" r:id="rId32"/>
    <p:sldId id="281" r:id="rId33"/>
    <p:sldId id="291" r:id="rId34"/>
    <p:sldId id="288" r:id="rId35"/>
    <p:sldId id="295" r:id="rId36"/>
    <p:sldId id="298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244E-E17C-4515-B17C-8C7BB6CFC025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D49C-250E-485F-80AC-762EA34BB4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2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53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85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8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0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2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4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06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00C8-D0DD-42C8-ABCF-56E7A0D103EA}" type="datetimeFigureOut">
              <a:rPr lang="en-GB" smtClean="0"/>
              <a:t>13/10/2015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4A52-E7D9-4F66-B9BB-059BE2C466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Berlin Sans FB" panose="020E0602020502020306" pitchFamily="34" charset="0"/>
              </a:rPr>
              <a:t>Mastery for LA Learners</a:t>
            </a:r>
            <a:br>
              <a:rPr lang="en-GB" u="sng" dirty="0" smtClean="0">
                <a:latin typeface="Berlin Sans FB" panose="020E0602020502020306" pitchFamily="34" charset="0"/>
              </a:rPr>
            </a:br>
            <a:r>
              <a:rPr lang="en-GB" u="sng" dirty="0" smtClean="0">
                <a:latin typeface="Berlin Sans FB" panose="020E0602020502020306" pitchFamily="34" charset="0"/>
              </a:rPr>
              <a:t>NRICH/Parents/Reasoning</a:t>
            </a: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13</a:t>
            </a:r>
            <a:r>
              <a:rPr lang="en-GB" baseline="30000" dirty="0" smtClean="0"/>
              <a:t>th</a:t>
            </a:r>
            <a:r>
              <a:rPr lang="en-GB" dirty="0" smtClean="0"/>
              <a:t> October </a:t>
            </a:r>
            <a:r>
              <a:rPr lang="en-GB" dirty="0" smtClean="0"/>
              <a:t>2015</a:t>
            </a:r>
          </a:p>
          <a:p>
            <a:r>
              <a:rPr lang="en-GB" dirty="0" smtClean="0"/>
              <a:t>David Joyce</a:t>
            </a:r>
          </a:p>
          <a:p>
            <a:r>
              <a:rPr lang="en-GB" dirty="0" smtClean="0"/>
              <a:t>North Harringay Primary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1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700808" y="476672"/>
            <a:ext cx="1496274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are absolutely correct. </a:t>
            </a:r>
          </a:p>
          <a:p>
            <a:pPr algn="ctr"/>
            <a:r>
              <a:rPr lang="en-GB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done. Now, why are you correct?</a:t>
            </a:r>
          </a:p>
          <a:p>
            <a:pPr algn="ctr"/>
            <a:endParaRPr lang="en-GB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GB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GB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endParaRPr lang="en-GB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GB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 is she correct?</a:t>
            </a:r>
            <a:endParaRPr lang="en-GB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89951"/>
            <a:ext cx="2288668" cy="16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Okay, prove it!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30027" r="28281" b="16185"/>
          <a:stretch/>
        </p:blipFill>
        <p:spPr bwMode="auto">
          <a:xfrm>
            <a:off x="1835696" y="1844824"/>
            <a:ext cx="526774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I don’t care what the answer is, just tell me how to go about getting it…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20643" r="27699" b="6250"/>
          <a:stretch/>
        </p:blipFill>
        <p:spPr bwMode="auto">
          <a:xfrm>
            <a:off x="3083737" y="1916832"/>
            <a:ext cx="2736300" cy="37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116" y="5618313"/>
            <a:ext cx="6933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C0504D">
                    <a:lumMod val="75000"/>
                  </a:srgbClr>
                </a:solidFill>
                <a:latin typeface="Berlin Sans FB Demi" panose="020E0802020502020306" pitchFamily="34" charset="0"/>
                <a:ea typeface="+mj-ea"/>
                <a:cs typeface="+mj-cs"/>
              </a:rPr>
              <a:t>No, no. Tell me what to do!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Tip Time!</a:t>
            </a:r>
            <a:endParaRPr lang="en-GB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967335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Write your tip on your whiteboard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 give your whiteboard to another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 to read out.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39" y="548680"/>
            <a:ext cx="2543944" cy="19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In a problem: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700213"/>
            <a:ext cx="8208963" cy="3938587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Reasoning is necessary when: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The route through the problem is not clear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There are some conflicts in what you are given or know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There are some things you don</a:t>
            </a:r>
            <a:r>
              <a:rPr lang="en-GB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’</a:t>
            </a:r>
            <a:r>
              <a:rPr lang="en-US" altLang="ja-JP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 know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There i</a:t>
            </a:r>
            <a:r>
              <a:rPr lang="en-US" altLang="ja-JP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s no structure to what you</a:t>
            </a:r>
            <a:r>
              <a:rPr lang="en-GB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’</a:t>
            </a:r>
            <a:r>
              <a:rPr lang="en-US" altLang="ja-JP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re given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There are different possible solutions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All of which require mental work….</a:t>
            </a:r>
          </a:p>
          <a:p>
            <a:pPr lvl="1"/>
            <a:endParaRPr lang="en-US" altLang="en-US" dirty="0" smtClean="0">
              <a:solidFill>
                <a:srgbClr val="0000FF"/>
              </a:solidFill>
              <a:latin typeface="Berlin Sans FB" panose="020E0602020502020306" pitchFamily="34" charset="0"/>
              <a:ea typeface="ＭＳ Ｐゴシック" pitchFamily="34" charset="-128"/>
            </a:endParaRPr>
          </a:p>
          <a:p>
            <a:endParaRPr lang="en-US" altLang="en-US" dirty="0" smtClean="0">
              <a:solidFill>
                <a:srgbClr val="0000FF"/>
              </a:solidFill>
              <a:latin typeface="Berlin Sans FB" panose="020E0602020502020306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7208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5867400" cy="10668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Reasoning is…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9750" y="1773238"/>
            <a:ext cx="8208963" cy="5257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A critical skill to knowing and doing maths</a:t>
            </a:r>
          </a:p>
          <a:p>
            <a:r>
              <a:rPr lang="en-US" altLang="en-US" sz="2800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Enabling – it allows children to make use of all the other mathematical skills – it</a:t>
            </a:r>
            <a:r>
              <a:rPr lang="en-GB" altLang="en-US" sz="2800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s the glue that helps maths to make sense.</a:t>
            </a:r>
          </a:p>
          <a:p>
            <a:pPr>
              <a:buFont typeface="Times" charset="0"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Berlin Sans FB" panose="020E0602020502020306" pitchFamily="34" charset="0"/>
                <a:ea typeface="ＭＳ Ｐゴシック" pitchFamily="34" charset="-128"/>
              </a:rPr>
              <a:t>	</a:t>
            </a:r>
            <a:endParaRPr lang="en-US" altLang="en-US" dirty="0" smtClean="0">
              <a:solidFill>
                <a:srgbClr val="0000FF"/>
              </a:solidFill>
              <a:latin typeface="Berlin Sans FB" panose="020E0602020502020306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136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Progression in reasoning</a:t>
            </a:r>
            <a:endParaRPr lang="en-GB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1</a:t>
            </a:r>
            <a:r>
              <a:rPr lang="en-GB" dirty="0" smtClean="0"/>
              <a:t>:</a:t>
            </a:r>
            <a:r>
              <a:rPr lang="en-GB" dirty="0"/>
              <a:t>  </a:t>
            </a:r>
            <a:r>
              <a:rPr lang="en-GB" b="1" dirty="0" smtClean="0">
                <a:solidFill>
                  <a:srgbClr val="008000"/>
                </a:solidFill>
              </a:rPr>
              <a:t>Describing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2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008000"/>
                </a:solidFill>
              </a:rPr>
              <a:t>Explaining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3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E3490B"/>
                </a:solidFill>
              </a:rPr>
              <a:t>Convincing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4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E3490B"/>
                </a:solidFill>
              </a:rPr>
              <a:t>Justifying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5</a:t>
            </a:r>
            <a:r>
              <a:rPr lang="en-GB" dirty="0" smtClean="0"/>
              <a:t>:  </a:t>
            </a:r>
            <a:r>
              <a:rPr lang="en-GB" b="1" dirty="0">
                <a:solidFill>
                  <a:srgbClr val="FF0000"/>
                </a:solidFill>
              </a:rPr>
              <a:t>Proving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3106688" cy="42484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worrying trend in school was a stubbornly large group of lower achievers. 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2069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7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Scaffold for staff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/>
          <a:stretch/>
        </p:blipFill>
        <p:spPr bwMode="auto">
          <a:xfrm>
            <a:off x="251520" y="1556792"/>
            <a:ext cx="8680041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look at some activities.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13622" b="15054"/>
          <a:stretch/>
        </p:blipFill>
        <p:spPr bwMode="auto">
          <a:xfrm>
            <a:off x="406013" y="1268760"/>
            <a:ext cx="8174851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‘The search for pattern’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 using only 1p </a:t>
            </a:r>
            <a:r>
              <a:rPr lang="en-GB" dirty="0" smtClean="0"/>
              <a:t>or 5p </a:t>
            </a:r>
            <a:r>
              <a:rPr lang="en-GB" dirty="0" smtClean="0"/>
              <a:t>coins – what combinations do you come up with.</a:t>
            </a:r>
          </a:p>
          <a:p>
            <a:r>
              <a:rPr lang="en-GB" dirty="0" smtClean="0"/>
              <a:t>Now try using only 1p and 10p coins – do you see a pattern?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81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premium parent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NRICH exposes the same weaknesses amongst </a:t>
            </a:r>
            <a:r>
              <a:rPr lang="en-GB" dirty="0" smtClean="0"/>
              <a:t>the parents as </a:t>
            </a:r>
            <a:r>
              <a:rPr lang="en-GB" dirty="0"/>
              <a:t>we see in the classroom </a:t>
            </a:r>
            <a:r>
              <a:rPr lang="en-GB" dirty="0" smtClean="0"/>
              <a:t>–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ability </a:t>
            </a:r>
            <a:r>
              <a:rPr lang="en-GB" dirty="0"/>
              <a:t>to </a:t>
            </a:r>
            <a:r>
              <a:rPr lang="en-GB" dirty="0" smtClean="0"/>
              <a:t>reason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understanding </a:t>
            </a:r>
            <a:r>
              <a:rPr lang="en-GB" dirty="0"/>
              <a:t>written </a:t>
            </a:r>
            <a:r>
              <a:rPr lang="en-GB" dirty="0" smtClean="0"/>
              <a:t>English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choosing strategies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simple </a:t>
            </a:r>
            <a:r>
              <a:rPr lang="en-GB" dirty="0"/>
              <a:t>willingness to have a </a:t>
            </a:r>
            <a:r>
              <a:rPr lang="en-GB" dirty="0" smtClean="0"/>
              <a:t>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f</a:t>
            </a:r>
            <a:r>
              <a:rPr lang="en-GB" dirty="0" smtClean="0"/>
              <a:t>ear of failure – trial &amp; improvement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</a:t>
            </a:r>
            <a:r>
              <a:rPr lang="en-GB" dirty="0" smtClean="0"/>
              <a:t>onfusion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following </a:t>
            </a:r>
            <a:r>
              <a:rPr lang="en-GB" dirty="0"/>
              <a:t>instructions.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 marL="0" indent="0">
              <a:buNone/>
            </a:pPr>
            <a:r>
              <a:rPr lang="en-GB" dirty="0"/>
              <a:t>NRICH tasks </a:t>
            </a:r>
            <a:r>
              <a:rPr lang="en-GB" dirty="0" smtClean="0"/>
              <a:t>lend </a:t>
            </a:r>
            <a:r>
              <a:rPr lang="en-GB" dirty="0"/>
              <a:t>themselves wonderfully to English language training as there is so much to draw out from a problem and discuss.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9"/>
          <a:stretch/>
        </p:blipFill>
        <p:spPr bwMode="auto">
          <a:xfrm>
            <a:off x="7092280" y="2276872"/>
            <a:ext cx="1746949" cy="18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H:\My Pictures\20141204_100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&amp; Applying 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4894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" y="47448"/>
            <a:ext cx="8921513" cy="64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Reasoning - Prove it!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22569"/>
            <a:ext cx="6264696" cy="50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" y="5232323"/>
            <a:ext cx="11089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9070" y="6016734"/>
            <a:ext cx="339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ea typeface="+mj-ea"/>
                <a:cs typeface="+mj-cs"/>
              </a:rPr>
              <a:t>Before &amp;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Perseverance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35939" b="12533"/>
          <a:stretch/>
        </p:blipFill>
        <p:spPr bwMode="auto">
          <a:xfrm>
            <a:off x="971600" y="1124744"/>
            <a:ext cx="64807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Cycling Squares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8906" r="18049" b="21868"/>
          <a:stretch/>
        </p:blipFill>
        <p:spPr bwMode="auto">
          <a:xfrm>
            <a:off x="1259632" y="1628800"/>
            <a:ext cx="6696743" cy="49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10749"/>
              </p:ext>
            </p:extLst>
          </p:nvPr>
        </p:nvGraphicFramePr>
        <p:xfrm>
          <a:off x="251520" y="1383523"/>
          <a:ext cx="8579169" cy="406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3" imgW="11791827" imgH="5581687" progId="Excel.Sheet.12">
                  <p:embed/>
                </p:oleObj>
              </mc:Choice>
              <mc:Fallback>
                <p:oleObj name="Worksheet" r:id="rId3" imgW="11791827" imgH="55816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383523"/>
                        <a:ext cx="8579169" cy="406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9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&amp; Applying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2" y="4149080"/>
            <a:ext cx="8229600" cy="210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2" y="1445477"/>
            <a:ext cx="80772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7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33" y="1700808"/>
            <a:ext cx="6120680" cy="49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results.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9690"/>
              </p:ext>
            </p:extLst>
          </p:nvPr>
        </p:nvGraphicFramePr>
        <p:xfrm>
          <a:off x="827584" y="1903519"/>
          <a:ext cx="2880320" cy="1741504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</a:tblGrid>
              <a:tr h="435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Maths</a:t>
                      </a:r>
                      <a:endParaRPr lang="en-GB" sz="1000" dirty="0">
                        <a:effectLst/>
                        <a:latin typeface="SassoonPrimaryInfant"/>
                        <a:ea typeface="Calibri"/>
                        <a:cs typeface="Narkisim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Level 3        </a:t>
                      </a:r>
                      <a:r>
                        <a:rPr lang="en-GB" sz="1600" b="1" dirty="0" smtClean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28.9%</a:t>
                      </a:r>
                      <a:endParaRPr lang="en-GB" sz="1000" dirty="0">
                        <a:effectLst/>
                        <a:latin typeface="SassoonPrimaryInfant"/>
                        <a:ea typeface="Calibri"/>
                        <a:cs typeface="Narkisim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Level 2B+    83%</a:t>
                      </a:r>
                      <a:endParaRPr lang="en-GB" sz="1000" dirty="0">
                        <a:effectLst/>
                        <a:latin typeface="SassoonPrimaryInfant"/>
                        <a:ea typeface="Calibri"/>
                        <a:cs typeface="Narkisim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Level 2C+    </a:t>
                      </a:r>
                      <a:r>
                        <a:rPr lang="en-GB" sz="1600" b="1" dirty="0" smtClean="0">
                          <a:effectLst/>
                          <a:latin typeface="SassoonPrimaryInfant"/>
                          <a:ea typeface="Calibri"/>
                          <a:cs typeface="Narkisim"/>
                        </a:rPr>
                        <a:t>93.2%</a:t>
                      </a:r>
                      <a:endParaRPr lang="en-GB" sz="1000" dirty="0">
                        <a:effectLst/>
                        <a:latin typeface="SassoonPrimaryInfant"/>
                        <a:ea typeface="Calibri"/>
                        <a:cs typeface="Narkisim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67944" y="1916832"/>
            <a:ext cx="185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SassoonPrimaryInfant"/>
                <a:ea typeface="Calibri"/>
                <a:cs typeface="Narkisim"/>
              </a:rPr>
              <a:t>From 2014-2015</a:t>
            </a:r>
            <a:endParaRPr lang="en-GB" sz="1050" u="sng" dirty="0">
              <a:effectLst/>
              <a:latin typeface="SassoonPrimaryInfant"/>
              <a:ea typeface="Calibri"/>
              <a:cs typeface="Narkisi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4268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SassoonPrimaryInfant"/>
                <a:ea typeface="Calibri"/>
                <a:cs typeface="Narkisim"/>
              </a:rPr>
              <a:t>14% increase</a:t>
            </a:r>
            <a:r>
              <a:rPr lang="en-GB" dirty="0">
                <a:latin typeface="SassoonPrimaryInfant"/>
                <a:ea typeface="Calibri"/>
                <a:cs typeface="Narkisim"/>
              </a:rPr>
              <a:t> in children achieving </a:t>
            </a:r>
            <a:r>
              <a:rPr lang="en-GB" b="1" dirty="0">
                <a:latin typeface="SassoonPrimaryInfant"/>
                <a:ea typeface="Calibri"/>
                <a:cs typeface="Narkisim"/>
              </a:rPr>
              <a:t>Level 3 in maths.</a:t>
            </a:r>
            <a:endParaRPr lang="en-GB" sz="1050" dirty="0">
              <a:effectLst/>
              <a:latin typeface="SassoonPrimaryInfant"/>
              <a:ea typeface="Calibri"/>
              <a:cs typeface="Narkisi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itchFamily="2" charset="0"/>
              </a:rPr>
              <a:t>Key Stage 1</a:t>
            </a:r>
            <a:r>
              <a:rPr lang="en-GB" dirty="0" smtClean="0">
                <a:latin typeface="SassoonPrimaryInfant" pitchFamily="2" charset="0"/>
              </a:rPr>
              <a:t>: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itchFamily="2" charset="0"/>
              </a:rPr>
              <a:t>Key Stage 2:</a:t>
            </a:r>
            <a:endParaRPr lang="en-GB" b="1" u="sng" dirty="0">
              <a:latin typeface="SassoonPrimaryInfant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07374"/>
              </p:ext>
            </p:extLst>
          </p:nvPr>
        </p:nvGraphicFramePr>
        <p:xfrm>
          <a:off x="834658" y="4509120"/>
          <a:ext cx="2873246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3246"/>
              </a:tblGrid>
              <a:tr h="1390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SassoonPrimaryInfant" pitchFamily="2" charset="0"/>
                        </a:rPr>
                        <a:t>Level 4+        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SassoonPrimaryInfant" pitchFamily="2" charset="0"/>
                        </a:rPr>
                        <a:t>Level 4B+      80%</a:t>
                      </a:r>
                      <a:endParaRPr lang="en-GB" b="1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SassoonPrimaryInfant" pitchFamily="2" charset="0"/>
                        </a:rPr>
                        <a:t>Level 5          41%</a:t>
                      </a:r>
                      <a:endParaRPr lang="en-GB" b="1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67944" y="4302388"/>
            <a:ext cx="185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From 2014-2015</a:t>
            </a:r>
            <a:endParaRPr lang="en-GB" sz="1050" u="sng" dirty="0">
              <a:solidFill>
                <a:prstClr val="black"/>
              </a:solidFill>
              <a:latin typeface="SassoonPrimaryInfant"/>
              <a:ea typeface="Calibri"/>
              <a:cs typeface="Narkisi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7447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b="1" dirty="0" smtClean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19% </a:t>
            </a:r>
            <a:r>
              <a:rPr lang="en-GB" b="1" dirty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increase</a:t>
            </a:r>
            <a:r>
              <a:rPr lang="en-GB" dirty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 in children achieving </a:t>
            </a:r>
            <a:r>
              <a:rPr lang="en-GB" b="1" dirty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Level </a:t>
            </a:r>
            <a:r>
              <a:rPr lang="en-GB" b="1" dirty="0" smtClean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4+ </a:t>
            </a:r>
            <a:r>
              <a:rPr lang="en-GB" dirty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in maths</a:t>
            </a:r>
            <a:r>
              <a:rPr lang="en-GB" dirty="0" smtClean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.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SassoonPrimaryInfant"/>
                <a:ea typeface="Calibri"/>
                <a:cs typeface="Narkisim"/>
              </a:rPr>
              <a:t>Exceeding or equalling national average in all three.</a:t>
            </a:r>
            <a:endParaRPr lang="en-GB" dirty="0">
              <a:solidFill>
                <a:prstClr val="black"/>
              </a:solidFill>
              <a:latin typeface="SassoonPrimaryInfant"/>
              <a:ea typeface="Calibri"/>
              <a:cs typeface="Narkisim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1611"/>
            <a:ext cx="1093218" cy="144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12485" r="27069" b="7009"/>
          <a:stretch/>
        </p:blipFill>
        <p:spPr bwMode="auto">
          <a:xfrm>
            <a:off x="611560" y="260649"/>
            <a:ext cx="8009592" cy="61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Parents 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38" y="1600200"/>
            <a:ext cx="50891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10867" r="18333" b="11687"/>
          <a:stretch/>
        </p:blipFill>
        <p:spPr bwMode="auto">
          <a:xfrm>
            <a:off x="1043608" y="367168"/>
            <a:ext cx="7128792" cy="613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&amp; Applying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9" y="1600200"/>
            <a:ext cx="69599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28622" r="6459" b="11686"/>
          <a:stretch/>
        </p:blipFill>
        <p:spPr bwMode="auto">
          <a:xfrm>
            <a:off x="107504" y="980728"/>
            <a:ext cx="8818211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20535"/>
              </p:ext>
            </p:extLst>
          </p:nvPr>
        </p:nvGraphicFramePr>
        <p:xfrm>
          <a:off x="182230" y="1268760"/>
          <a:ext cx="8929144" cy="4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Worksheet" r:id="rId3" imgW="11791827" imgH="5800603" progId="Excel.Sheet.12">
                  <p:embed/>
                </p:oleObj>
              </mc:Choice>
              <mc:Fallback>
                <p:oleObj name="Worksheet" r:id="rId3" imgW="11791827" imgH="58006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30" y="1268760"/>
                        <a:ext cx="8929144" cy="439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83212"/>
              </p:ext>
            </p:extLst>
          </p:nvPr>
        </p:nvGraphicFramePr>
        <p:xfrm>
          <a:off x="123426" y="836712"/>
          <a:ext cx="8897149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3" imgW="6505575" imgH="3790947" progId="Excel.Sheet.12">
                  <p:embed/>
                </p:oleObj>
              </mc:Choice>
              <mc:Fallback>
                <p:oleObj name="Worksheet" r:id="rId3" imgW="6505575" imgH="3790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26" y="836712"/>
                        <a:ext cx="8897149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6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03152"/>
            <a:ext cx="2954113" cy="16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91" y="1052737"/>
            <a:ext cx="2276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93096"/>
            <a:ext cx="2583647" cy="1656184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44" y="3603674"/>
            <a:ext cx="2158353" cy="27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5581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76" y="2818954"/>
            <a:ext cx="1460651" cy="14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97" y="437961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5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Leading on from developing self-assessment to reasoning in Maths and explaining</a:t>
            </a:r>
            <a:r>
              <a:rPr lang="en-GB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.</a:t>
            </a:r>
          </a:p>
          <a:p>
            <a:endParaRPr lang="en-GB" dirty="0">
              <a:solidFill>
                <a:srgbClr val="0000FF"/>
              </a:solidFill>
              <a:latin typeface="Berlin Sans FB" panose="020E0602020502020306" pitchFamily="34" charset="0"/>
            </a:endParaRPr>
          </a:p>
          <a:p>
            <a:endParaRPr lang="en-GB" dirty="0" smtClean="0">
              <a:solidFill>
                <a:srgbClr val="0000FF"/>
              </a:solidFill>
              <a:latin typeface="Berlin Sans FB" panose="020E0602020502020306" pitchFamily="34" charset="0"/>
            </a:endParaRPr>
          </a:p>
          <a:p>
            <a:endParaRPr lang="en-GB" dirty="0">
              <a:solidFill>
                <a:srgbClr val="0000FF"/>
              </a:solidFill>
              <a:latin typeface="Berlin Sans FB" panose="020E0602020502020306" pitchFamily="34" charset="0"/>
            </a:endParaRPr>
          </a:p>
          <a:p>
            <a:r>
              <a:rPr lang="en-GB" sz="26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“Is like….when you…..”</a:t>
            </a:r>
            <a:endParaRPr lang="en-GB" sz="2600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09" y="1844824"/>
            <a:ext cx="356982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After many years watching and designing mathematics lessons, it has become clear to me that most of the attention is on 'answer-getting', not on improving the quality of the reasoning. </a:t>
            </a:r>
          </a:p>
          <a:p>
            <a:endParaRPr lang="en-GB" b="1" i="1" dirty="0">
              <a:solidFill>
                <a:srgbClr val="0000FF"/>
              </a:solidFill>
            </a:endParaRPr>
          </a:p>
          <a:p>
            <a:endParaRPr lang="en-GB" b="1" i="1" dirty="0" smtClean="0">
              <a:solidFill>
                <a:srgbClr val="0000FF"/>
              </a:solidFill>
            </a:endParaRPr>
          </a:p>
          <a:p>
            <a:r>
              <a:rPr lang="en-GB" b="1" i="1" dirty="0" smtClean="0">
                <a:solidFill>
                  <a:srgbClr val="0000FF"/>
                </a:solidFill>
              </a:rPr>
              <a:t>As soon as pupils get the answer, they are moved onto a fresh problem, they don't reflect much on the process they went through. </a:t>
            </a:r>
          </a:p>
          <a:p>
            <a:endParaRPr lang="en-GB" b="1" i="1" dirty="0">
              <a:solidFill>
                <a:srgbClr val="0000FF"/>
              </a:solidFill>
            </a:endParaRPr>
          </a:p>
          <a:p>
            <a:endParaRPr lang="en-GB" b="1" i="1" dirty="0" smtClean="0">
              <a:solidFill>
                <a:srgbClr val="0000FF"/>
              </a:solidFill>
            </a:endParaRPr>
          </a:p>
          <a:p>
            <a:r>
              <a:rPr lang="en-GB" b="1" i="1" dirty="0" smtClean="0">
                <a:solidFill>
                  <a:srgbClr val="0000FF"/>
                </a:solidFill>
              </a:rPr>
              <a:t>Reasoning is not improved because it does not become the object of attention. </a:t>
            </a:r>
          </a:p>
          <a:p>
            <a:endParaRPr lang="en-GB" b="1" i="1" dirty="0">
              <a:solidFill>
                <a:srgbClr val="0000FF"/>
              </a:solidFill>
            </a:endParaRPr>
          </a:p>
          <a:p>
            <a:endParaRPr lang="en-GB" b="1" i="1" dirty="0" smtClean="0">
              <a:solidFill>
                <a:srgbClr val="0000FF"/>
              </a:solidFill>
            </a:endParaRPr>
          </a:p>
          <a:p>
            <a:r>
              <a:rPr lang="en-GB" b="1" i="1" dirty="0" smtClean="0">
                <a:solidFill>
                  <a:srgbClr val="0000FF"/>
                </a:solidFill>
              </a:rPr>
              <a:t>Most reasoning remains invisible it stays inside people's heads. </a:t>
            </a:r>
          </a:p>
          <a:p>
            <a:endParaRPr lang="en-GB" b="1" i="1" dirty="0">
              <a:solidFill>
                <a:srgbClr val="0000FF"/>
              </a:solidFill>
            </a:endParaRPr>
          </a:p>
          <a:p>
            <a:endParaRPr lang="en-GB" b="1" i="1" dirty="0" smtClean="0">
              <a:solidFill>
                <a:srgbClr val="0000FF"/>
              </a:solidFill>
            </a:endParaRPr>
          </a:p>
          <a:p>
            <a:r>
              <a:rPr lang="en-GB" b="1" i="1" dirty="0" smtClean="0">
                <a:solidFill>
                  <a:srgbClr val="0000FF"/>
                </a:solidFill>
              </a:rPr>
              <a:t>In order for students to improve their reasoning, it needs to be made visible and audible through oral or written explanations.</a:t>
            </a:r>
          </a:p>
          <a:p>
            <a:endParaRPr lang="en-GB" i="1" dirty="0"/>
          </a:p>
          <a:p>
            <a:endParaRPr lang="en-GB" i="1" dirty="0" smtClean="0"/>
          </a:p>
          <a:p>
            <a:r>
              <a:rPr lang="en-GB" sz="1400" b="1" dirty="0" smtClean="0"/>
              <a:t>Malcolm Swan, NRICH, Cambridge University.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299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________________?</a:t>
            </a:r>
          </a:p>
          <a:p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GB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 is it _______?</a:t>
            </a:r>
          </a:p>
          <a:p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GB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Freak out!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2"/>
          <a:stretch/>
        </p:blipFill>
        <p:spPr bwMode="auto">
          <a:xfrm>
            <a:off x="5736694" y="2420888"/>
            <a:ext cx="2912530" cy="324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021288"/>
            <a:ext cx="74253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Reasoning movement began…</a:t>
            </a:r>
            <a:endParaRPr lang="en-US" sz="3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566</Words>
  <Application>Microsoft Office PowerPoint</Application>
  <PresentationFormat>On-screen Show (4:3)</PresentationFormat>
  <Paragraphs>107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Arial</vt:lpstr>
      <vt:lpstr>Berlin Sans FB</vt:lpstr>
      <vt:lpstr>Berlin Sans FB Demi</vt:lpstr>
      <vt:lpstr>Calibri</vt:lpstr>
      <vt:lpstr>Narkisim</vt:lpstr>
      <vt:lpstr>SassoonPrimaryInfant</vt:lpstr>
      <vt:lpstr>Times</vt:lpstr>
      <vt:lpstr>Wingdings</vt:lpstr>
      <vt:lpstr>Office Theme</vt:lpstr>
      <vt:lpstr>Worksheet</vt:lpstr>
      <vt:lpstr>Mastery for LA Learners NRICH/Parents/Reasoning </vt:lpstr>
      <vt:lpstr>A worrying trend in school was a stubbornly large group of lower achievers. </vt:lpstr>
      <vt:lpstr>PowerPoint Presentation</vt:lpstr>
      <vt:lpstr>PowerPoint Presentation</vt:lpstr>
      <vt:lpstr>PowerPoint Presentation</vt:lpstr>
      <vt:lpstr>Causes</vt:lpstr>
      <vt:lpstr>PowerPoint Presentation</vt:lpstr>
      <vt:lpstr>PowerPoint Presentation</vt:lpstr>
      <vt:lpstr>PowerPoint Presentation</vt:lpstr>
      <vt:lpstr>PowerPoint Presentation</vt:lpstr>
      <vt:lpstr>Okay, prove it!</vt:lpstr>
      <vt:lpstr>I don’t care what the answer is, just tell me how to go about getting it…</vt:lpstr>
      <vt:lpstr>PowerPoint Presentation</vt:lpstr>
      <vt:lpstr>Tip Time!</vt:lpstr>
      <vt:lpstr>PowerPoint Presentation</vt:lpstr>
      <vt:lpstr>PowerPoint Presentation</vt:lpstr>
      <vt:lpstr>In a problem:</vt:lpstr>
      <vt:lpstr>Reasoning is…</vt:lpstr>
      <vt:lpstr>Progression in reasoning</vt:lpstr>
      <vt:lpstr>Scaffold for staff</vt:lpstr>
      <vt:lpstr>Let’s look at some activities.</vt:lpstr>
      <vt:lpstr>‘The search for pattern’</vt:lpstr>
      <vt:lpstr>Pupil premium parent group</vt:lpstr>
      <vt:lpstr>PowerPoint Presentation</vt:lpstr>
      <vt:lpstr>Using &amp; Applying </vt:lpstr>
      <vt:lpstr>PowerPoint Presentation</vt:lpstr>
      <vt:lpstr>Reasoning - Prove it!</vt:lpstr>
      <vt:lpstr>Perseverance</vt:lpstr>
      <vt:lpstr>Cycling Squares</vt:lpstr>
      <vt:lpstr>Using &amp; Applying</vt:lpstr>
      <vt:lpstr>PowerPoint Presentation</vt:lpstr>
      <vt:lpstr>The results.</vt:lpstr>
      <vt:lpstr>PowerPoint Presentation</vt:lpstr>
      <vt:lpstr>Parents </vt:lpstr>
      <vt:lpstr>PowerPoint Presentation</vt:lpstr>
      <vt:lpstr>Using &amp; Applying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things about maths in NHP…</dc:title>
  <dc:creator>David Joyce</dc:creator>
  <cp:lastModifiedBy>PDC</cp:lastModifiedBy>
  <cp:revision>36</cp:revision>
  <dcterms:created xsi:type="dcterms:W3CDTF">2015-01-27T11:50:27Z</dcterms:created>
  <dcterms:modified xsi:type="dcterms:W3CDTF">2015-10-13T14:18:51Z</dcterms:modified>
</cp:coreProperties>
</file>