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57" r:id="rId6"/>
    <p:sldId id="258" r:id="rId7"/>
    <p:sldId id="264" r:id="rId8"/>
    <p:sldId id="265" r:id="rId9"/>
    <p:sldId id="263" r:id="rId10"/>
    <p:sldId id="276" r:id="rId11"/>
    <p:sldId id="25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3490B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D4A4-EA6F-44ED-A954-416F9B17F76C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9083-4068-4E20-8509-E6C131AED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2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D4A4-EA6F-44ED-A954-416F9B17F76C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9083-4068-4E20-8509-E6C131AED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D4A4-EA6F-44ED-A954-416F9B17F76C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9083-4068-4E20-8509-E6C131AED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50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D4A4-EA6F-44ED-A954-416F9B17F76C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9083-4068-4E20-8509-E6C131AED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29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D4A4-EA6F-44ED-A954-416F9B17F76C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9083-4068-4E20-8509-E6C131AED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5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D4A4-EA6F-44ED-A954-416F9B17F76C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9083-4068-4E20-8509-E6C131AED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67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D4A4-EA6F-44ED-A954-416F9B17F76C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9083-4068-4E20-8509-E6C131AED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9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D4A4-EA6F-44ED-A954-416F9B17F76C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9083-4068-4E20-8509-E6C131AED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0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D4A4-EA6F-44ED-A954-416F9B17F76C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9083-4068-4E20-8509-E6C131AED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D4A4-EA6F-44ED-A954-416F9B17F76C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9083-4068-4E20-8509-E6C131AED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08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D4A4-EA6F-44ED-A954-416F9B17F76C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9083-4068-4E20-8509-E6C131AED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74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2D4A4-EA6F-44ED-A954-416F9B17F76C}" type="datetimeFigureOut">
              <a:rPr lang="en-GB" smtClean="0"/>
              <a:t>07/10/2015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19083-4068-4E20-8509-E6C131AED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24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Key Stage 1 Maths Day</a:t>
            </a:r>
            <a:endParaRPr lang="en-GB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Thursday 23</a:t>
            </a:r>
            <a:r>
              <a:rPr lang="en-GB" baseline="30000" dirty="0" smtClean="0"/>
              <a:t>rd</a:t>
            </a:r>
            <a:r>
              <a:rPr lang="en-GB" dirty="0" smtClean="0"/>
              <a:t> April 2015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73" y="4509120"/>
            <a:ext cx="24734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197195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0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3 Aims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27703" r="19694" b="42682"/>
          <a:stretch/>
        </p:blipFill>
        <p:spPr bwMode="auto">
          <a:xfrm>
            <a:off x="1547664" y="1196752"/>
            <a:ext cx="5719323" cy="216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36458" r="20170" b="41762"/>
          <a:stretch/>
        </p:blipFill>
        <p:spPr bwMode="auto">
          <a:xfrm>
            <a:off x="1907704" y="4031673"/>
            <a:ext cx="5361710" cy="15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70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" y="39354"/>
            <a:ext cx="8979842" cy="673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Why do this problem?</a:t>
            </a:r>
            <a:endParaRPr lang="en-GB" u="sng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Promotes talk and therefore reasoning – </a:t>
            </a:r>
            <a:r>
              <a:rPr lang="en-GB" sz="2000" dirty="0" smtClean="0">
                <a:solidFill>
                  <a:srgbClr val="002060"/>
                </a:solidFill>
              </a:rPr>
              <a:t>The 3 Aims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Children can share their observations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Mathematical vocabulary – </a:t>
            </a:r>
            <a:r>
              <a:rPr lang="en-GB" sz="1600" i="1" dirty="0" smtClean="0">
                <a:solidFill>
                  <a:srgbClr val="002060"/>
                </a:solidFill>
              </a:rPr>
              <a:t>row/column/left of/right of/more/less/next to</a:t>
            </a:r>
            <a:endParaRPr lang="en-GB" sz="16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Different answers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Follow a set of rules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Work systematically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38125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T:\Curriculum\Maths\2014 - 2015\Key Stage 1 day\102_3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4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T:\Curriculum\Maths\2014 - 2015\Key Stage 1 day\102_3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93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T:\Curriculum\Maths\2014 - 2015\Key Stage 1 day\102_3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29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T:\Curriculum\Maths\2014 - 2015\Key Stage 1 day\102_3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834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T:\Curriculum\Maths\2014 - 2015\Key Stage 1 day\102_3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0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 descr="T:\Curriculum\Maths\2014 - 2015\Key Stage 1 day\102_3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51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 descr="T:\Curriculum\Maths\2014 - 2015\Key Stage 1 day\102_3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8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en-GB" sz="3600" u="sng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What do your children do in Years 1 and 2?</a:t>
            </a:r>
            <a:endParaRPr lang="en-GB" sz="3600" u="sng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Develop </a:t>
            </a:r>
            <a:r>
              <a:rPr lang="en-GB" dirty="0">
                <a:solidFill>
                  <a:srgbClr val="002060"/>
                </a:solidFill>
              </a:rPr>
              <a:t>confidence and mental fluency with whole numbers, counting and place </a:t>
            </a:r>
            <a:r>
              <a:rPr lang="en-GB" dirty="0" smtClean="0">
                <a:solidFill>
                  <a:srgbClr val="002060"/>
                </a:solidFill>
              </a:rPr>
              <a:t>value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Develop the ability </a:t>
            </a:r>
            <a:r>
              <a:rPr lang="en-GB" dirty="0">
                <a:solidFill>
                  <a:srgbClr val="002060"/>
                </a:solidFill>
              </a:rPr>
              <a:t>to recognise, describe, draw, compare and sort different shapes and use the related </a:t>
            </a:r>
            <a:r>
              <a:rPr lang="en-GB" dirty="0" smtClean="0">
                <a:solidFill>
                  <a:srgbClr val="002060"/>
                </a:solidFill>
              </a:rPr>
              <a:t>vocabulary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Length</a:t>
            </a:r>
            <a:r>
              <a:rPr lang="en-GB" dirty="0">
                <a:solidFill>
                  <a:srgbClr val="002060"/>
                </a:solidFill>
              </a:rPr>
              <a:t>, mass, capacity/volume, time and </a:t>
            </a:r>
            <a:r>
              <a:rPr lang="en-GB" dirty="0" smtClean="0">
                <a:solidFill>
                  <a:srgbClr val="002060"/>
                </a:solidFill>
              </a:rPr>
              <a:t>money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Number </a:t>
            </a:r>
            <a:r>
              <a:rPr lang="en-GB" dirty="0">
                <a:solidFill>
                  <a:srgbClr val="002060"/>
                </a:solidFill>
              </a:rPr>
              <a:t>bonds to 20 </a:t>
            </a:r>
            <a:endParaRPr lang="en-GB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Read </a:t>
            </a:r>
            <a:r>
              <a:rPr lang="en-GB" dirty="0">
                <a:solidFill>
                  <a:srgbClr val="002060"/>
                </a:solidFill>
              </a:rPr>
              <a:t>and spell mathematical </a:t>
            </a:r>
            <a:r>
              <a:rPr lang="en-GB" dirty="0" smtClean="0">
                <a:solidFill>
                  <a:srgbClr val="002060"/>
                </a:solidFill>
              </a:rPr>
              <a:t>vocabulary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774094" cy="165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1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&amp; Applying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90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&amp; Applying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6130" r="14547" b="5913"/>
          <a:stretch/>
        </p:blipFill>
        <p:spPr bwMode="auto">
          <a:xfrm>
            <a:off x="1259632" y="1268759"/>
            <a:ext cx="6264696" cy="540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7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sz="3600" u="sng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The 3 Aims of the New Maths Curriculum</a:t>
            </a:r>
            <a:endParaRPr lang="en-GB" sz="3600" u="sng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Fluency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002060"/>
                </a:solidFill>
              </a:rPr>
              <a:t>pupils develop conceptual understanding and the ability to recall and apply knowledge rapidly and accurately.</a:t>
            </a:r>
            <a:endParaRPr lang="en-GB" sz="2200" dirty="0" smtClean="0">
              <a:solidFill>
                <a:srgbClr val="002060"/>
              </a:solidFill>
            </a:endParaRP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Problem Solving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Reasoning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7" t="8312" r="18354" b="13701"/>
          <a:stretch/>
        </p:blipFill>
        <p:spPr bwMode="auto">
          <a:xfrm>
            <a:off x="7740351" y="5184391"/>
            <a:ext cx="1197243" cy="147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0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Progression in reasoning</a:t>
            </a:r>
            <a:endParaRPr lang="en-GB" u="sng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i="1" dirty="0"/>
              <a:t>Step </a:t>
            </a:r>
            <a:r>
              <a:rPr lang="en-GB" i="1" dirty="0" smtClean="0"/>
              <a:t>1</a:t>
            </a:r>
            <a:r>
              <a:rPr lang="en-GB" dirty="0" smtClean="0"/>
              <a:t>:</a:t>
            </a:r>
            <a:r>
              <a:rPr lang="en-GB" dirty="0"/>
              <a:t>  </a:t>
            </a:r>
            <a:r>
              <a:rPr lang="en-GB" b="1" dirty="0" smtClean="0">
                <a:solidFill>
                  <a:srgbClr val="008000"/>
                </a:solidFill>
              </a:rPr>
              <a:t>Describing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i="1" dirty="0"/>
              <a:t>Step </a:t>
            </a:r>
            <a:r>
              <a:rPr lang="en-GB" i="1" dirty="0" smtClean="0"/>
              <a:t>2</a:t>
            </a:r>
            <a:r>
              <a:rPr lang="en-GB" dirty="0" smtClean="0"/>
              <a:t>: </a:t>
            </a:r>
            <a:r>
              <a:rPr lang="en-GB" b="1" dirty="0" smtClean="0">
                <a:solidFill>
                  <a:srgbClr val="008000"/>
                </a:solidFill>
              </a:rPr>
              <a:t>Explaining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i="1" dirty="0"/>
              <a:t>Step </a:t>
            </a:r>
            <a:r>
              <a:rPr lang="en-GB" i="1" dirty="0" smtClean="0"/>
              <a:t>3</a:t>
            </a:r>
            <a:r>
              <a:rPr lang="en-GB" dirty="0" smtClean="0"/>
              <a:t>: </a:t>
            </a:r>
            <a:r>
              <a:rPr lang="en-GB" b="1" dirty="0" smtClean="0">
                <a:solidFill>
                  <a:srgbClr val="E3490B"/>
                </a:solidFill>
              </a:rPr>
              <a:t>Convincing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i="1" dirty="0"/>
              <a:t>Step </a:t>
            </a:r>
            <a:r>
              <a:rPr lang="en-GB" i="1" dirty="0" smtClean="0"/>
              <a:t>4</a:t>
            </a:r>
            <a:r>
              <a:rPr lang="en-GB" dirty="0" smtClean="0"/>
              <a:t>: </a:t>
            </a:r>
            <a:r>
              <a:rPr lang="en-GB" b="1" dirty="0" smtClean="0">
                <a:solidFill>
                  <a:srgbClr val="E3490B"/>
                </a:solidFill>
              </a:rPr>
              <a:t>Justifying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i="1" dirty="0"/>
              <a:t>Step </a:t>
            </a:r>
            <a:r>
              <a:rPr lang="en-GB" i="1" dirty="0" smtClean="0"/>
              <a:t>5</a:t>
            </a:r>
            <a:r>
              <a:rPr lang="en-GB" dirty="0" smtClean="0"/>
              <a:t>:  </a:t>
            </a:r>
            <a:r>
              <a:rPr lang="en-GB" b="1" dirty="0">
                <a:solidFill>
                  <a:srgbClr val="FF0000"/>
                </a:solidFill>
              </a:rPr>
              <a:t>Proving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002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0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Maths is for </a:t>
            </a:r>
            <a:r>
              <a:rPr lang="en-GB" b="1" u="sng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everybody</a:t>
            </a:r>
            <a:endParaRPr lang="en-GB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the search for pattern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the use of logic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making predictions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and generality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600" dirty="0" smtClean="0">
                <a:solidFill>
                  <a:srgbClr val="002060"/>
                </a:solidFill>
              </a:rPr>
              <a:t>Mason and Johnston-Wilder, (2004) </a:t>
            </a:r>
            <a:r>
              <a:rPr lang="en-GB" sz="1600" i="1" dirty="0" smtClean="0">
                <a:solidFill>
                  <a:srgbClr val="002060"/>
                </a:solidFill>
              </a:rPr>
              <a:t>Fundamental constructs in Mathematics education</a:t>
            </a:r>
            <a:endParaRPr lang="en-GB" sz="1600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68960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3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" y="44624"/>
            <a:ext cx="8979842" cy="673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8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Think about this…</a:t>
            </a:r>
            <a:endParaRPr lang="en-GB" b="1" u="sng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000" dirty="0">
                <a:solidFill>
                  <a:srgbClr val="002060"/>
                </a:solidFill>
              </a:rPr>
              <a:t>What creatures could there be? </a:t>
            </a:r>
            <a:br>
              <a:rPr lang="en-GB" sz="3000" dirty="0">
                <a:solidFill>
                  <a:srgbClr val="002060"/>
                </a:solidFill>
              </a:rPr>
            </a:br>
            <a:r>
              <a:rPr lang="en-GB" sz="3000" dirty="0">
                <a:solidFill>
                  <a:srgbClr val="002060"/>
                </a:solidFill>
              </a:rPr>
              <a:t>How many legs do they each have? </a:t>
            </a:r>
            <a:br>
              <a:rPr lang="en-GB" sz="3000" dirty="0">
                <a:solidFill>
                  <a:srgbClr val="002060"/>
                </a:solidFill>
              </a:rPr>
            </a:br>
            <a:r>
              <a:rPr lang="en-GB" sz="3000" dirty="0">
                <a:solidFill>
                  <a:srgbClr val="002060"/>
                </a:solidFill>
              </a:rPr>
              <a:t>What's the greatest number of creatures he could have seen? </a:t>
            </a:r>
            <a:br>
              <a:rPr lang="en-GB" sz="3000" dirty="0">
                <a:solidFill>
                  <a:srgbClr val="002060"/>
                </a:solidFill>
              </a:rPr>
            </a:br>
            <a:r>
              <a:rPr lang="en-GB" sz="3000" dirty="0">
                <a:solidFill>
                  <a:srgbClr val="002060"/>
                </a:solidFill>
              </a:rPr>
              <a:t>What's the smallest number of creatures he could have seen?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715041" cy="250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3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What is different?</a:t>
            </a:r>
            <a:endParaRPr lang="en-GB" b="1" u="sng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1617043" cy="1617043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022342" cy="235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49960"/>
            <a:ext cx="409304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22171"/>
            <a:ext cx="2783775" cy="156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Why do this problem?</a:t>
            </a:r>
            <a:endParaRPr lang="en-GB" u="sng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97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The 3 aims – </a:t>
            </a:r>
            <a:r>
              <a:rPr lang="en-GB" sz="2000" dirty="0" smtClean="0">
                <a:solidFill>
                  <a:srgbClr val="002060"/>
                </a:solidFill>
              </a:rPr>
              <a:t>no more 4 + 8 = 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Humour adds to enjoyment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Meaningful practice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Everyone can have a different answer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solidFill>
                  <a:srgbClr val="002060"/>
                </a:solidFill>
              </a:rPr>
              <a:t>Low threshold - High ceiling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</a:rPr>
              <a:t>What if </a:t>
            </a:r>
            <a:r>
              <a:rPr lang="en-GB" dirty="0" smtClean="0">
                <a:solidFill>
                  <a:srgbClr val="002060"/>
                </a:solidFill>
              </a:rPr>
              <a:t>questions - </a:t>
            </a:r>
            <a:r>
              <a:rPr lang="en-GB" sz="2000" dirty="0" smtClean="0">
                <a:solidFill>
                  <a:srgbClr val="002060"/>
                </a:solidFill>
              </a:rPr>
              <a:t>more </a:t>
            </a:r>
            <a:r>
              <a:rPr lang="en-GB" sz="2000" dirty="0">
                <a:solidFill>
                  <a:srgbClr val="002060"/>
                </a:solidFill>
              </a:rPr>
              <a:t>legs</a:t>
            </a:r>
            <a:r>
              <a:rPr lang="en-GB" sz="2000" dirty="0" smtClean="0">
                <a:solidFill>
                  <a:srgbClr val="002060"/>
                </a:solidFill>
              </a:rPr>
              <a:t>...18</a:t>
            </a:r>
            <a:r>
              <a:rPr lang="en-GB" sz="2000" dirty="0">
                <a:solidFill>
                  <a:srgbClr val="002060"/>
                </a:solidFill>
              </a:rPr>
              <a:t>, 24, </a:t>
            </a:r>
            <a:r>
              <a:rPr lang="en-GB" sz="2000" dirty="0" smtClean="0">
                <a:solidFill>
                  <a:srgbClr val="002060"/>
                </a:solidFill>
              </a:rPr>
              <a:t>19...or </a:t>
            </a:r>
            <a:r>
              <a:rPr lang="en-GB" sz="2000" dirty="0">
                <a:solidFill>
                  <a:srgbClr val="002060"/>
                </a:solidFill>
              </a:rPr>
              <a:t>fewer?</a:t>
            </a:r>
            <a:endParaRPr lang="en-GB" sz="2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381250" cy="1714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136</TotalTime>
  <Words>239</Words>
  <Application>Microsoft Office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Key Stage 1 Maths Day</vt:lpstr>
      <vt:lpstr>What do your children do in Years 1 and 2?</vt:lpstr>
      <vt:lpstr>The 3 Aims of the New Maths Curriculum</vt:lpstr>
      <vt:lpstr>Progression in reasoning</vt:lpstr>
      <vt:lpstr>Maths is for everybody</vt:lpstr>
      <vt:lpstr>PowerPoint Presentation</vt:lpstr>
      <vt:lpstr>Think about this…</vt:lpstr>
      <vt:lpstr>What is different?</vt:lpstr>
      <vt:lpstr>Why do this problem?</vt:lpstr>
      <vt:lpstr>The 3 Aims</vt:lpstr>
      <vt:lpstr>PowerPoint Presentation</vt:lpstr>
      <vt:lpstr>Why do this problem?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&amp; Applying</vt:lpstr>
      <vt:lpstr>Using &amp; Applying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1 Maths Day</dc:title>
  <dc:creator>David Joyce</dc:creator>
  <cp:lastModifiedBy>David Joyce</cp:lastModifiedBy>
  <cp:revision>15</cp:revision>
  <dcterms:created xsi:type="dcterms:W3CDTF">2015-04-20T09:02:56Z</dcterms:created>
  <dcterms:modified xsi:type="dcterms:W3CDTF">2015-10-07T16:28:49Z</dcterms:modified>
</cp:coreProperties>
</file>