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1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1A607-0056-F741-BDD5-3096865549E3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95038-8856-FA47-9386-70C071C7B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22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8066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0114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1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00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1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3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18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0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84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6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13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9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43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22AED-2209-B145-88FB-A0C679427772}" type="datetimeFigureOut">
              <a:rPr lang="en-US" smtClean="0"/>
              <a:t>07/02/15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9D0CA-9D5C-9D48-BC27-0E2C74B55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845435"/>
            <a:ext cx="3859911" cy="5010853"/>
          </a:xfrm>
        </p:spPr>
      </p:pic>
      <p:sp>
        <p:nvSpPr>
          <p:cNvPr id="87042" name="Rectangle 2"/>
          <p:cNvSpPr txBox="1">
            <a:spLocks noChangeArrowheads="1"/>
          </p:cNvSpPr>
          <p:nvPr/>
        </p:nvSpPr>
        <p:spPr bwMode="auto">
          <a:xfrm>
            <a:off x="5715000" y="1056818"/>
            <a:ext cx="2819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00"/>
                </a:solidFill>
              </a:rPr>
              <a:t>Five strands of mathematical proficiency</a:t>
            </a:r>
          </a:p>
        </p:txBody>
      </p:sp>
      <p:sp>
        <p:nvSpPr>
          <p:cNvPr id="18437" name="Rectangle 3"/>
          <p:cNvSpPr>
            <a:spLocks noChangeArrowheads="1"/>
          </p:cNvSpPr>
          <p:nvPr/>
        </p:nvSpPr>
        <p:spPr bwMode="auto">
          <a:xfrm>
            <a:off x="5148263" y="4591050"/>
            <a:ext cx="32004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000000"/>
                </a:solidFill>
                <a:latin typeface="Tahoma" charset="0"/>
              </a:rPr>
              <a:t>NRC (2001) </a:t>
            </a:r>
            <a:br>
              <a:rPr lang="en-US" sz="1800">
                <a:solidFill>
                  <a:srgbClr val="000000"/>
                </a:solidFill>
                <a:latin typeface="Tahoma" charset="0"/>
              </a:rPr>
            </a:br>
            <a:r>
              <a:rPr lang="en-US" sz="1800" i="1">
                <a:solidFill>
                  <a:srgbClr val="000000"/>
                </a:solidFill>
              </a:rPr>
              <a:t>Adding it up: Helping children learn mathematics</a:t>
            </a:r>
          </a:p>
        </p:txBody>
      </p:sp>
    </p:spTree>
    <p:extLst>
      <p:ext uri="{BB962C8B-B14F-4D97-AF65-F5344CB8AC3E}">
        <p14:creationId xmlns:p14="http://schemas.microsoft.com/office/powerpoint/2010/main" val="2427652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788236"/>
            <a:ext cx="8694738" cy="518477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en-US" sz="10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Conceptual understanding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- </a:t>
            </a:r>
            <a:b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comprehension of mathematical concepts, operations, and relations</a:t>
            </a:r>
            <a:b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endParaRPr lang="en-US" sz="18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Procedural fluency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- </a:t>
            </a:r>
            <a:b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skill in carrying out procedures flexibly, accurately, efficiently, and appropriately</a:t>
            </a:r>
            <a:b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endParaRPr lang="en-US" sz="18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Strategic competence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- </a:t>
            </a:r>
            <a:b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ability to formulate, represent, and solve mathematical problems</a:t>
            </a:r>
            <a:b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endParaRPr lang="en-US" sz="18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Adaptive reasoning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- </a:t>
            </a:r>
            <a:b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capacity for logical thought, reflection, explanation, and justification</a:t>
            </a:r>
            <a:b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endParaRPr lang="en-US" sz="18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Productive disposition</a:t>
            </a: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- </a:t>
            </a:r>
            <a:b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r>
              <a:rPr lang="en-US" sz="18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habitual inclination to see mathematics as sensible, useful, and worthwhile, coupled with a belief in diligence and one’s own efficacy.</a:t>
            </a:r>
            <a:endParaRPr lang="en-US" sz="10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659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Macintosh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 Smith</dc:creator>
  <cp:lastModifiedBy>O Smith</cp:lastModifiedBy>
  <cp:revision>1</cp:revision>
  <dcterms:created xsi:type="dcterms:W3CDTF">2015-02-07T23:12:32Z</dcterms:created>
  <dcterms:modified xsi:type="dcterms:W3CDTF">2015-02-07T23:14:24Z</dcterms:modified>
</cp:coreProperties>
</file>