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2"/>
  </p:notesMasterIdLst>
  <p:sldIdLst>
    <p:sldId id="316" r:id="rId2"/>
    <p:sldId id="267" r:id="rId3"/>
    <p:sldId id="256" r:id="rId4"/>
    <p:sldId id="263" r:id="rId5"/>
    <p:sldId id="266" r:id="rId6"/>
    <p:sldId id="265" r:id="rId7"/>
    <p:sldId id="268" r:id="rId8"/>
    <p:sldId id="270" r:id="rId9"/>
    <p:sldId id="269" r:id="rId10"/>
    <p:sldId id="271" r:id="rId11"/>
    <p:sldId id="272" r:id="rId12"/>
    <p:sldId id="273" r:id="rId13"/>
    <p:sldId id="274" r:id="rId14"/>
    <p:sldId id="275" r:id="rId15"/>
    <p:sldId id="276" r:id="rId16"/>
    <p:sldId id="278" r:id="rId17"/>
    <p:sldId id="277" r:id="rId18"/>
    <p:sldId id="279" r:id="rId19"/>
    <p:sldId id="280" r:id="rId20"/>
    <p:sldId id="281" r:id="rId21"/>
    <p:sldId id="283" r:id="rId22"/>
    <p:sldId id="282" r:id="rId23"/>
    <p:sldId id="284" r:id="rId24"/>
    <p:sldId id="285" r:id="rId25"/>
    <p:sldId id="286" r:id="rId26"/>
    <p:sldId id="288" r:id="rId27"/>
    <p:sldId id="287" r:id="rId28"/>
    <p:sldId id="290" r:id="rId29"/>
    <p:sldId id="291" r:id="rId30"/>
    <p:sldId id="292" r:id="rId31"/>
    <p:sldId id="289" r:id="rId32"/>
    <p:sldId id="293" r:id="rId33"/>
    <p:sldId id="294" r:id="rId34"/>
    <p:sldId id="295" r:id="rId35"/>
    <p:sldId id="297" r:id="rId36"/>
    <p:sldId id="296" r:id="rId37"/>
    <p:sldId id="299" r:id="rId38"/>
    <p:sldId id="298" r:id="rId39"/>
    <p:sldId id="300" r:id="rId40"/>
    <p:sldId id="301" r:id="rId41"/>
    <p:sldId id="304" r:id="rId42"/>
    <p:sldId id="302" r:id="rId43"/>
    <p:sldId id="303" r:id="rId44"/>
    <p:sldId id="305" r:id="rId45"/>
    <p:sldId id="306" r:id="rId46"/>
    <p:sldId id="307" r:id="rId47"/>
    <p:sldId id="308" r:id="rId48"/>
    <p:sldId id="310" r:id="rId49"/>
    <p:sldId id="311" r:id="rId50"/>
    <p:sldId id="313" r:id="rId51"/>
    <p:sldId id="323" r:id="rId52"/>
    <p:sldId id="309" r:id="rId53"/>
    <p:sldId id="312" r:id="rId54"/>
    <p:sldId id="314" r:id="rId55"/>
    <p:sldId id="315" r:id="rId56"/>
    <p:sldId id="317" r:id="rId57"/>
    <p:sldId id="319" r:id="rId58"/>
    <p:sldId id="320" r:id="rId59"/>
    <p:sldId id="321" r:id="rId60"/>
    <p:sldId id="322" r:id="rId6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63" autoAdjust="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9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D347A-184E-4609-8B21-21C8EBBFA12F}" type="datetimeFigureOut">
              <a:rPr lang="en-GB" smtClean="0"/>
              <a:pPr/>
              <a:t>13/07/2015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2F969-D0B6-42E9-9843-5F6A93AAE99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7E27-A87B-4540-92F8-B24EFB4CDC12}" type="slidenum">
              <a:rPr lang="en-GB" smtClean="0"/>
              <a:pPr/>
              <a:t>58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8844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790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930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8640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390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734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700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03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7177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273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419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3AFE4-F764-AD45-AFA2-75063B310E08}" type="datetimeFigureOut">
              <a:rPr lang="en-US" smtClean="0"/>
              <a:pPr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5487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Charlie’s Examples, from the presentation</a:t>
            </a:r>
          </a:p>
          <a:p>
            <a:r>
              <a:rPr lang="en-GB" dirty="0" smtClean="0"/>
              <a:t>Audience Suggestions</a:t>
            </a:r>
          </a:p>
          <a:p>
            <a:r>
              <a:rPr lang="en-GB" dirty="0" smtClean="0"/>
              <a:t>Colourful blank Venn diagrams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9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7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 of 24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704090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 of 36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Less than 200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Cube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Triangular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Fibonacci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numbers in these are those that would be found in the sequence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5n-1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2n+2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3n-1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n+4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56822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Charlie’s Examples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+1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objects placed in the Venn diagrams are sequences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67120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 Sequences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41970" y="907323"/>
            <a:ext cx="14376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Special Sequences</a:t>
            </a:r>
          </a:p>
          <a:p>
            <a:pPr algn="ctr"/>
            <a:r>
              <a:rPr lang="en-US" dirty="0" smtClean="0"/>
              <a:t>[n</a:t>
            </a:r>
            <a:r>
              <a:rPr lang="en-US" baseline="30000" dirty="0" smtClean="0"/>
              <a:t>2</a:t>
            </a:r>
            <a:r>
              <a:rPr lang="en-US" dirty="0" smtClean="0"/>
              <a:t> is, n</a:t>
            </a:r>
            <a:r>
              <a:rPr lang="en-US" baseline="30000" dirty="0" smtClean="0"/>
              <a:t>2</a:t>
            </a:r>
            <a:r>
              <a:rPr lang="en-US" dirty="0" smtClean="0"/>
              <a:t>+1 isn’t from the sheet]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Linear Sequences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Contains 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Linear Sequence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 Sequence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Fibonacci Style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Sixth term is 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First term negative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Converging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Oscillating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Increasing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Shapes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88098" y="1276655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an obtuse angle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 right angle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an acute angle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7068" y="172535"/>
            <a:ext cx="3304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Triangles and Quadrilaterals only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Regular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at least one right angle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106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Rotational Symmetry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Reflective Symmetry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Regular Polygon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Numbers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945759"/>
            <a:ext cx="736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48289" y="1880615"/>
            <a:ext cx="1158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Smaller than 100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518039"/>
            <a:ext cx="580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Odd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22638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Straight Line Graphs</a:t>
            </a: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3138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Negative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67290" y="5692801"/>
            <a:ext cx="1806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-1 &lt; gradient &lt; 1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80010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Negative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Passes through (1,2)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y-intercept =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Gradient &lt; 2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(2,3) on the line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m=3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22254" y="1092158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Passes through (2,8)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c=3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Gradient of 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Goes through (3,6)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y-intercept at (0,2)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Quadratic Equations</a:t>
            </a:r>
            <a:endParaRPr lang="en-GB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57432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Integer Solutions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Crosses x-axis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x=0 is a line of symmetry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(x+2) a factor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(x-3) a factor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(x+5) a factor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Numbers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477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Multiples of 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880615"/>
            <a:ext cx="104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 + 1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518039"/>
            <a:ext cx="1852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Triangle Numbers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699701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Handling Data</a:t>
            </a:r>
            <a:endParaRPr lang="en-GB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 =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= 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Median = 5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Median =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= 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Range = 7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 = 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10965" y="1230489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and Median estimated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08322" y="5692801"/>
            <a:ext cx="18119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&gt; Median (or estimates thereof)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8356" y="304800"/>
            <a:ext cx="4322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Give (grouped/ungrouped) frequency tables</a:t>
            </a:r>
            <a:endParaRPr lang="en-GB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KS5 Functions</a:t>
            </a:r>
            <a:endParaRPr lang="en-GB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Range y </a:t>
            </a:r>
            <a:r>
              <a:rPr lang="en-US" dirty="0" smtClean="0">
                <a:latin typeface="Times New Roman"/>
                <a:cs typeface="Times New Roman"/>
              </a:rPr>
              <a:t>≤0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Domain x</a:t>
            </a:r>
            <a:r>
              <a:rPr lang="en-US" dirty="0" smtClean="0">
                <a:latin typeface="Times New Roman"/>
                <a:cs typeface="Times New Roman"/>
              </a:rPr>
              <a:t>≥0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Odd function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Infinite domain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Infinite range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f(3)=2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f’(1)=0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f(-1)=0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Fractions</a:t>
            </a:r>
          </a:p>
          <a:p>
            <a:r>
              <a:rPr lang="en-GB" dirty="0" smtClean="0"/>
              <a:t>3D shapes</a:t>
            </a:r>
          </a:p>
          <a:p>
            <a:r>
              <a:rPr lang="en-GB" dirty="0" smtClean="0"/>
              <a:t>Simultaneous </a:t>
            </a:r>
            <a:r>
              <a:rPr lang="en-GB" dirty="0" smtClean="0"/>
              <a:t>equations</a:t>
            </a:r>
          </a:p>
          <a:p>
            <a:r>
              <a:rPr lang="en-GB" dirty="0" smtClean="0"/>
              <a:t>Coordinate Geometry</a:t>
            </a:r>
            <a:endParaRPr lang="en-GB" dirty="0" smtClean="0"/>
          </a:p>
          <a:p>
            <a:r>
              <a:rPr lang="en-GB" dirty="0" smtClean="0"/>
              <a:t>Modulus equations</a:t>
            </a:r>
          </a:p>
          <a:p>
            <a:r>
              <a:rPr lang="en-GB" dirty="0" smtClean="0"/>
              <a:t>Matrices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Equivalent to 1/3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simplest form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 denominator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77793" y="246390"/>
            <a:ext cx="1512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Fractions</a:t>
            </a:r>
            <a:endParaRPr lang="en-GB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Polygons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Quadrilaterals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790401"/>
            <a:ext cx="1589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 number of sides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65059" y="5379539"/>
            <a:ext cx="1852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More than 1 line of symmetry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228947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07334" y="2779426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a,b,d,e</a:t>
            </a:r>
            <a:r>
              <a:rPr lang="en-US" dirty="0" smtClean="0"/>
              <a:t> not multiples of each other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 and y are negative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55096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 and e negative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14186" y="246390"/>
            <a:ext cx="36822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Simultaneous Equations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88497" y="61195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ax+by</a:t>
            </a:r>
            <a:r>
              <a:rPr lang="en-US" dirty="0" smtClean="0"/>
              <a:t>=c</a:t>
            </a:r>
          </a:p>
          <a:p>
            <a:pPr algn="ctr"/>
            <a:r>
              <a:rPr lang="en-US" dirty="0" err="1" smtClean="0"/>
              <a:t>dx+ey</a:t>
            </a:r>
            <a:r>
              <a:rPr lang="en-US" dirty="0" smtClean="0"/>
              <a:t>=f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634150" y="1415155"/>
            <a:ext cx="1509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OR: x=-2, y=-3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07334" y="1415155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Lies on the line y=x+1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853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Lies on the circle x</a:t>
            </a:r>
            <a:r>
              <a:rPr lang="en-US" baseline="30000" dirty="0" smtClean="0"/>
              <a:t>2</a:t>
            </a:r>
            <a:r>
              <a:rPr lang="en-US" dirty="0" smtClean="0"/>
              <a:t>+(y-1)</a:t>
            </a:r>
            <a:r>
              <a:rPr lang="en-US" baseline="30000" dirty="0" smtClean="0"/>
              <a:t>2</a:t>
            </a:r>
            <a:r>
              <a:rPr lang="en-US" dirty="0" smtClean="0"/>
              <a:t>=25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89234" y="5550969"/>
            <a:ext cx="1626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Distance 5 from the origin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14186" y="246390"/>
            <a:ext cx="3343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Coordinate Geometry</a:t>
            </a:r>
            <a:endParaRPr lang="en-GB" sz="28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b=0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Only one solution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Solutions include x=0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1547" y="769610"/>
            <a:ext cx="4953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+mj-lt"/>
                <a:cs typeface="Arial" pitchFamily="34" charset="0"/>
              </a:rPr>
              <a:t>Equations of the form |</a:t>
            </a:r>
            <a:r>
              <a:rPr lang="en-GB" dirty="0" err="1" smtClean="0">
                <a:latin typeface="+mj-lt"/>
                <a:cs typeface="Arial" pitchFamily="34" charset="0"/>
              </a:rPr>
              <a:t>ax+b</a:t>
            </a:r>
            <a:r>
              <a:rPr lang="en-GB" dirty="0" smtClean="0">
                <a:latin typeface="+mj-lt"/>
                <a:cs typeface="Arial" pitchFamily="34" charset="0"/>
              </a:rPr>
              <a:t>|=|</a:t>
            </a:r>
            <a:r>
              <a:rPr lang="en-GB" dirty="0" err="1" smtClean="0">
                <a:latin typeface="+mj-lt"/>
                <a:cs typeface="Arial" pitchFamily="34" charset="0"/>
              </a:rPr>
              <a:t>cx+d</a:t>
            </a:r>
            <a:r>
              <a:rPr lang="en-GB" dirty="0" smtClean="0">
                <a:latin typeface="+mj-lt"/>
                <a:cs typeface="Arial" pitchFamily="34" charset="0"/>
              </a:rPr>
              <a:t>| (or ≥,≤,&lt;,&gt;,=)</a:t>
            </a:r>
            <a:endParaRPr lang="en-GB" dirty="0">
              <a:latin typeface="+mj-lt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5529" y="246390"/>
            <a:ext cx="2990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Modulus Equations</a:t>
            </a:r>
            <a:endParaRPr lang="en-GB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Orthogonal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Singular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Diagonal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77793" y="246390"/>
            <a:ext cx="1458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Matrices</a:t>
            </a:r>
            <a:endParaRPr lang="en-GB" sz="28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Solving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Venn diagram admits questions into the regions, with techniques for solving them around the outside.</a:t>
            </a:r>
            <a:br>
              <a:rPr lang="en-GB" dirty="0" smtClean="0"/>
            </a:br>
            <a:r>
              <a:rPr lang="en-GB" dirty="0" smtClean="0"/>
              <a:t>(These were intended as needing both, but a different interpretation would be questions that admit different methods of solution)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0" y="1230489"/>
            <a:ext cx="2616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“Baby” trigonometry</a:t>
            </a:r>
            <a:br>
              <a:rPr lang="en-US" dirty="0" smtClean="0"/>
            </a:br>
            <a:r>
              <a:rPr lang="en-US" dirty="0" smtClean="0"/>
              <a:t>(In a right-angled triangle)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Sine Rule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Pythagoras’ Theorem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Colourful Blank Venn Diagrams</a:t>
            </a:r>
            <a:endParaRPr lang="en-GB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  <a:noFill/>
        </p:grpSpPr>
        <p:sp>
          <p:nvSpPr>
            <p:cNvPr id="4" name="Oval 3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187624" y="188640"/>
            <a:ext cx="6480720" cy="6192688"/>
            <a:chOff x="971600" y="548680"/>
            <a:chExt cx="6480720" cy="6192688"/>
          </a:xfrm>
        </p:grpSpPr>
        <p:sp>
          <p:nvSpPr>
            <p:cNvPr id="10" name="Pie 9"/>
            <p:cNvSpPr/>
            <p:nvPr/>
          </p:nvSpPr>
          <p:spPr>
            <a:xfrm>
              <a:off x="971600" y="548680"/>
              <a:ext cx="4320480" cy="4320480"/>
            </a:xfrm>
            <a:prstGeom prst="pie">
              <a:avLst>
                <a:gd name="adj1" fmla="val 7179576"/>
                <a:gd name="adj2" fmla="val 18067565"/>
              </a:avLst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2051720" y="2420888"/>
              <a:ext cx="4320480" cy="4320480"/>
            </a:xfrm>
            <a:prstGeom prst="pie">
              <a:avLst>
                <a:gd name="adj1" fmla="val 21560122"/>
                <a:gd name="adj2" fmla="val 1082747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3131840" y="548680"/>
              <a:ext cx="4320480" cy="4320480"/>
            </a:xfrm>
            <a:prstGeom prst="pie">
              <a:avLst>
                <a:gd name="adj1" fmla="val 14384702"/>
                <a:gd name="adj2" fmla="val 3639930"/>
              </a:avLst>
            </a:prstGeom>
            <a:solidFill>
              <a:srgbClr val="6893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13" name="Group 20"/>
            <p:cNvGrpSpPr/>
            <p:nvPr/>
          </p:nvGrpSpPr>
          <p:grpSpPr>
            <a:xfrm>
              <a:off x="2051720" y="548680"/>
              <a:ext cx="5400600" cy="6192688"/>
              <a:chOff x="2051720" y="548680"/>
              <a:chExt cx="5400600" cy="619268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28" name="Pie 14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8025254"/>
                  <a:gd name="adj2" fmla="val 8852"/>
                </a:avLst>
              </a:prstGeom>
              <a:solidFill>
                <a:srgbClr val="A162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Pie 15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3579041"/>
                  <a:gd name="adj2" fmla="val 7190337"/>
                </a:avLst>
              </a:prstGeom>
              <a:solidFill>
                <a:srgbClr val="A162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" name="Group 21"/>
            <p:cNvGrpSpPr/>
            <p:nvPr/>
          </p:nvGrpSpPr>
          <p:grpSpPr>
            <a:xfrm>
              <a:off x="971600" y="548680"/>
              <a:ext cx="5400600" cy="6192688"/>
              <a:chOff x="971600" y="548680"/>
              <a:chExt cx="5400600" cy="6192688"/>
            </a:xfrm>
            <a:solidFill>
              <a:srgbClr val="00FF00"/>
            </a:solidFill>
          </p:grpSpPr>
          <p:sp>
            <p:nvSpPr>
              <p:cNvPr id="26" name="Pie 12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0778896"/>
                  <a:gd name="adj2" fmla="val 14373863"/>
                </a:avLst>
              </a:prstGeom>
              <a:solidFill>
                <a:srgbClr val="F684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Pie 13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3602358"/>
                  <a:gd name="adj2" fmla="val 7232171"/>
                </a:avLst>
              </a:prstGeom>
              <a:solidFill>
                <a:srgbClr val="F684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" name="Group 22"/>
            <p:cNvGrpSpPr/>
            <p:nvPr/>
          </p:nvGrpSpPr>
          <p:grpSpPr>
            <a:xfrm>
              <a:off x="971600" y="548680"/>
              <a:ext cx="6480720" cy="4320480"/>
              <a:chOff x="971600" y="548680"/>
              <a:chExt cx="6480720" cy="4320480"/>
            </a:xfrm>
          </p:grpSpPr>
          <p:sp>
            <p:nvSpPr>
              <p:cNvPr id="24" name="Pie 10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10778896"/>
                  <a:gd name="adj2" fmla="val 14373863"/>
                </a:avLst>
              </a:prstGeom>
              <a:solidFill>
                <a:srgbClr val="54D4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Pie 11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17961323"/>
                  <a:gd name="adj2" fmla="val 21561831"/>
                </a:avLst>
              </a:prstGeom>
              <a:solidFill>
                <a:srgbClr val="54D4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9"/>
            <p:cNvGrpSpPr/>
            <p:nvPr/>
          </p:nvGrpSpPr>
          <p:grpSpPr>
            <a:xfrm>
              <a:off x="971600" y="548680"/>
              <a:ext cx="6480720" cy="6192688"/>
              <a:chOff x="971600" y="548680"/>
              <a:chExt cx="6480720" cy="6192688"/>
            </a:xfrm>
          </p:grpSpPr>
          <p:sp>
            <p:nvSpPr>
              <p:cNvPr id="21" name="Pie 5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21584066"/>
                  <a:gd name="adj2" fmla="val 3580885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Pie 8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7247903"/>
                  <a:gd name="adj2" fmla="val 10804870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Pie 9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4434007"/>
                  <a:gd name="adj2" fmla="val 17999095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" name="Group 8"/>
            <p:cNvGrpSpPr/>
            <p:nvPr/>
          </p:nvGrpSpPr>
          <p:grpSpPr>
            <a:xfrm>
              <a:off x="971600" y="548680"/>
              <a:ext cx="6480720" cy="6192688"/>
              <a:chOff x="971600" y="548680"/>
              <a:chExt cx="6480720" cy="6192688"/>
            </a:xfrm>
            <a:noFill/>
          </p:grpSpPr>
          <p:sp>
            <p:nvSpPr>
              <p:cNvPr id="18" name="Oval 7"/>
              <p:cNvSpPr/>
              <p:nvPr/>
            </p:nvSpPr>
            <p:spPr>
              <a:xfrm>
                <a:off x="2051720" y="2420888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97160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6"/>
              <p:cNvSpPr/>
              <p:nvPr/>
            </p:nvSpPr>
            <p:spPr>
              <a:xfrm>
                <a:off x="313184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  <a:noFill/>
        </p:grpSpPr>
        <p:sp>
          <p:nvSpPr>
            <p:cNvPr id="4" name="Oval 3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68627" y="346977"/>
            <a:ext cx="312289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 = ax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+ </a:t>
            </a:r>
            <a:r>
              <a:rPr lang="en-US" sz="3200" dirty="0" err="1" smtClean="0"/>
              <a:t>bx</a:t>
            </a:r>
            <a:r>
              <a:rPr lang="en-US" sz="3200" dirty="0" smtClean="0"/>
              <a:t> + c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Turning point at (2,5)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880615"/>
            <a:ext cx="104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&lt; 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316793"/>
            <a:ext cx="1845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Symmetrical about the y axis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2289471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</p:grpSpPr>
        <p:sp>
          <p:nvSpPr>
            <p:cNvPr id="6" name="Arc 5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17993913"/>
                <a:gd name="adj2" fmla="val 0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Arc 8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21574732"/>
                <a:gd name="adj2" fmla="val 3626899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Arc 9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3638869"/>
                <a:gd name="adj2" fmla="val 7191394"/>
              </a:avLst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Arc 10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10780065"/>
                <a:gd name="adj2" fmla="val 14428818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Arc 11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7207607"/>
                <a:gd name="adj2" fmla="val 10840091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Arc 12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3626530"/>
                <a:gd name="adj2" fmla="val 7203172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Arc 13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0780065"/>
                <a:gd name="adj2" fmla="val 14408100"/>
              </a:avLst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Arc 14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4421631"/>
                <a:gd name="adj2" fmla="val 18020861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Arc 15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8030492"/>
                <a:gd name="adj2" fmla="val 5329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Arc 16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2441"/>
                <a:gd name="adj2" fmla="val 10812185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Arc 17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7194071"/>
                <a:gd name="adj2" fmla="val 18000870"/>
              </a:avLst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Arc 18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14369631"/>
                <a:gd name="adj2" fmla="val 3602493"/>
              </a:avLst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Audience Suggestions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Number</a:t>
            </a:r>
          </a:p>
          <a:p>
            <a:r>
              <a:rPr lang="en-GB" dirty="0" smtClean="0"/>
              <a:t>Sequences (i.e. terms that fit the given sequences)</a:t>
            </a:r>
          </a:p>
          <a:p>
            <a:r>
              <a:rPr lang="en-GB" dirty="0" smtClean="0"/>
              <a:t>More Sequences (Sequences that have the given properties)</a:t>
            </a:r>
          </a:p>
          <a:p>
            <a:r>
              <a:rPr lang="en-GB" dirty="0" smtClean="0"/>
              <a:t>Straight Line Graphs</a:t>
            </a:r>
          </a:p>
          <a:p>
            <a:r>
              <a:rPr lang="en-GB" dirty="0" smtClean="0"/>
              <a:t>Quadratics</a:t>
            </a:r>
          </a:p>
          <a:p>
            <a:r>
              <a:rPr lang="en-GB" dirty="0" smtClean="0"/>
              <a:t>Mean, Median, Mode</a:t>
            </a:r>
          </a:p>
          <a:p>
            <a:r>
              <a:rPr lang="en-GB" dirty="0" smtClean="0"/>
              <a:t>KS5 Functions</a:t>
            </a:r>
          </a:p>
          <a:p>
            <a:r>
              <a:rPr lang="en-GB" dirty="0" smtClean="0"/>
              <a:t>Others (Fractions, 3D Shapes, Simultaneous Equations</a:t>
            </a:r>
            <a:r>
              <a:rPr lang="en-GB" dirty="0" smtClean="0"/>
              <a:t>, Coordinate Geometry, </a:t>
            </a:r>
            <a:r>
              <a:rPr lang="en-GB" dirty="0" smtClean="0"/>
              <a:t>Modulus equations, Matrices)</a:t>
            </a:r>
          </a:p>
          <a:p>
            <a:r>
              <a:rPr lang="en-GB" dirty="0" smtClean="0"/>
              <a:t>Problem Solving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Number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 is a factor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5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552</Words>
  <Application>Microsoft Office PowerPoint</Application>
  <PresentationFormat>On-screen Show (4:3)</PresentationFormat>
  <Paragraphs>182</Paragraphs>
  <Slides>60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Office Theme</vt:lpstr>
      <vt:lpstr>Contents</vt:lpstr>
      <vt:lpstr>Charlie’s Examples</vt:lpstr>
      <vt:lpstr>     </vt:lpstr>
      <vt:lpstr>     </vt:lpstr>
      <vt:lpstr>     </vt:lpstr>
      <vt:lpstr>     </vt:lpstr>
      <vt:lpstr>Audience Suggestions</vt:lpstr>
      <vt:lpstr>Number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Sequences</vt:lpstr>
      <vt:lpstr>Slide 17</vt:lpstr>
      <vt:lpstr>Slide 18</vt:lpstr>
      <vt:lpstr>Slide 19</vt:lpstr>
      <vt:lpstr>Slide 20</vt:lpstr>
      <vt:lpstr>More Sequences</vt:lpstr>
      <vt:lpstr>Slide 22</vt:lpstr>
      <vt:lpstr>Slide 23</vt:lpstr>
      <vt:lpstr>Slide 24</vt:lpstr>
      <vt:lpstr>Slide 25</vt:lpstr>
      <vt:lpstr>Shapes</vt:lpstr>
      <vt:lpstr>Slide 27</vt:lpstr>
      <vt:lpstr>Slide 28</vt:lpstr>
      <vt:lpstr>Slide 29</vt:lpstr>
      <vt:lpstr>Straight Line Graphs</vt:lpstr>
      <vt:lpstr>Slide 31</vt:lpstr>
      <vt:lpstr>Slide 32</vt:lpstr>
      <vt:lpstr>Slide 33</vt:lpstr>
      <vt:lpstr>Slide 34</vt:lpstr>
      <vt:lpstr>Slide 35</vt:lpstr>
      <vt:lpstr>Slide 36</vt:lpstr>
      <vt:lpstr>Quadratic Equations</vt:lpstr>
      <vt:lpstr>Slide 38</vt:lpstr>
      <vt:lpstr>Slide 39</vt:lpstr>
      <vt:lpstr>Handling Data</vt:lpstr>
      <vt:lpstr>Slide 41</vt:lpstr>
      <vt:lpstr>Slide 42</vt:lpstr>
      <vt:lpstr>Slide 43</vt:lpstr>
      <vt:lpstr>KS5 Functions</vt:lpstr>
      <vt:lpstr>Slide 45</vt:lpstr>
      <vt:lpstr>Slide 46</vt:lpstr>
      <vt:lpstr>Slide 47</vt:lpstr>
      <vt:lpstr>Others</vt:lpstr>
      <vt:lpstr>Slide 49</vt:lpstr>
      <vt:lpstr>Slide 50</vt:lpstr>
      <vt:lpstr>Slide 51</vt:lpstr>
      <vt:lpstr>Slide 52</vt:lpstr>
      <vt:lpstr>Slide 53</vt:lpstr>
      <vt:lpstr>Problem Solving</vt:lpstr>
      <vt:lpstr>Slide 55</vt:lpstr>
      <vt:lpstr>Colourful Blank Venn Diagrams</vt:lpstr>
      <vt:lpstr>Slide 57</vt:lpstr>
      <vt:lpstr>Slide 58</vt:lpstr>
      <vt:lpstr>Slide 59</vt:lpstr>
      <vt:lpstr>Slide 60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Contents</dc:title>
  <dc:creator>O Smith</dc:creator>
  <cp:lastModifiedBy>David</cp:lastModifiedBy>
  <cp:revision>19</cp:revision>
  <dcterms:created xsi:type="dcterms:W3CDTF">2015-07-08T11:44:44Z</dcterms:created>
  <dcterms:modified xsi:type="dcterms:W3CDTF">2015-07-13T13:01:04Z</dcterms:modified>
</cp:coreProperties>
</file>