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5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51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docProps/app.xml" ContentType="application/vnd.openxmlformats-officedocument.extended-properties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  <p:sldMasterId id="2147483650" r:id="rId3"/>
    <p:sldMasterId id="2147483651" r:id="rId4"/>
    <p:sldMasterId id="2147483652" r:id="rId5"/>
  </p:sldMasterIdLst>
  <p:notesMasterIdLst>
    <p:notesMasterId r:id="rId15"/>
  </p:notesMasterIdLst>
  <p:sldIdLst>
    <p:sldId id="261" r:id="rId6"/>
    <p:sldId id="262" r:id="rId7"/>
    <p:sldId id="266" r:id="rId8"/>
    <p:sldId id="263" r:id="rId9"/>
    <p:sldId id="267" r:id="rId10"/>
    <p:sldId id="264" r:id="rId11"/>
    <p:sldId id="269" r:id="rId12"/>
    <p:sldId id="265" r:id="rId13"/>
    <p:sldId id="270" r:id="rId14"/>
  </p:sldIdLst>
  <p:sldSz cx="9144000" cy="6858000" type="screen4x3"/>
  <p:notesSz cx="6794500" cy="9906000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u="sng" kern="1200">
        <a:solidFill>
          <a:schemeClr val="bg1"/>
        </a:solidFill>
        <a:latin typeface="Arial" charset="0"/>
        <a:ea typeface="MS PGothic" pitchFamily="34" charset="-128"/>
        <a:cs typeface="+mn-cs"/>
      </a:defRPr>
    </a:lvl1pPr>
    <a:lvl2pPr marL="742950" indent="-28575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u="sng" kern="1200">
        <a:solidFill>
          <a:schemeClr val="bg1"/>
        </a:solidFill>
        <a:latin typeface="Arial" charset="0"/>
        <a:ea typeface="MS PGothic" pitchFamily="34" charset="-128"/>
        <a:cs typeface="+mn-cs"/>
      </a:defRPr>
    </a:lvl2pPr>
    <a:lvl3pPr marL="11430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u="sng" kern="1200">
        <a:solidFill>
          <a:schemeClr val="bg1"/>
        </a:solidFill>
        <a:latin typeface="Arial" charset="0"/>
        <a:ea typeface="MS PGothic" pitchFamily="34" charset="-128"/>
        <a:cs typeface="+mn-cs"/>
      </a:defRPr>
    </a:lvl3pPr>
    <a:lvl4pPr marL="16002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u="sng" kern="1200">
        <a:solidFill>
          <a:schemeClr val="bg1"/>
        </a:solidFill>
        <a:latin typeface="Arial" charset="0"/>
        <a:ea typeface="MS PGothic" pitchFamily="34" charset="-128"/>
        <a:cs typeface="+mn-cs"/>
      </a:defRPr>
    </a:lvl4pPr>
    <a:lvl5pPr marL="20574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u="sng" kern="1200">
        <a:solidFill>
          <a:schemeClr val="bg1"/>
        </a:solidFill>
        <a:latin typeface="Arial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2400" u="sng" kern="1200">
        <a:solidFill>
          <a:schemeClr val="bg1"/>
        </a:solidFill>
        <a:latin typeface="Arial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2400" u="sng" kern="1200">
        <a:solidFill>
          <a:schemeClr val="bg1"/>
        </a:solidFill>
        <a:latin typeface="Arial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2400" u="sng" kern="1200">
        <a:solidFill>
          <a:schemeClr val="bg1"/>
        </a:solidFill>
        <a:latin typeface="Arial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2400" u="sng" kern="1200">
        <a:solidFill>
          <a:schemeClr val="bg1"/>
        </a:solidFill>
        <a:latin typeface="Arial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873" autoAdjust="0"/>
    <p:restoredTop sz="94660"/>
  </p:normalViewPr>
  <p:slideViewPr>
    <p:cSldViewPr>
      <p:cViewPr varScale="1">
        <p:scale>
          <a:sx n="62" d="100"/>
          <a:sy n="62" d="100"/>
        </p:scale>
        <p:origin x="-1038" y="-8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74"/>
        <p:guide pos="2159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AutoShape 1"/>
          <p:cNvSpPr>
            <a:spLocks noChangeArrowheads="1"/>
          </p:cNvSpPr>
          <p:nvPr/>
        </p:nvSpPr>
        <p:spPr bwMode="auto">
          <a:xfrm>
            <a:off x="0" y="0"/>
            <a:ext cx="6794500" cy="9906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0" y="0"/>
            <a:ext cx="2946400" cy="495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3848100" y="0"/>
            <a:ext cx="2946400" cy="495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sldImg"/>
          </p:nvPr>
        </p:nvSpPr>
        <p:spPr bwMode="auto">
          <a:xfrm>
            <a:off x="920750" y="742950"/>
            <a:ext cx="4953000" cy="371475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6149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679450" y="4705350"/>
            <a:ext cx="5435600" cy="44577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89883" tIns="46739" rIns="89883" bIns="46739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0" y="9409113"/>
            <a:ext cx="2946400" cy="495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848100" y="9409113"/>
            <a:ext cx="2944813" cy="4937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89883" tIns="46739" rIns="89883" bIns="46739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2813" algn="l"/>
                <a:tab pos="1827213" algn="l"/>
                <a:tab pos="2740025" algn="l"/>
                <a:tab pos="3652838" algn="l"/>
                <a:tab pos="4565650" algn="l"/>
                <a:tab pos="5480050" algn="l"/>
                <a:tab pos="6392863" algn="l"/>
                <a:tab pos="7305675" algn="l"/>
                <a:tab pos="8218488" algn="l"/>
                <a:tab pos="9132888" algn="l"/>
                <a:tab pos="10045700" algn="l"/>
              </a:tabLst>
              <a:defRPr sz="1200">
                <a:solidFill>
                  <a:srgbClr val="000000"/>
                </a:solidFill>
                <a:cs typeface="Arial" charset="0"/>
              </a:defRPr>
            </a:lvl1pPr>
          </a:lstStyle>
          <a:p>
            <a:fld id="{497557F1-C7E1-45F8-9199-32BAD0AF88C7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42AA77D-F39A-4887-9A1F-F2A66E1D5251}" type="slidenum">
              <a:rPr lang="en-US"/>
              <a:pPr/>
              <a:t>2</a:t>
            </a:fld>
            <a:endParaRPr lang="en-US"/>
          </a:p>
        </p:txBody>
      </p:sp>
      <p:sp>
        <p:nvSpPr>
          <p:cNvPr id="82946" name="Rectangle 2"/>
          <p:cNvSpPr>
            <a:spLocks noGrp="1" noRot="1" noTextEdit="1"/>
          </p:cNvSpPr>
          <p:nvPr>
            <p:ph type="sldImg"/>
          </p:nvPr>
        </p:nvSpPr>
        <p:spPr>
          <a:ln/>
        </p:spPr>
      </p:sp>
      <p:sp>
        <p:nvSpPr>
          <p:cNvPr id="82947" name="Rectangle 3"/>
          <p:cNvSpPr>
            <a:spLocks noGrp="1"/>
          </p:cNvSpPr>
          <p:nvPr>
            <p:ph type="body" idx="1"/>
          </p:nvPr>
        </p:nvSpPr>
        <p:spPr>
          <a:xfrm>
            <a:off x="906463" y="4705350"/>
            <a:ext cx="4981575" cy="4457700"/>
          </a:xfrm>
        </p:spPr>
        <p:txBody>
          <a:bodyPr lIns="91440" tIns="45720" rIns="91440" bIns="45720"/>
          <a:lstStyle/>
          <a:p>
            <a:r>
              <a:rPr lang="en-GB"/>
              <a:t>http://nrich.maths.org/7024</a:t>
            </a:r>
          </a:p>
          <a:p>
            <a:r>
              <a:rPr lang="en-GB"/>
              <a:t>https://nrich.maths.org/900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9D03FE2-ACA0-453A-9E26-EC2C29DC192E}" type="slidenum">
              <a:rPr lang="en-US"/>
              <a:pPr/>
              <a:t>4</a:t>
            </a:fld>
            <a:endParaRPr lang="en-US"/>
          </a:p>
        </p:txBody>
      </p:sp>
      <p:sp>
        <p:nvSpPr>
          <p:cNvPr id="84994" name="Rectangle 2"/>
          <p:cNvSpPr>
            <a:spLocks noGrp="1" noRot="1" noTextEdit="1"/>
          </p:cNvSpPr>
          <p:nvPr>
            <p:ph type="sldImg"/>
          </p:nvPr>
        </p:nvSpPr>
        <p:spPr>
          <a:ln/>
        </p:spPr>
      </p:sp>
      <p:sp>
        <p:nvSpPr>
          <p:cNvPr id="84995" name="Rectangle 3"/>
          <p:cNvSpPr>
            <a:spLocks noGrp="1"/>
          </p:cNvSpPr>
          <p:nvPr>
            <p:ph type="body" idx="1"/>
          </p:nvPr>
        </p:nvSpPr>
        <p:spPr>
          <a:xfrm>
            <a:off x="906463" y="4705350"/>
            <a:ext cx="4981575" cy="4457700"/>
          </a:xfrm>
        </p:spPr>
        <p:txBody>
          <a:bodyPr lIns="91440" tIns="45720" rIns="91440" bIns="45720"/>
          <a:lstStyle/>
          <a:p>
            <a:r>
              <a:rPr lang="en-GB"/>
              <a:t>https://nrich.maths.org/7283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016E920-CB83-4C7B-BA72-A1FC40611488}" type="slidenum">
              <a:rPr lang="en-US"/>
              <a:pPr/>
              <a:t>6</a:t>
            </a:fld>
            <a:endParaRPr lang="en-US"/>
          </a:p>
        </p:txBody>
      </p:sp>
      <p:sp>
        <p:nvSpPr>
          <p:cNvPr id="87042" name="Rectangle 2"/>
          <p:cNvSpPr>
            <a:spLocks noGrp="1" noRot="1" noTextEdit="1"/>
          </p:cNvSpPr>
          <p:nvPr>
            <p:ph type="sldImg"/>
          </p:nvPr>
        </p:nvSpPr>
        <p:spPr>
          <a:ln/>
        </p:spPr>
      </p:sp>
      <p:sp>
        <p:nvSpPr>
          <p:cNvPr id="87043" name="Rectangle 3"/>
          <p:cNvSpPr>
            <a:spLocks noGrp="1"/>
          </p:cNvSpPr>
          <p:nvPr>
            <p:ph type="body" idx="1"/>
          </p:nvPr>
        </p:nvSpPr>
        <p:spPr>
          <a:xfrm>
            <a:off x="906463" y="4705350"/>
            <a:ext cx="4981575" cy="4457700"/>
          </a:xfrm>
        </p:spPr>
        <p:txBody>
          <a:bodyPr lIns="91440" tIns="45720" rIns="91440" bIns="45720"/>
          <a:lstStyle/>
          <a:p>
            <a:r>
              <a:rPr lang="en-GB"/>
              <a:t>https://nrich.maths.org/1783</a:t>
            </a:r>
          </a:p>
          <a:p>
            <a:r>
              <a:rPr lang="en-GB"/>
              <a:t>https://nrich.maths.org/6402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284499E-F171-4295-9D67-284F819B28DC}" type="slidenum">
              <a:rPr lang="en-US"/>
              <a:pPr/>
              <a:t>8</a:t>
            </a:fld>
            <a:endParaRPr lang="en-US"/>
          </a:p>
        </p:txBody>
      </p:sp>
      <p:sp>
        <p:nvSpPr>
          <p:cNvPr id="89090" name="Rectangle 2"/>
          <p:cNvSpPr>
            <a:spLocks noGrp="1" noRot="1" noTextEdit="1"/>
          </p:cNvSpPr>
          <p:nvPr>
            <p:ph type="sldImg"/>
          </p:nvPr>
        </p:nvSpPr>
        <p:spPr>
          <a:ln/>
        </p:spPr>
      </p:sp>
      <p:sp>
        <p:nvSpPr>
          <p:cNvPr id="89091" name="Rectangle 3"/>
          <p:cNvSpPr>
            <a:spLocks noGrp="1"/>
          </p:cNvSpPr>
          <p:nvPr>
            <p:ph type="body" idx="1"/>
          </p:nvPr>
        </p:nvSpPr>
        <p:spPr>
          <a:xfrm>
            <a:off x="906463" y="4705350"/>
            <a:ext cx="4981575" cy="4457700"/>
          </a:xfrm>
        </p:spPr>
        <p:txBody>
          <a:bodyPr lIns="91440" tIns="45720" rIns="91440" bIns="45720"/>
          <a:lstStyle/>
          <a:p>
            <a:r>
              <a:rPr lang="en-GB"/>
              <a:t>https://nrich.maths.org/2382</a:t>
            </a:r>
          </a:p>
          <a:p>
            <a:r>
              <a:rPr lang="en-GB"/>
              <a:t>https://nrich.maths.org/708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89725" y="273050"/>
            <a:ext cx="2051050" cy="54546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273050"/>
            <a:ext cx="6003925" cy="54546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1188" y="1600200"/>
            <a:ext cx="4027487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1075" y="1600200"/>
            <a:ext cx="4027488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9413" y="128588"/>
            <a:ext cx="2089150" cy="59959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8588"/>
            <a:ext cx="6119813" cy="59959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1188" y="1557338"/>
            <a:ext cx="4027487" cy="43910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1075" y="1557338"/>
            <a:ext cx="4027488" cy="43910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9413" y="128588"/>
            <a:ext cx="2089150" cy="58197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8588"/>
            <a:ext cx="6119813" cy="58197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981200"/>
            <a:ext cx="4027488" cy="3746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3288" y="1981200"/>
            <a:ext cx="4027487" cy="3746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1188" y="1600200"/>
            <a:ext cx="4027487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1075" y="1600200"/>
            <a:ext cx="4027488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9413" y="128588"/>
            <a:ext cx="2089150" cy="59959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8588"/>
            <a:ext cx="6119813" cy="59959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1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image" Target="../media/image1.png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4.png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600200" y="273050"/>
            <a:ext cx="5865813" cy="14335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981200"/>
            <a:ext cx="8207375" cy="37465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228600" y="228600"/>
            <a:ext cx="1371600" cy="8556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6934200" y="5943600"/>
            <a:ext cx="2057400" cy="8001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  <p:sldLayoutId id="2147483662" r:id="rId10"/>
    <p:sldLayoutId id="2147483663" r:id="rId11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 b="1">
          <a:solidFill>
            <a:srgbClr val="000099"/>
          </a:solidFill>
          <a:latin typeface="+mj-lt"/>
          <a:ea typeface="+mj-ea"/>
          <a:cs typeface="+mj-cs"/>
        </a:defRPr>
      </a:lvl1pPr>
      <a:lvl2pPr marL="742950" indent="-28575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 b="1">
          <a:solidFill>
            <a:srgbClr val="000099"/>
          </a:solidFill>
          <a:latin typeface="Arial" charset="0"/>
          <a:ea typeface="MS PGothic" pitchFamily="34" charset="-128"/>
        </a:defRPr>
      </a:lvl2pPr>
      <a:lvl3pPr marL="1143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 b="1">
          <a:solidFill>
            <a:srgbClr val="000099"/>
          </a:solidFill>
          <a:latin typeface="Arial" charset="0"/>
          <a:ea typeface="MS PGothic" pitchFamily="34" charset="-128"/>
        </a:defRPr>
      </a:lvl3pPr>
      <a:lvl4pPr marL="1600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 b="1">
          <a:solidFill>
            <a:srgbClr val="000099"/>
          </a:solidFill>
          <a:latin typeface="Arial" charset="0"/>
          <a:ea typeface="MS PGothic" pitchFamily="34" charset="-128"/>
        </a:defRPr>
      </a:lvl4pPr>
      <a:lvl5pPr marL="20574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 b="1">
          <a:solidFill>
            <a:srgbClr val="000099"/>
          </a:solidFill>
          <a:latin typeface="Arial" charset="0"/>
          <a:ea typeface="MS PGothic" pitchFamily="34" charset="-128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 b="1">
          <a:solidFill>
            <a:srgbClr val="000099"/>
          </a:solidFill>
          <a:latin typeface="Arial" charset="0"/>
          <a:ea typeface="MS PGothic" pitchFamily="34" charset="-128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 b="1">
          <a:solidFill>
            <a:srgbClr val="000099"/>
          </a:solidFill>
          <a:latin typeface="Arial" charset="0"/>
          <a:ea typeface="MS PGothic" pitchFamily="34" charset="-128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 b="1">
          <a:solidFill>
            <a:srgbClr val="000099"/>
          </a:solidFill>
          <a:latin typeface="Arial" charset="0"/>
          <a:ea typeface="MS PGothic" pitchFamily="34" charset="-128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 b="1">
          <a:solidFill>
            <a:srgbClr val="000099"/>
          </a:solidFill>
          <a:latin typeface="Arial" charset="0"/>
          <a:ea typeface="MS PGothic" pitchFamily="34" charset="-128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>
          <a:solidFill>
            <a:srgbClr val="000099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800">
          <a:solidFill>
            <a:srgbClr val="000099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99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99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99"/>
          </a:solidFill>
          <a:latin typeface="+mn-lt"/>
          <a:ea typeface="+mn-ea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99"/>
          </a:solidFill>
          <a:latin typeface="+mn-lt"/>
          <a:ea typeface="+mn-ea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99"/>
          </a:solidFill>
          <a:latin typeface="+mn-lt"/>
          <a:ea typeface="+mn-ea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99"/>
          </a:solidFill>
          <a:latin typeface="+mn-lt"/>
          <a:ea typeface="+mn-ea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99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8588"/>
            <a:ext cx="8228013" cy="14335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11188" y="1600200"/>
            <a:ext cx="8207375" cy="4524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3349625" y="6165850"/>
            <a:ext cx="2327275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>
                <a:solidFill>
                  <a:srgbClr val="333399"/>
                </a:solidFill>
              </a:rPr>
              <a:t>http://nrich.maths.org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 b="1">
          <a:solidFill>
            <a:srgbClr val="000099"/>
          </a:solidFill>
          <a:latin typeface="+mj-lt"/>
          <a:ea typeface="+mj-ea"/>
          <a:cs typeface="+mj-cs"/>
        </a:defRPr>
      </a:lvl1pPr>
      <a:lvl2pPr marL="742950" indent="-28575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 b="1">
          <a:solidFill>
            <a:srgbClr val="000099"/>
          </a:solidFill>
          <a:latin typeface="Arial" charset="0"/>
          <a:ea typeface="MS PGothic" pitchFamily="34" charset="-128"/>
        </a:defRPr>
      </a:lvl2pPr>
      <a:lvl3pPr marL="1143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 b="1">
          <a:solidFill>
            <a:srgbClr val="000099"/>
          </a:solidFill>
          <a:latin typeface="Arial" charset="0"/>
          <a:ea typeface="MS PGothic" pitchFamily="34" charset="-128"/>
        </a:defRPr>
      </a:lvl3pPr>
      <a:lvl4pPr marL="1600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 b="1">
          <a:solidFill>
            <a:srgbClr val="000099"/>
          </a:solidFill>
          <a:latin typeface="Arial" charset="0"/>
          <a:ea typeface="MS PGothic" pitchFamily="34" charset="-128"/>
        </a:defRPr>
      </a:lvl4pPr>
      <a:lvl5pPr marL="20574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 b="1">
          <a:solidFill>
            <a:srgbClr val="000099"/>
          </a:solidFill>
          <a:latin typeface="Arial" charset="0"/>
          <a:ea typeface="MS PGothic" pitchFamily="34" charset="-128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 b="1">
          <a:solidFill>
            <a:srgbClr val="000099"/>
          </a:solidFill>
          <a:latin typeface="Arial" charset="0"/>
          <a:ea typeface="MS PGothic" pitchFamily="34" charset="-128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 b="1">
          <a:solidFill>
            <a:srgbClr val="000099"/>
          </a:solidFill>
          <a:latin typeface="Arial" charset="0"/>
          <a:ea typeface="MS PGothic" pitchFamily="34" charset="-128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 b="1">
          <a:solidFill>
            <a:srgbClr val="000099"/>
          </a:solidFill>
          <a:latin typeface="Arial" charset="0"/>
          <a:ea typeface="MS PGothic" pitchFamily="34" charset="-128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 b="1">
          <a:solidFill>
            <a:srgbClr val="000099"/>
          </a:solidFill>
          <a:latin typeface="Arial" charset="0"/>
          <a:ea typeface="MS PGothic" pitchFamily="34" charset="-128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>
          <a:solidFill>
            <a:srgbClr val="000099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800">
          <a:solidFill>
            <a:srgbClr val="000099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99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99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99"/>
          </a:solidFill>
          <a:latin typeface="+mn-lt"/>
          <a:ea typeface="+mn-ea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99"/>
          </a:solidFill>
          <a:latin typeface="+mn-lt"/>
          <a:ea typeface="+mn-ea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99"/>
          </a:solidFill>
          <a:latin typeface="+mn-lt"/>
          <a:ea typeface="+mn-ea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99"/>
          </a:solidFill>
          <a:latin typeface="+mn-lt"/>
          <a:ea typeface="+mn-ea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99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8588"/>
            <a:ext cx="8228013" cy="14335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11188" y="1557338"/>
            <a:ext cx="8207375" cy="4391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3075" name="Line 3"/>
          <p:cNvSpPr>
            <a:spLocks noChangeShapeType="1"/>
          </p:cNvSpPr>
          <p:nvPr/>
        </p:nvSpPr>
        <p:spPr bwMode="auto">
          <a:xfrm>
            <a:off x="0" y="1341438"/>
            <a:ext cx="9144000" cy="1587"/>
          </a:xfrm>
          <a:prstGeom prst="line">
            <a:avLst/>
          </a:prstGeom>
          <a:noFill/>
          <a:ln w="76320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8532813" y="6165850"/>
            <a:ext cx="369887" cy="4127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3349625" y="6165850"/>
            <a:ext cx="2327275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>
                <a:solidFill>
                  <a:srgbClr val="333399"/>
                </a:solidFill>
              </a:rPr>
              <a:t>http://nrich.maths.org</a:t>
            </a:r>
          </a:p>
        </p:txBody>
      </p:sp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150813" y="5986463"/>
            <a:ext cx="1258887" cy="7842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 b="1">
          <a:solidFill>
            <a:srgbClr val="000099"/>
          </a:solidFill>
          <a:latin typeface="+mj-lt"/>
          <a:ea typeface="+mj-ea"/>
          <a:cs typeface="+mj-cs"/>
        </a:defRPr>
      </a:lvl1pPr>
      <a:lvl2pPr marL="742950" indent="-28575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 b="1">
          <a:solidFill>
            <a:srgbClr val="000099"/>
          </a:solidFill>
          <a:latin typeface="Arial" charset="0"/>
          <a:ea typeface="MS PGothic" pitchFamily="34" charset="-128"/>
        </a:defRPr>
      </a:lvl2pPr>
      <a:lvl3pPr marL="1143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 b="1">
          <a:solidFill>
            <a:srgbClr val="000099"/>
          </a:solidFill>
          <a:latin typeface="Arial" charset="0"/>
          <a:ea typeface="MS PGothic" pitchFamily="34" charset="-128"/>
        </a:defRPr>
      </a:lvl3pPr>
      <a:lvl4pPr marL="1600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 b="1">
          <a:solidFill>
            <a:srgbClr val="000099"/>
          </a:solidFill>
          <a:latin typeface="Arial" charset="0"/>
          <a:ea typeface="MS PGothic" pitchFamily="34" charset="-128"/>
        </a:defRPr>
      </a:lvl4pPr>
      <a:lvl5pPr marL="20574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 b="1">
          <a:solidFill>
            <a:srgbClr val="000099"/>
          </a:solidFill>
          <a:latin typeface="Arial" charset="0"/>
          <a:ea typeface="MS PGothic" pitchFamily="34" charset="-128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 b="1">
          <a:solidFill>
            <a:srgbClr val="000099"/>
          </a:solidFill>
          <a:latin typeface="Arial" charset="0"/>
          <a:ea typeface="MS PGothic" pitchFamily="34" charset="-128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 b="1">
          <a:solidFill>
            <a:srgbClr val="000099"/>
          </a:solidFill>
          <a:latin typeface="Arial" charset="0"/>
          <a:ea typeface="MS PGothic" pitchFamily="34" charset="-128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 b="1">
          <a:solidFill>
            <a:srgbClr val="000099"/>
          </a:solidFill>
          <a:latin typeface="Arial" charset="0"/>
          <a:ea typeface="MS PGothic" pitchFamily="34" charset="-128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 b="1">
          <a:solidFill>
            <a:srgbClr val="000099"/>
          </a:solidFill>
          <a:latin typeface="Arial" charset="0"/>
          <a:ea typeface="MS PGothic" pitchFamily="34" charset="-128"/>
        </a:defRPr>
      </a:lvl9pPr>
    </p:titleStyle>
    <p:bodyStyle>
      <a:lvl1pPr marL="342900" indent="-342900" algn="l" defTabSz="449263" rtl="0" eaLnBrk="0" fontAlgn="base" hangingPunct="0">
        <a:spcBef>
          <a:spcPts val="700"/>
        </a:spcBef>
        <a:spcAft>
          <a:spcPts val="350"/>
        </a:spcAft>
        <a:buClr>
          <a:srgbClr val="000000"/>
        </a:buClr>
        <a:buSzPct val="100000"/>
        <a:buFont typeface="Times New Roman" pitchFamily="18" charset="0"/>
        <a:defRPr sz="2800">
          <a:solidFill>
            <a:srgbClr val="000099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ts val="350"/>
        </a:spcAft>
        <a:buClr>
          <a:srgbClr val="000000"/>
        </a:buClr>
        <a:buSzPct val="100000"/>
        <a:buFont typeface="Times New Roman" pitchFamily="18" charset="0"/>
        <a:defRPr sz="2800">
          <a:solidFill>
            <a:srgbClr val="000099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ts val="30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99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ts val="25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99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ts val="25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99"/>
          </a:solidFill>
          <a:latin typeface="+mn-lt"/>
          <a:ea typeface="+mn-ea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ts val="25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99"/>
          </a:solidFill>
          <a:latin typeface="+mn-lt"/>
          <a:ea typeface="+mn-ea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ts val="25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99"/>
          </a:solidFill>
          <a:latin typeface="+mn-lt"/>
          <a:ea typeface="+mn-ea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ts val="25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99"/>
          </a:solidFill>
          <a:latin typeface="+mn-lt"/>
          <a:ea typeface="+mn-ea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ts val="25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99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8532813" y="6165850"/>
            <a:ext cx="369887" cy="4127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3349625" y="6165850"/>
            <a:ext cx="2327275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>
                <a:solidFill>
                  <a:srgbClr val="333399"/>
                </a:solidFill>
              </a:rPr>
              <a:t>http://nrich.maths.org</a:t>
            </a: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150813" y="5984875"/>
            <a:ext cx="1258887" cy="7842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 b="1">
          <a:solidFill>
            <a:srgbClr val="333399"/>
          </a:solidFill>
          <a:latin typeface="+mj-lt"/>
          <a:ea typeface="+mj-ea"/>
          <a:cs typeface="+mj-cs"/>
        </a:defRPr>
      </a:lvl1pPr>
      <a:lvl2pPr marL="742950" indent="-28575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 b="1">
          <a:solidFill>
            <a:srgbClr val="333399"/>
          </a:solidFill>
          <a:latin typeface="Times New Roman" pitchFamily="18" charset="0"/>
          <a:ea typeface="MS PGothic" pitchFamily="34" charset="-128"/>
        </a:defRPr>
      </a:lvl2pPr>
      <a:lvl3pPr marL="1143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 b="1">
          <a:solidFill>
            <a:srgbClr val="333399"/>
          </a:solidFill>
          <a:latin typeface="Times New Roman" pitchFamily="18" charset="0"/>
          <a:ea typeface="MS PGothic" pitchFamily="34" charset="-128"/>
        </a:defRPr>
      </a:lvl3pPr>
      <a:lvl4pPr marL="1600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 b="1">
          <a:solidFill>
            <a:srgbClr val="333399"/>
          </a:solidFill>
          <a:latin typeface="Times New Roman" pitchFamily="18" charset="0"/>
          <a:ea typeface="MS PGothic" pitchFamily="34" charset="-128"/>
        </a:defRPr>
      </a:lvl4pPr>
      <a:lvl5pPr marL="20574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 b="1">
          <a:solidFill>
            <a:srgbClr val="333399"/>
          </a:solidFill>
          <a:latin typeface="Times New Roman" pitchFamily="18" charset="0"/>
          <a:ea typeface="MS PGothic" pitchFamily="34" charset="-128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 b="1">
          <a:solidFill>
            <a:srgbClr val="333399"/>
          </a:solidFill>
          <a:latin typeface="Times New Roman" pitchFamily="18" charset="0"/>
          <a:ea typeface="MS PGothic" pitchFamily="34" charset="-128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 b="1">
          <a:solidFill>
            <a:srgbClr val="333399"/>
          </a:solidFill>
          <a:latin typeface="Times New Roman" pitchFamily="18" charset="0"/>
          <a:ea typeface="MS PGothic" pitchFamily="34" charset="-128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 b="1">
          <a:solidFill>
            <a:srgbClr val="333399"/>
          </a:solidFill>
          <a:latin typeface="Times New Roman" pitchFamily="18" charset="0"/>
          <a:ea typeface="MS PGothic" pitchFamily="34" charset="-128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 b="1">
          <a:solidFill>
            <a:srgbClr val="333399"/>
          </a:solidFill>
          <a:latin typeface="Times New Roman" pitchFamily="18" charset="0"/>
          <a:ea typeface="MS PGothic" pitchFamily="34" charset="-128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>
          <a:solidFill>
            <a:srgbClr val="333399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800">
          <a:solidFill>
            <a:srgbClr val="333399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333399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333399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333399"/>
          </a:solidFill>
          <a:latin typeface="+mn-lt"/>
          <a:ea typeface="+mn-ea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333399"/>
          </a:solidFill>
          <a:latin typeface="+mn-lt"/>
          <a:ea typeface="+mn-ea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333399"/>
          </a:solidFill>
          <a:latin typeface="+mn-lt"/>
          <a:ea typeface="+mn-ea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333399"/>
          </a:solidFill>
          <a:latin typeface="+mn-lt"/>
          <a:ea typeface="+mn-ea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333399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8588"/>
            <a:ext cx="8228013" cy="14335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11188" y="1600200"/>
            <a:ext cx="8207375" cy="4524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2124075" y="2133600"/>
            <a:ext cx="4935538" cy="2990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3349625" y="6165850"/>
            <a:ext cx="2327275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>
                <a:solidFill>
                  <a:srgbClr val="333399"/>
                </a:solidFill>
              </a:rPr>
              <a:t>http://nrich.maths.org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 b="1">
          <a:solidFill>
            <a:srgbClr val="000099"/>
          </a:solidFill>
          <a:latin typeface="+mj-lt"/>
          <a:ea typeface="+mj-ea"/>
          <a:cs typeface="+mj-cs"/>
        </a:defRPr>
      </a:lvl1pPr>
      <a:lvl2pPr marL="742950" indent="-28575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 b="1">
          <a:solidFill>
            <a:srgbClr val="000099"/>
          </a:solidFill>
          <a:latin typeface="Arial" charset="0"/>
          <a:ea typeface="MS PGothic" pitchFamily="34" charset="-128"/>
        </a:defRPr>
      </a:lvl2pPr>
      <a:lvl3pPr marL="1143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 b="1">
          <a:solidFill>
            <a:srgbClr val="000099"/>
          </a:solidFill>
          <a:latin typeface="Arial" charset="0"/>
          <a:ea typeface="MS PGothic" pitchFamily="34" charset="-128"/>
        </a:defRPr>
      </a:lvl3pPr>
      <a:lvl4pPr marL="1600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 b="1">
          <a:solidFill>
            <a:srgbClr val="000099"/>
          </a:solidFill>
          <a:latin typeface="Arial" charset="0"/>
          <a:ea typeface="MS PGothic" pitchFamily="34" charset="-128"/>
        </a:defRPr>
      </a:lvl4pPr>
      <a:lvl5pPr marL="20574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 b="1">
          <a:solidFill>
            <a:srgbClr val="000099"/>
          </a:solidFill>
          <a:latin typeface="Arial" charset="0"/>
          <a:ea typeface="MS PGothic" pitchFamily="34" charset="-128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 b="1">
          <a:solidFill>
            <a:srgbClr val="000099"/>
          </a:solidFill>
          <a:latin typeface="Arial" charset="0"/>
          <a:ea typeface="MS PGothic" pitchFamily="34" charset="-128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 b="1">
          <a:solidFill>
            <a:srgbClr val="000099"/>
          </a:solidFill>
          <a:latin typeface="Arial" charset="0"/>
          <a:ea typeface="MS PGothic" pitchFamily="34" charset="-128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 b="1">
          <a:solidFill>
            <a:srgbClr val="000099"/>
          </a:solidFill>
          <a:latin typeface="Arial" charset="0"/>
          <a:ea typeface="MS PGothic" pitchFamily="34" charset="-128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 b="1">
          <a:solidFill>
            <a:srgbClr val="000099"/>
          </a:solidFill>
          <a:latin typeface="Arial" charset="0"/>
          <a:ea typeface="MS PGothic" pitchFamily="34" charset="-128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>
          <a:solidFill>
            <a:srgbClr val="000099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800">
          <a:solidFill>
            <a:srgbClr val="000099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99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99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99"/>
          </a:solidFill>
          <a:latin typeface="+mn-lt"/>
          <a:ea typeface="+mn-ea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99"/>
          </a:solidFill>
          <a:latin typeface="+mn-lt"/>
          <a:ea typeface="+mn-ea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99"/>
          </a:solidFill>
          <a:latin typeface="+mn-lt"/>
          <a:ea typeface="+mn-ea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99"/>
          </a:solidFill>
          <a:latin typeface="+mn-lt"/>
          <a:ea typeface="+mn-ea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99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nrich.maths.org/900" TargetMode="External"/><Relationship Id="rId2" Type="http://schemas.openxmlformats.org/officeDocument/2006/relationships/hyperlink" Target="https://nrich.maths.org/7024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nrich.maths.org/7283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nrich.maths.org/6402" TargetMode="External"/><Relationship Id="rId2" Type="http://schemas.openxmlformats.org/officeDocument/2006/relationships/hyperlink" Target="https://nrich.maths.org/1783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nrich.maths.org/708" TargetMode="External"/><Relationship Id="rId2" Type="http://schemas.openxmlformats.org/officeDocument/2006/relationships/hyperlink" Target="https://nrich.maths.org/2382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GB"/>
              <a:t>Tweaking Exam Questions</a:t>
            </a:r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28" name="Picture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1188" y="1484313"/>
            <a:ext cx="8208962" cy="2627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Related NRICH tasks</a:t>
            </a:r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>
                <a:hlinkClick r:id="rId2"/>
              </a:rPr>
              <a:t>Charlie’s Delightful Machine</a:t>
            </a:r>
            <a:endParaRPr lang="en-GB"/>
          </a:p>
          <a:p>
            <a:endParaRPr lang="en-GB"/>
          </a:p>
          <a:p>
            <a:r>
              <a:rPr lang="en-GB">
                <a:hlinkClick r:id="rId3"/>
              </a:rPr>
              <a:t>Attractive Tablecloths</a:t>
            </a:r>
            <a:endParaRPr lang="en-GB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3974" name="Untitled_3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42988" y="663575"/>
            <a:ext cx="7864475" cy="6194425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</p:pic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Related NRICH task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>
                <a:hlinkClick r:id="rId2"/>
              </a:rPr>
              <a:t>Perimeter Expressions</a:t>
            </a:r>
            <a:endParaRPr lang="en-GB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6022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2588" y="1700213"/>
            <a:ext cx="8761412" cy="1563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Related NRICH Tasks</a:t>
            </a:r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>
                <a:hlinkClick r:id="rId2"/>
              </a:rPr>
              <a:t>Remainders</a:t>
            </a:r>
            <a:endParaRPr lang="en-GB"/>
          </a:p>
          <a:p>
            <a:endParaRPr lang="en-GB"/>
          </a:p>
          <a:p>
            <a:r>
              <a:rPr lang="en-GB">
                <a:hlinkClick r:id="rId3"/>
              </a:rPr>
              <a:t>The Remainders Game</a:t>
            </a:r>
            <a:endParaRPr lang="en-GB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8071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4213" y="1700213"/>
            <a:ext cx="8154987" cy="150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Related NRICH Tasks</a:t>
            </a:r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>
                <a:hlinkClick r:id="rId2"/>
              </a:rPr>
              <a:t>Ben’s Game</a:t>
            </a:r>
            <a:endParaRPr lang="en-GB"/>
          </a:p>
          <a:p>
            <a:endParaRPr lang="en-GB"/>
          </a:p>
          <a:p>
            <a:r>
              <a:rPr lang="en-GB">
                <a:hlinkClick r:id="rId3"/>
              </a:rPr>
              <a:t>Fair Shares</a:t>
            </a:r>
            <a:endParaRPr lang="en-GB"/>
          </a:p>
          <a:p>
            <a:endParaRPr lang="en-GB"/>
          </a:p>
          <a:p>
            <a:endParaRPr lang="en-GB"/>
          </a:p>
          <a:p>
            <a:endParaRPr lang="en-GB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8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CC99"/>
      </a:hlink>
      <a:folHlink>
        <a:srgbClr val="9900CC"/>
      </a:folHlink>
    </a:clrScheme>
    <a:fontScheme name="Default Design">
      <a:majorFont>
        <a:latin typeface="Arial"/>
        <a:ea typeface="MS PGothic"/>
        <a:cs typeface=""/>
      </a:majorFont>
      <a:minorFont>
        <a:latin typeface="Arial"/>
        <a:ea typeface="MS P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2400" b="0" i="0" u="sng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S PGothic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2400" b="0" i="0" u="sng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S PGothic" pitchFamily="34" charset="-128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00CC99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MS PGothic"/>
        <a:cs typeface=""/>
      </a:majorFont>
      <a:minorFont>
        <a:latin typeface="Arial"/>
        <a:ea typeface="MS P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2400" b="0" i="0" u="sng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S PGothic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2400" b="0" i="0" u="sng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S PGothic" pitchFamily="34" charset="-128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00CC99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MS PGothic"/>
        <a:cs typeface=""/>
      </a:majorFont>
      <a:minorFont>
        <a:latin typeface="Arial"/>
        <a:ea typeface="MS P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2400" b="0" i="0" u="sng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S PGothic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2400" b="0" i="0" u="sng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S PGothic" pitchFamily="34" charset="-128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00CC99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MS PGothic"/>
        <a:cs typeface=""/>
      </a:majorFont>
      <a:minorFont>
        <a:latin typeface="Times New Roman"/>
        <a:ea typeface="MS P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2400" b="0" i="0" u="sng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S PGothic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2400" b="0" i="0" u="sng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S PGothic" pitchFamily="34" charset="-128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00CC99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MS PGothic"/>
        <a:cs typeface=""/>
      </a:majorFont>
      <a:minorFont>
        <a:latin typeface="Arial"/>
        <a:ea typeface="MS P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2400" b="0" i="0" u="sng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S PGothic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2400" b="0" i="0" u="sng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S PGothic" pitchFamily="34" charset="-128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00CC99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1565</TotalTime>
  <Words>44</Words>
  <PresentationFormat>On-screen Show (4:3)</PresentationFormat>
  <Paragraphs>23</Paragraphs>
  <Slides>9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Design Template</vt:lpstr>
      </vt:variant>
      <vt:variant>
        <vt:i4>5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Arial</vt:lpstr>
      <vt:lpstr>MS PGothic</vt:lpstr>
      <vt:lpstr>Times New Roman</vt:lpstr>
      <vt:lpstr>Default Design</vt:lpstr>
      <vt:lpstr>Default Design</vt:lpstr>
      <vt:lpstr>Default Design</vt:lpstr>
      <vt:lpstr>Default Design</vt:lpstr>
      <vt:lpstr>Default Design</vt:lpstr>
      <vt:lpstr>Tweaking Exam Questions</vt:lpstr>
      <vt:lpstr>Slide 2</vt:lpstr>
      <vt:lpstr>Related NRICH tasks</vt:lpstr>
      <vt:lpstr>Slide 4</vt:lpstr>
      <vt:lpstr>Related NRICH task</vt:lpstr>
      <vt:lpstr>Slide 6</vt:lpstr>
      <vt:lpstr>Related NRICH Tasks</vt:lpstr>
      <vt:lpstr>Slide 8</vt:lpstr>
      <vt:lpstr>Related NRICH Tasks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Engaging Mathematics For All Learners</dc:title>
  <dc:creator>Jennifer Piggott</dc:creator>
  <cp:lastModifiedBy>Alison</cp:lastModifiedBy>
  <cp:revision>104</cp:revision>
  <cp:lastPrinted>2010-06-22T11:12:50Z</cp:lastPrinted>
  <dcterms:created xsi:type="dcterms:W3CDTF">2011-06-14T20:43:57Z</dcterms:created>
  <dcterms:modified xsi:type="dcterms:W3CDTF">2015-05-19T16:20:51Z</dcterms:modified>
</cp:coreProperties>
</file>