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512" r:id="rId2"/>
    <p:sldId id="1424" r:id="rId3"/>
    <p:sldId id="1544" r:id="rId4"/>
    <p:sldId id="1545" r:id="rId5"/>
    <p:sldId id="1546" r:id="rId6"/>
    <p:sldId id="1547" r:id="rId7"/>
    <p:sldId id="1465" r:id="rId8"/>
    <p:sldId id="1514" r:id="rId9"/>
    <p:sldId id="1515" r:id="rId10"/>
    <p:sldId id="1516" r:id="rId11"/>
    <p:sldId id="1517" r:id="rId12"/>
    <p:sldId id="1518" r:id="rId13"/>
    <p:sldId id="1549" r:id="rId14"/>
    <p:sldId id="1550" r:id="rId15"/>
    <p:sldId id="1494" r:id="rId16"/>
    <p:sldId id="1585" r:id="rId17"/>
    <p:sldId id="1551" r:id="rId18"/>
    <p:sldId id="1555" r:id="rId19"/>
    <p:sldId id="1556" r:id="rId20"/>
    <p:sldId id="1581" r:id="rId21"/>
    <p:sldId id="1582" r:id="rId22"/>
    <p:sldId id="1583" r:id="rId23"/>
    <p:sldId id="1584" r:id="rId24"/>
    <p:sldId id="1580" r:id="rId25"/>
    <p:sldId id="1553" r:id="rId26"/>
    <p:sldId id="1554" r:id="rId27"/>
    <p:sldId id="1574" r:id="rId28"/>
    <p:sldId id="1606" r:id="rId29"/>
    <p:sldId id="1586" r:id="rId30"/>
    <p:sldId id="1592" r:id="rId31"/>
    <p:sldId id="1587" r:id="rId32"/>
    <p:sldId id="1588" r:id="rId33"/>
    <p:sldId id="1589" r:id="rId34"/>
    <p:sldId id="1590" r:id="rId35"/>
    <p:sldId id="1594" r:id="rId36"/>
    <p:sldId id="1595" r:id="rId37"/>
    <p:sldId id="1596" r:id="rId38"/>
    <p:sldId id="1597" r:id="rId39"/>
    <p:sldId id="1598" r:id="rId40"/>
    <p:sldId id="1599" r:id="rId41"/>
    <p:sldId id="1600" r:id="rId42"/>
    <p:sldId id="1601" r:id="rId43"/>
    <p:sldId id="1602" r:id="rId44"/>
    <p:sldId id="1603" r:id="rId45"/>
    <p:sldId id="1604" r:id="rId46"/>
    <p:sldId id="1605" r:id="rId47"/>
    <p:sldId id="1575" r:id="rId48"/>
    <p:sldId id="1576" r:id="rId49"/>
    <p:sldId id="1577" r:id="rId50"/>
    <p:sldId id="1578" r:id="rId51"/>
    <p:sldId id="1579" r:id="rId5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764" autoAdjust="0"/>
  </p:normalViewPr>
  <p:slideViewPr>
    <p:cSldViewPr>
      <p:cViewPr>
        <p:scale>
          <a:sx n="101" d="100"/>
          <a:sy n="101" d="100"/>
        </p:scale>
        <p:origin x="-12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45F7D75-16D0-1642-910A-21B4C2526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4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5742E54-45E7-F940-A5D6-E40D9680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1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A460B-F727-A745-9F69-D4268E41C371}" type="slidenum">
              <a:rPr lang="en-US"/>
              <a:pPr/>
              <a:t>1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9755F-1D41-CD45-8B3F-AE98D8AA745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67392-F996-AB4F-BEE3-D267CAA790C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E6AC010-CE54-5540-8748-8A5C2D3B14C3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37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547D130-47D8-EB42-93B4-734DD8C5CFC8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39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EFA6350-4A43-0A45-BCCB-33F06B305004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40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48EFD-4036-6B41-8EE6-CFCB71893E3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1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548EFD-4036-6B41-8EE6-CFCB71893E3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1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E6AC010-CE54-5540-8748-8A5C2D3B14C3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44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A1D3258-E4D8-224F-B227-AEABCEB4D59E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45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5FFA7E9-350A-5B48-A08F-9D047FA81387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46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C3F291-939B-EA49-B5B3-D91C96B14DD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2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D7248-BDDD-6545-8BF6-65D6706A1BB3}" type="slidenum">
              <a:rPr lang="en-US"/>
              <a:pPr/>
              <a:t>47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9687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48" y="4862792"/>
            <a:ext cx="5206604" cy="460418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E0818-99B2-0246-80D0-93E256BB0338}" type="slidenum">
              <a:rPr lang="en-US"/>
              <a:pPr/>
              <a:t>50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48" y="4862792"/>
            <a:ext cx="5206604" cy="460418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55DA-8BFD-F747-BAD4-1226F2CA84EA}" type="slidenum">
              <a:rPr lang="en-US"/>
              <a:pPr/>
              <a:t>51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48" y="4862792"/>
            <a:ext cx="5206604" cy="4604184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BCC7B-D052-1D45-943D-FCA4DAA3617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91ABB-3171-7C4D-B28D-2A43110133BE}" type="slidenum">
              <a:rPr lang="en-US"/>
              <a:pPr/>
              <a:t>11</a:t>
            </a:fld>
            <a:endParaRPr lang="en-US"/>
          </a:p>
        </p:txBody>
      </p:sp>
      <p:sp>
        <p:nvSpPr>
          <p:cNvPr id="180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E93204-8A62-8C4D-B1A1-D0CD3DFA527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7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06024D3-16F1-0A4D-A9E3-5C9B1BDE8BBD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16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06024D3-16F1-0A4D-A9E3-5C9B1BDE8BBD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17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75937" indent="-298437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2pPr>
            <a:lvl3pPr marL="1193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3pPr>
            <a:lvl4pPr marL="16712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4pPr>
            <a:lvl5pPr marL="2148749" indent="-238750" eaLnBrk="0" hangingPunct="0"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5pPr>
            <a:lvl6pPr marL="2626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31037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3581248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4058747" indent="-23875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75474F2-667B-0F4E-B8B6-10333FA21BF9}" type="slidenum">
              <a:rPr lang="en-US" sz="1300">
                <a:solidFill>
                  <a:schemeClr val="tx1"/>
                </a:solidFill>
                <a:latin typeface="Times New Roman" charset="0"/>
              </a:rPr>
              <a:pPr eaLnBrk="1" hangingPunct="1"/>
              <a:t>20</a:t>
            </a:fld>
            <a:endParaRPr lang="en-US" sz="13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A460B-F727-A745-9F69-D4268E41C371}" type="slidenum">
              <a:rPr lang="en-US"/>
              <a:pPr/>
              <a:t>21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09A51-47D8-B24B-A06F-23E21279D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7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136E-A21E-994C-A906-F5B23A57B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14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6836-66FC-FF4B-85A3-A6F3086E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30C4-D7E4-BA48-A43C-50778C316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EEB7D-8C67-E649-B198-88A9822D3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61D3-EAFD-5F40-B19C-2BCA902EB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2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4B6F-6697-1342-91F1-2A7A7B194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B14-9A02-CB4A-A15C-289CCB1B9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FB12-B11E-834F-B242-9C736A834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1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8E1D6-A2E1-F544-B21D-4F5E3E80B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8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587A-8756-3141-B73E-C3080E74A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0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4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14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A3B1DA0-9B1E-C147-B140-222383E31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9.png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Word_Document2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13" y="188913"/>
            <a:ext cx="8601169" cy="1143000"/>
          </a:xfrm>
        </p:spPr>
        <p:txBody>
          <a:bodyPr/>
          <a:lstStyle/>
          <a:p>
            <a:r>
              <a:rPr lang="en-GB" sz="3600" dirty="0" smtClean="0"/>
              <a:t>Lightning</a:t>
            </a:r>
            <a:endParaRPr lang="en-US" sz="3600" dirty="0"/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471988"/>
          </a:xfrm>
        </p:spPr>
        <p:txBody>
          <a:bodyPr/>
          <a:lstStyle/>
          <a:p>
            <a:pPr>
              <a:buFontTx/>
              <a:buNone/>
            </a:pPr>
            <a:endParaRPr lang="en-GB"/>
          </a:p>
        </p:txBody>
      </p:sp>
      <p:sp>
        <p:nvSpPr>
          <p:cNvPr id="1235972" name="Line 4"/>
          <p:cNvSpPr>
            <a:spLocks noChangeShapeType="1"/>
          </p:cNvSpPr>
          <p:nvPr/>
        </p:nvSpPr>
        <p:spPr bwMode="auto">
          <a:xfrm flipV="1">
            <a:off x="0" y="1628775"/>
            <a:ext cx="9144000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40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60648"/>
            <a:ext cx="6715778" cy="21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r>
              <a:rPr lang="en-GB" sz="4000" dirty="0" smtClean="0"/>
              <a:t>People have trouble with numbers</a:t>
            </a:r>
            <a:endParaRPr lang="en-GB" sz="4000" dirty="0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20"/>
            <a:ext cx="8496300" cy="47529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GB" dirty="0"/>
              <a:t> </a:t>
            </a:r>
          </a:p>
          <a:p>
            <a:pPr marL="609600" indent="-609600">
              <a:buFontTx/>
              <a:buNone/>
            </a:pPr>
            <a:endParaRPr lang="en-GB" dirty="0"/>
          </a:p>
          <a:p>
            <a:pPr marL="609600" indent="-609600"/>
            <a:endParaRPr lang="en-GB" dirty="0"/>
          </a:p>
          <a:p>
            <a:pPr marL="609600" indent="-609600"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1803268" name="Line 4"/>
          <p:cNvSpPr>
            <a:spLocks noChangeShapeType="1"/>
          </p:cNvSpPr>
          <p:nvPr/>
        </p:nvSpPr>
        <p:spPr bwMode="auto">
          <a:xfrm>
            <a:off x="0" y="1556792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203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81" y="2130462"/>
            <a:ext cx="7772638" cy="14700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81000"/>
            <a:ext cx="8166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9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j-cs"/>
            </a:endParaRP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  <p:pic>
        <p:nvPicPr>
          <p:cNvPr id="1772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57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81" y="2130448"/>
            <a:ext cx="7772638" cy="1470025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47" y="38100"/>
            <a:ext cx="5080706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5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dirty="0" smtClean="0">
                <a:latin typeface="Verdana" charset="0"/>
              </a:rPr>
              <a:t>Dice and </a:t>
            </a:r>
            <a:r>
              <a:rPr lang="en-GB" sz="4800" dirty="0" err="1" smtClean="0">
                <a:latin typeface="Verdana" charset="0"/>
              </a:rPr>
              <a:t>duplo</a:t>
            </a:r>
            <a:endParaRPr lang="en-GB" sz="4800" dirty="0">
              <a:latin typeface="Verdana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95" y="2205038"/>
            <a:ext cx="7774225" cy="4114800"/>
          </a:xfrm>
        </p:spPr>
        <p:txBody>
          <a:bodyPr/>
          <a:lstStyle/>
          <a:p>
            <a:pPr eaLnBrk="1" hangingPunct="1"/>
            <a:endParaRPr lang="en-GB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7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dirty="0" smtClean="0">
                <a:latin typeface="Verdana" charset="0"/>
              </a:rPr>
              <a:t>What </a:t>
            </a:r>
            <a:r>
              <a:rPr lang="en-GB" sz="4800" dirty="0">
                <a:latin typeface="Verdana" charset="0"/>
              </a:rPr>
              <a:t>does ‘random’ look like?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95" y="2205038"/>
            <a:ext cx="7774225" cy="4114800"/>
          </a:xfrm>
        </p:spPr>
        <p:txBody>
          <a:bodyPr/>
          <a:lstStyle/>
          <a:p>
            <a:pPr eaLnBrk="1" hangingPunct="1"/>
            <a:endParaRPr lang="en-GB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5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02" y="0"/>
            <a:ext cx="68583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3" y="-1588"/>
            <a:ext cx="67679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5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60648"/>
            <a:ext cx="8707115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/>
              <a:t>Things to do with chance</a:t>
            </a:r>
            <a:endParaRPr lang="en-GB" sz="4800" b="1" dirty="0" smtClean="0">
              <a:cs typeface="+mj-cs"/>
            </a:endParaRP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492896"/>
            <a:ext cx="8208912" cy="3744416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cs typeface="+mn-cs"/>
              </a:rPr>
              <a:t>David </a:t>
            </a:r>
            <a:r>
              <a:rPr lang="en-GB" sz="4000" dirty="0" err="1" smtClean="0">
                <a:cs typeface="+mn-cs"/>
              </a:rPr>
              <a:t>Spiegelhalter</a:t>
            </a:r>
            <a:endParaRPr lang="en-GB" sz="4000" dirty="0" smtClean="0">
              <a:cs typeface="+mn-cs"/>
            </a:endParaRPr>
          </a:p>
          <a:p>
            <a:pPr eaLnBrk="1" hangingPunct="1">
              <a:defRPr/>
            </a:pPr>
            <a:endParaRPr lang="en-GB" sz="3600" i="1" dirty="0" smtClean="0">
              <a:cs typeface="+mn-cs"/>
            </a:endParaRPr>
          </a:p>
          <a:p>
            <a:pPr eaLnBrk="1" hangingPunct="1">
              <a:defRPr/>
            </a:pPr>
            <a:r>
              <a:rPr lang="en-GB" sz="2400" i="1" dirty="0" err="1" smtClean="0">
                <a:cs typeface="+mn-cs"/>
              </a:rPr>
              <a:t>winton</a:t>
            </a:r>
            <a:r>
              <a:rPr lang="en-GB" sz="2400" i="1" dirty="0" smtClean="0">
                <a:cs typeface="+mn-cs"/>
              </a:rPr>
              <a:t> professor for the public understanding of risk, </a:t>
            </a:r>
          </a:p>
          <a:p>
            <a:pPr eaLnBrk="1" hangingPunct="1">
              <a:defRPr/>
            </a:pPr>
            <a:r>
              <a:rPr lang="en-GB" sz="2400" i="1" dirty="0" err="1" smtClean="0">
                <a:cs typeface="+mn-cs"/>
              </a:rPr>
              <a:t>churchill</a:t>
            </a:r>
            <a:r>
              <a:rPr lang="en-GB" sz="2400" i="1" dirty="0" smtClean="0">
                <a:cs typeface="+mn-cs"/>
              </a:rPr>
              <a:t> college</a:t>
            </a:r>
          </a:p>
          <a:p>
            <a:pPr eaLnBrk="1" hangingPunct="1">
              <a:defRPr/>
            </a:pPr>
            <a:r>
              <a:rPr lang="en-GB" sz="2400" i="1" dirty="0" smtClean="0">
                <a:cs typeface="+mn-cs"/>
              </a:rPr>
              <a:t>university of </a:t>
            </a:r>
            <a:r>
              <a:rPr lang="en-GB" sz="2400" i="1" dirty="0" err="1" smtClean="0">
                <a:cs typeface="+mn-cs"/>
              </a:rPr>
              <a:t>cambridge</a:t>
            </a:r>
            <a:endParaRPr lang="en-GB" sz="2400" i="1" dirty="0" smtClean="0">
              <a:cs typeface="+mn-cs"/>
            </a:endParaRPr>
          </a:p>
          <a:p>
            <a:pPr eaLnBrk="1" hangingPunct="1">
              <a:defRPr/>
            </a:pPr>
            <a:endParaRPr lang="en-GB" sz="36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NQT Inspiration Day 2015</a:t>
            </a:r>
          </a:p>
          <a:p>
            <a:pPr eaLnBrk="1" hangingPunct="1">
              <a:defRPr/>
            </a:pPr>
            <a:endParaRPr lang="en-GB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GB" sz="2000" i="1" dirty="0" smtClean="0">
                <a:cs typeface="+mn-cs"/>
              </a:rPr>
              <a:t> </a:t>
            </a:r>
          </a:p>
        </p:txBody>
      </p:sp>
      <p:sp>
        <p:nvSpPr>
          <p:cNvPr id="1622020" name="Line 4"/>
          <p:cNvSpPr>
            <a:spLocks noChangeShapeType="1"/>
          </p:cNvSpPr>
          <p:nvPr/>
        </p:nvSpPr>
        <p:spPr bwMode="auto">
          <a:xfrm>
            <a:off x="0" y="2348880"/>
            <a:ext cx="9144000" cy="44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469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899957" y="620713"/>
            <a:ext cx="7772637" cy="1143000"/>
          </a:xfrm>
        </p:spPr>
        <p:txBody>
          <a:bodyPr/>
          <a:lstStyle/>
          <a:p>
            <a:pPr eaLnBrk="1" hangingPunct="1"/>
            <a:r>
              <a:rPr lang="en-GB" sz="4800">
                <a:latin typeface="Verdana" charset="0"/>
              </a:rPr>
              <a:t>How long before you get 4 in a row?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95" y="2205038"/>
            <a:ext cx="7774225" cy="4114800"/>
          </a:xfrm>
        </p:spPr>
        <p:txBody>
          <a:bodyPr/>
          <a:lstStyle/>
          <a:p>
            <a:pPr eaLnBrk="1" hangingPunct="1"/>
            <a:endParaRPr lang="en-GB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4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13" y="188913"/>
            <a:ext cx="8601169" cy="1143000"/>
          </a:xfrm>
        </p:spPr>
        <p:txBody>
          <a:bodyPr/>
          <a:lstStyle/>
          <a:p>
            <a:r>
              <a:rPr lang="en-GB" sz="4400" dirty="0" smtClean="0"/>
              <a:t>Creating a distribution</a:t>
            </a:r>
            <a:endParaRPr lang="en-US" sz="4400" dirty="0"/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81200"/>
            <a:ext cx="7488832" cy="4471988"/>
          </a:xfrm>
        </p:spPr>
        <p:txBody>
          <a:bodyPr/>
          <a:lstStyle/>
          <a:p>
            <a:r>
              <a:rPr lang="en-GB" dirty="0" smtClean="0"/>
              <a:t>How many coin-flips before you have 4-in-a-row?</a:t>
            </a:r>
          </a:p>
          <a:p>
            <a:r>
              <a:rPr lang="en-GB" dirty="0" smtClean="0"/>
              <a:t>Create empirical distribution from class</a:t>
            </a:r>
          </a:p>
          <a:p>
            <a:r>
              <a:rPr lang="en-GB" dirty="0" smtClean="0"/>
              <a:t>Then from simulations</a:t>
            </a:r>
          </a:p>
          <a:p>
            <a:r>
              <a:rPr lang="en-GB" dirty="0" smtClean="0"/>
              <a:t>Density and cumulative distribution</a:t>
            </a:r>
          </a:p>
          <a:p>
            <a:r>
              <a:rPr lang="en-GB" dirty="0" smtClean="0"/>
              <a:t>What is 50% and 95% point?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1235972" name="Line 4"/>
          <p:cNvSpPr>
            <a:spLocks noChangeShapeType="1"/>
          </p:cNvSpPr>
          <p:nvPr/>
        </p:nvSpPr>
        <p:spPr bwMode="auto">
          <a:xfrm flipV="1">
            <a:off x="0" y="1628775"/>
            <a:ext cx="9144000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57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66700"/>
            <a:ext cx="85471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4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66700"/>
            <a:ext cx="85471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1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92696"/>
            <a:ext cx="7019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Record 20 </a:t>
            </a:r>
            <a:r>
              <a:rPr lang="en-US" sz="2400" dirty="0"/>
              <a:t>imaginary </a:t>
            </a:r>
            <a:r>
              <a:rPr lang="en-US" sz="2400" dirty="0" smtClean="0"/>
              <a:t>and 20 real coin flips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Write ‘fake’ or ‘real’ lightly on back of slip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Swop with next table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Guess which are fake and which are real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660378"/>
              </p:ext>
            </p:extLst>
          </p:nvPr>
        </p:nvGraphicFramePr>
        <p:xfrm>
          <a:off x="395536" y="2564904"/>
          <a:ext cx="8530023" cy="11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Document" r:id="rId4" imgW="5664200" imgH="787400" progId="Word.Document.12">
                  <p:embed/>
                </p:oleObj>
              </mc:Choice>
              <mc:Fallback>
                <p:oleObj name="Document" r:id="rId4" imgW="5664200" imgH="78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2564904"/>
                        <a:ext cx="8530023" cy="11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39035"/>
              </p:ext>
            </p:extLst>
          </p:nvPr>
        </p:nvGraphicFramePr>
        <p:xfrm>
          <a:off x="395536" y="4221088"/>
          <a:ext cx="8530023" cy="11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Document" r:id="rId7" imgW="5664200" imgH="787400" progId="Word.Document.12">
                  <p:embed/>
                </p:oleObj>
              </mc:Choice>
              <mc:Fallback>
                <p:oleObj name="Document" r:id="rId7" imgW="5664200" imgH="78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4221088"/>
                        <a:ext cx="8530023" cy="11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18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47" y="609600"/>
            <a:ext cx="2560193" cy="5195888"/>
          </a:xfrm>
        </p:spPr>
        <p:txBody>
          <a:bodyPr/>
          <a:lstStyle/>
          <a:p>
            <a:r>
              <a:rPr lang="en-GB" sz="2800">
                <a:latin typeface="Verdana" charset="0"/>
              </a:rPr>
              <a:t>What is the longest sequence of heads or tails in 20 coin flips?</a:t>
            </a:r>
            <a:br>
              <a:rPr lang="en-GB" sz="2800">
                <a:latin typeface="Verdana" charset="0"/>
              </a:rPr>
            </a:br>
            <a:r>
              <a:rPr lang="en-GB" sz="2800">
                <a:latin typeface="Verdana" charset="0"/>
              </a:rPr>
              <a:t/>
            </a:r>
            <a:br>
              <a:rPr lang="en-GB" sz="2800">
                <a:latin typeface="Verdana" charset="0"/>
              </a:rPr>
            </a:br>
            <a:r>
              <a:rPr lang="en-GB" sz="2800">
                <a:latin typeface="Verdana" charset="0"/>
              </a:rPr>
              <a:t>Try simulating 20 coin flips 10,000 times and count them!</a:t>
            </a:r>
          </a:p>
        </p:txBody>
      </p:sp>
      <p:pic>
        <p:nvPicPr>
          <p:cNvPr id="64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04" y="0"/>
            <a:ext cx="5852097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9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47" y="609600"/>
            <a:ext cx="2560193" cy="5195888"/>
          </a:xfrm>
        </p:spPr>
        <p:txBody>
          <a:bodyPr/>
          <a:lstStyle/>
          <a:p>
            <a:r>
              <a:rPr lang="en-GB" sz="2800">
                <a:latin typeface="Verdana" charset="0"/>
              </a:rPr>
              <a:t>How many times is there a ‘switch’ between heads and tails?</a:t>
            </a:r>
            <a:br>
              <a:rPr lang="en-GB" sz="2800">
                <a:latin typeface="Verdana" charset="0"/>
              </a:rPr>
            </a:br>
            <a:r>
              <a:rPr lang="en-GB" sz="2800">
                <a:latin typeface="Verdana" charset="0"/>
              </a:rPr>
              <a:t/>
            </a:r>
            <a:br>
              <a:rPr lang="en-GB" sz="2800">
                <a:latin typeface="Verdana" charset="0"/>
              </a:rPr>
            </a:br>
            <a:r>
              <a:rPr lang="en-GB" sz="2800">
                <a:latin typeface="Verdana" charset="0"/>
              </a:rPr>
              <a:t>Try simulating 20 coin flips 10,000 times and count them!</a:t>
            </a:r>
          </a:p>
        </p:txBody>
      </p:sp>
      <p:pic>
        <p:nvPicPr>
          <p:cNvPr id="584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06" y="1"/>
            <a:ext cx="5790194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97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860"/>
            <a:ext cx="7772400" cy="1143000"/>
          </a:xfrm>
        </p:spPr>
        <p:txBody>
          <a:bodyPr/>
          <a:lstStyle/>
          <a:p>
            <a:r>
              <a:rPr lang="en-US" dirty="0" smtClean="0"/>
              <a:t>Teaching probability using ‘expected frequencies’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268760"/>
            <a:ext cx="9144000" cy="4445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7308304" cy="52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1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US" dirty="0"/>
              <a:t>The dog ate my homework!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824536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400" dirty="0"/>
              <a:t>A </a:t>
            </a:r>
            <a:r>
              <a:rPr lang="en-US" sz="2400" dirty="0" smtClean="0"/>
              <a:t>teacher</a:t>
            </a:r>
            <a:r>
              <a:rPr lang="en-US" sz="2400" dirty="0"/>
              <a:t>, </a:t>
            </a:r>
            <a:r>
              <a:rPr lang="en-US" sz="2400" dirty="0" err="1"/>
              <a:t>Mr</a:t>
            </a:r>
            <a:r>
              <a:rPr lang="en-US" sz="2400" dirty="0"/>
              <a:t> L I Detector, claims he can tell when students are lying about </a:t>
            </a:r>
            <a:r>
              <a:rPr lang="en-US" sz="2400" dirty="0" smtClean="0"/>
              <a:t>why they have not done their homework</a:t>
            </a:r>
            <a:endParaRPr lang="en-US" sz="2400" dirty="0"/>
          </a:p>
          <a:p>
            <a:pPr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400" dirty="0"/>
              <a:t>This is </a:t>
            </a:r>
            <a:r>
              <a:rPr lang="en-US" sz="2400" dirty="0" smtClean="0"/>
              <a:t>true</a:t>
            </a:r>
            <a:endParaRPr lang="en-US" sz="2400" dirty="0"/>
          </a:p>
          <a:p>
            <a:pPr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400" dirty="0"/>
              <a:t>Unfortunately, he also accuses some </a:t>
            </a:r>
            <a:r>
              <a:rPr lang="en-US" sz="2400" dirty="0" smtClean="0"/>
              <a:t>(1 in 6) students </a:t>
            </a:r>
            <a:r>
              <a:rPr lang="en-US" sz="2400" dirty="0"/>
              <a:t>who are telling the </a:t>
            </a:r>
            <a:r>
              <a:rPr lang="en-US" sz="2400" dirty="0" smtClean="0"/>
              <a:t>truth</a:t>
            </a:r>
          </a:p>
          <a:p>
            <a:pPr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400" dirty="0" smtClean="0"/>
              <a:t>Suppose 1 in 6 students are actually lying</a:t>
            </a:r>
          </a:p>
          <a:p>
            <a:pPr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400" dirty="0" smtClean="0"/>
              <a:t>Out of the students that </a:t>
            </a:r>
            <a:r>
              <a:rPr lang="en-US" sz="2400" dirty="0" err="1" smtClean="0"/>
              <a:t>Mr</a:t>
            </a:r>
            <a:r>
              <a:rPr lang="en-US" sz="2400" dirty="0" smtClean="0"/>
              <a:t> Detector accuses, what fraction are wrongly accused?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340768"/>
            <a:ext cx="9144000" cy="4445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" y="2"/>
            <a:ext cx="813435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dirty="0" err="1">
                <a:solidFill>
                  <a:schemeClr val="tx1"/>
                </a:solidFill>
                <a:latin typeface="Courier New" charset="0"/>
                <a:cs typeface="+mj-cs"/>
              </a:rPr>
              <a:t>www.understandinguncertainty.org</a:t>
            </a:r>
            <a:endParaRPr lang="en-US" sz="2800" b="1" dirty="0">
              <a:solidFill>
                <a:schemeClr val="tx1"/>
              </a:solidFill>
              <a:latin typeface="Courier New" charset="0"/>
              <a:cs typeface="+mj-cs"/>
            </a:endParaRPr>
          </a:p>
        </p:txBody>
      </p:sp>
      <p:sp>
        <p:nvSpPr>
          <p:cNvPr id="1384451" name="Line 3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3844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83" y="3"/>
            <a:ext cx="1176337" cy="165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4697"/>
            <a:ext cx="7884368" cy="56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168352" cy="1143000"/>
          </a:xfrm>
        </p:spPr>
        <p:txBody>
          <a:bodyPr/>
          <a:lstStyle/>
          <a:p>
            <a:r>
              <a:rPr lang="en-US" dirty="0" smtClean="0"/>
              <a:t>Experiment!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3" y="2708920"/>
            <a:ext cx="9036496" cy="4824536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400" dirty="0" smtClean="0"/>
              <a:t>Throw dice to decide if lying: </a:t>
            </a:r>
          </a:p>
          <a:p>
            <a:pPr lvl="1"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000" dirty="0" smtClean="0"/>
              <a:t>6 = lying = red brick</a:t>
            </a:r>
          </a:p>
          <a:p>
            <a:pPr lvl="1"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000" dirty="0" smtClean="0"/>
              <a:t>Not 6 = truthful = blue brick</a:t>
            </a:r>
            <a:endParaRPr lang="en-US" sz="2000" dirty="0"/>
          </a:p>
          <a:p>
            <a:pPr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400" dirty="0"/>
              <a:t>Throw dice to decide if </a:t>
            </a:r>
            <a:r>
              <a:rPr lang="en-US" sz="2400" dirty="0" smtClean="0"/>
              <a:t>truthful are accused: </a:t>
            </a:r>
            <a:endParaRPr lang="en-US" sz="2400" dirty="0"/>
          </a:p>
          <a:p>
            <a:pPr lvl="1"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000" dirty="0"/>
              <a:t>6 = </a:t>
            </a:r>
            <a:r>
              <a:rPr lang="en-US" sz="2000" dirty="0" smtClean="0"/>
              <a:t>accused = yellow brick</a:t>
            </a:r>
            <a:endParaRPr lang="en-US" sz="2000" dirty="0"/>
          </a:p>
          <a:p>
            <a:pPr lvl="1"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000" dirty="0"/>
              <a:t>Not 6 = not </a:t>
            </a:r>
            <a:r>
              <a:rPr lang="en-US" sz="2000" dirty="0" smtClean="0"/>
              <a:t>accused= green brick</a:t>
            </a:r>
          </a:p>
          <a:p>
            <a:pPr eaLnBrk="1" hangingPunct="1">
              <a:lnSpc>
                <a:spcPct val="110000"/>
              </a:lnSpc>
              <a:spcBef>
                <a:spcPts val="1687"/>
              </a:spcBef>
              <a:defRPr/>
            </a:pPr>
            <a:r>
              <a:rPr lang="en-US" sz="2400" dirty="0" smtClean="0">
                <a:cs typeface="ＭＳ Ｐゴシック" charset="0"/>
              </a:rPr>
              <a:t>All </a:t>
            </a:r>
            <a:r>
              <a:rPr lang="en-US" sz="2400" dirty="0">
                <a:cs typeface="ＭＳ Ｐゴシック" charset="0"/>
              </a:rPr>
              <a:t>liars are accused (yellow brick)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340768"/>
            <a:ext cx="9144000" cy="4445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4" descr="DSC073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3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3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7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1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87608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firstCol="1" lastRow="1" lastCol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92292"/>
              </p:ext>
            </p:extLst>
          </p:nvPr>
        </p:nvGraphicFramePr>
        <p:xfrm>
          <a:off x="1524000" y="1397000"/>
          <a:ext cx="6096000" cy="2021840"/>
        </p:xfrm>
        <a:graphic>
          <a:graphicData uri="http://schemas.openxmlformats.org/drawingml/2006/table">
            <a:tbl>
              <a:tblPr firstRow="1" firstCol="1" lastRow="1" last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Accused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 accused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Lying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Telling truth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8640"/>
            <a:ext cx="9179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do we expect to happen in 36 experiments?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97152"/>
            <a:ext cx="77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 of 11 accused, 5 are wrongly accused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962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30" y="3037083"/>
            <a:ext cx="6518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1424" y="4065273"/>
            <a:ext cx="133071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Telling truth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6588" y="1979547"/>
            <a:ext cx="6690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Lying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7584" y="2348880"/>
            <a:ext cx="971683" cy="689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7584" y="3406415"/>
            <a:ext cx="603840" cy="649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6480" y="16105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881" y="376474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4150" y="1219000"/>
            <a:ext cx="102554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ccused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2343006" y="1388277"/>
            <a:ext cx="921144" cy="591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2780" y="4690605"/>
            <a:ext cx="13383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accused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80106" y="3512913"/>
            <a:ext cx="9611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Accused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2762137" y="3697579"/>
            <a:ext cx="517969" cy="367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2643732" y="4434605"/>
            <a:ext cx="409048" cy="440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67542" y="436854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6109" y="31545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71314" y="8680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3742" y="266078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dirty="0" smtClean="0"/>
              <a:t>Arrange as ‘expected frequency tree’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7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772400" cy="1143000"/>
          </a:xfrm>
        </p:spPr>
        <p:txBody>
          <a:bodyPr/>
          <a:lstStyle/>
          <a:p>
            <a:r>
              <a:rPr lang="en-US" dirty="0" smtClean="0"/>
              <a:t>Derive probability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730" y="3037083"/>
            <a:ext cx="6518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1424" y="4065273"/>
            <a:ext cx="133071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Telling truth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6588" y="1979547"/>
            <a:ext cx="6690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Lying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7584" y="2348880"/>
            <a:ext cx="971683" cy="689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7584" y="3406415"/>
            <a:ext cx="603840" cy="649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6480" y="16105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881" y="376474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4150" y="1219000"/>
            <a:ext cx="102554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ccused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2343006" y="1388277"/>
            <a:ext cx="921144" cy="591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52780" y="4690605"/>
            <a:ext cx="13383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accused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80106" y="3512913"/>
            <a:ext cx="9611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Accused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 flipV="1">
            <a:off x="2762137" y="3697579"/>
            <a:ext cx="517969" cy="367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3" idx="1"/>
          </p:cNvCxnSpPr>
          <p:nvPr/>
        </p:nvCxnSpPr>
        <p:spPr>
          <a:xfrm>
            <a:off x="2643732" y="4434605"/>
            <a:ext cx="409048" cy="440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67542" y="436854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6109" y="31545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71314" y="8680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3742" y="266078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85357" y="3037084"/>
            <a:ext cx="651854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41051" y="4065274"/>
            <a:ext cx="1330713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Telling truth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46215" y="1979548"/>
            <a:ext cx="669098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Lying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92080" y="2348880"/>
            <a:ext cx="916814" cy="688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92080" y="3406416"/>
            <a:ext cx="616840" cy="667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92080" y="2415281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05096" y="3802440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52631" y="1219001"/>
            <a:ext cx="961133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Accused</a:t>
            </a:r>
            <a:endParaRPr lang="en-US" dirty="0"/>
          </a:p>
        </p:txBody>
      </p:sp>
      <p:cxnSp>
        <p:nvCxnSpPr>
          <p:cNvPr id="29" name="Straight Arrow Connector 28"/>
          <p:cNvCxnSpPr>
            <a:endCxn id="28" idx="1"/>
          </p:cNvCxnSpPr>
          <p:nvPr/>
        </p:nvCxnSpPr>
        <p:spPr>
          <a:xfrm flipV="1">
            <a:off x="6752633" y="1403667"/>
            <a:ext cx="999998" cy="576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62407" y="4690606"/>
            <a:ext cx="1338377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accused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52631" y="3395414"/>
            <a:ext cx="961133" cy="369332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Accused</a:t>
            </a:r>
            <a:endParaRPr lang="en-US" dirty="0"/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 flipV="1">
            <a:off x="7171764" y="3580080"/>
            <a:ext cx="580867" cy="475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0" idx="1"/>
          </p:cNvCxnSpPr>
          <p:nvPr/>
        </p:nvCxnSpPr>
        <p:spPr>
          <a:xfrm>
            <a:off x="7053359" y="4434606"/>
            <a:ext cx="409048" cy="440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02100" y="482910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94275" y="3406416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11334" y="1242364"/>
            <a:ext cx="31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65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dirty="0" smtClean="0">
                <a:latin typeface="Verdana" charset="0"/>
              </a:rPr>
              <a:t>Sociable cards</a:t>
            </a:r>
            <a:endParaRPr lang="en-GB" sz="4800" dirty="0">
              <a:latin typeface="Verdana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95" y="2205038"/>
            <a:ext cx="7774225" cy="4114800"/>
          </a:xfrm>
        </p:spPr>
        <p:txBody>
          <a:bodyPr/>
          <a:lstStyle/>
          <a:p>
            <a:pPr eaLnBrk="1" hangingPunct="1"/>
            <a:endParaRPr lang="en-GB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1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4" y="620688"/>
            <a:ext cx="8964488" cy="1143000"/>
          </a:xfrm>
        </p:spPr>
        <p:txBody>
          <a:bodyPr/>
          <a:lstStyle/>
          <a:p>
            <a:r>
              <a:rPr lang="en-US" sz="4400" dirty="0" smtClean="0"/>
              <a:t>I ‘know’ that at least two people in this room have the same birthday</a:t>
            </a:r>
            <a:endParaRPr lang="en-US" sz="44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2564904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7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4870"/>
            <a:ext cx="7772637" cy="1143000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Verdana" charset="0"/>
              </a:rPr>
              <a:t>Coincidences 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2638" cy="5183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>
                <a:latin typeface="Verdana" charset="0"/>
              </a:rPr>
              <a:t>Birthdays: </a:t>
            </a:r>
          </a:p>
          <a:p>
            <a:pPr eaLnBrk="1" hangingPunct="1"/>
            <a:r>
              <a:rPr lang="en-GB" dirty="0">
                <a:latin typeface="Verdana" charset="0"/>
              </a:rPr>
              <a:t>23 people: 51% chance that 2 share a birthday</a:t>
            </a:r>
          </a:p>
          <a:p>
            <a:pPr eaLnBrk="1" hangingPunct="1"/>
            <a:r>
              <a:rPr lang="en-GB" dirty="0">
                <a:latin typeface="Verdana" charset="0"/>
              </a:rPr>
              <a:t>35 people: 81% chance that 2 share a birthday</a:t>
            </a:r>
          </a:p>
          <a:p>
            <a:pPr eaLnBrk="1" hangingPunct="1"/>
            <a:r>
              <a:rPr lang="en-GB" dirty="0">
                <a:latin typeface="Verdana" charset="0"/>
              </a:rPr>
              <a:t>80 people: 99.99% chance that 2 share a birthday</a:t>
            </a:r>
            <a:endParaRPr lang="en-US" dirty="0">
              <a:latin typeface="Verdana" charset="0"/>
            </a:endParaRPr>
          </a:p>
        </p:txBody>
      </p:sp>
      <p:sp>
        <p:nvSpPr>
          <p:cNvPr id="67587" name="Line 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57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"/>
            <a:ext cx="9144000" cy="4027151"/>
          </a:xfrm>
          <a:prstGeom prst="rect">
            <a:avLst/>
          </a:prstGeom>
        </p:spPr>
      </p:pic>
      <p:pic>
        <p:nvPicPr>
          <p:cNvPr id="4" name="Picture 3" descr="skyDivin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4" y="4193704"/>
            <a:ext cx="473394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95" y="260350"/>
            <a:ext cx="7772637" cy="1143000"/>
          </a:xfrm>
        </p:spPr>
        <p:txBody>
          <a:bodyPr/>
          <a:lstStyle/>
          <a:p>
            <a:pPr eaLnBrk="1" hangingPunct="1"/>
            <a:r>
              <a:rPr lang="en-GB" sz="3600">
                <a:latin typeface="Verdana" charset="0"/>
              </a:rPr>
              <a:t>Why does this happen? 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712" y="981075"/>
            <a:ext cx="7772637" cy="5183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</a:rPr>
              <a:t>Imagine 35 people in a line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</a:rPr>
              <a:t>First birthday can be anything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</a:rPr>
              <a:t>2</a:t>
            </a:r>
            <a:r>
              <a:rPr lang="en-GB" sz="2800" baseline="30000">
                <a:latin typeface="Verdana" charset="0"/>
              </a:rPr>
              <a:t>nd</a:t>
            </a:r>
            <a:r>
              <a:rPr lang="en-GB" sz="2800">
                <a:latin typeface="Verdana" charset="0"/>
              </a:rPr>
              <a:t> birthday must be different from first: probability 364/365 = 0.997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</a:rPr>
              <a:t>3</a:t>
            </a:r>
            <a:r>
              <a:rPr lang="en-GB" sz="2800" baseline="30000">
                <a:latin typeface="Verdana" charset="0"/>
              </a:rPr>
              <a:t>rd</a:t>
            </a:r>
            <a:r>
              <a:rPr lang="en-GB" sz="2800">
                <a:latin typeface="Verdana" charset="0"/>
              </a:rPr>
              <a:t> birthday must be different from 1</a:t>
            </a:r>
            <a:r>
              <a:rPr lang="en-GB" sz="2800" baseline="30000">
                <a:latin typeface="Verdana" charset="0"/>
              </a:rPr>
              <a:t>st</a:t>
            </a:r>
            <a:r>
              <a:rPr lang="en-GB" sz="2800">
                <a:latin typeface="Verdana" charset="0"/>
              </a:rPr>
              <a:t> and 2</a:t>
            </a:r>
            <a:r>
              <a:rPr lang="en-GB" sz="2800" baseline="30000">
                <a:latin typeface="Verdana" charset="0"/>
              </a:rPr>
              <a:t>nd</a:t>
            </a:r>
            <a:r>
              <a:rPr lang="en-GB" sz="2800">
                <a:latin typeface="Verdana" charset="0"/>
              </a:rPr>
              <a:t>: probability 363/365 = 0.995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</a:rPr>
              <a:t>…..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</a:rPr>
              <a:t>Probability that all 35 are different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Verdana" charset="0"/>
              </a:rPr>
              <a:t>      0.997 x 0.995 x ….  0.907 = 0.19 </a:t>
            </a:r>
            <a:endParaRPr lang="en-US" sz="2800">
              <a:latin typeface="Verdana" charset="0"/>
            </a:endParaRPr>
          </a:p>
        </p:txBody>
      </p:sp>
      <p:sp>
        <p:nvSpPr>
          <p:cNvPr id="69635" name="Line 4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384"/>
            <a:ext cx="8348464" cy="1143000"/>
          </a:xfrm>
        </p:spPr>
        <p:txBody>
          <a:bodyPr/>
          <a:lstStyle/>
          <a:p>
            <a:r>
              <a:rPr lang="en-GB" dirty="0" smtClean="0"/>
              <a:t>Useful approximate formulae</a:t>
            </a:r>
            <a:br>
              <a:rPr lang="en-GB" dirty="0" smtClean="0"/>
            </a:br>
            <a:r>
              <a:rPr lang="en-GB" sz="2400" dirty="0" smtClean="0"/>
              <a:t>(</a:t>
            </a:r>
            <a:r>
              <a:rPr lang="en-GB" sz="2400" dirty="0" err="1" smtClean="0"/>
              <a:t>Diaconis</a:t>
            </a:r>
            <a:r>
              <a:rPr lang="en-GB" sz="2400" dirty="0" smtClean="0"/>
              <a:t> and </a:t>
            </a:r>
            <a:r>
              <a:rPr lang="en-GB" sz="2400" dirty="0" err="1" smtClean="0"/>
              <a:t>Mosteller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17" y="1772816"/>
            <a:ext cx="8712968" cy="4608512"/>
          </a:xfrm>
        </p:spPr>
        <p:txBody>
          <a:bodyPr/>
          <a:lstStyle/>
          <a:p>
            <a:r>
              <a:rPr lang="en-US" sz="2800" dirty="0" smtClean="0"/>
              <a:t>Suppose a single ‘match’ between 2 people has a chance 1/</a:t>
            </a:r>
            <a:r>
              <a:rPr lang="en-US" sz="2800" i="1" dirty="0" smtClean="0"/>
              <a:t>K</a:t>
            </a:r>
            <a:endParaRPr lang="en-US" sz="2800" i="1" dirty="0"/>
          </a:p>
          <a:p>
            <a:pPr marL="0" indent="0">
              <a:buNone/>
            </a:pPr>
            <a:r>
              <a:rPr lang="en-US" sz="2800" dirty="0" smtClean="0"/>
              <a:t>         </a:t>
            </a:r>
            <a:r>
              <a:rPr lang="en-US" sz="2800" dirty="0" err="1" smtClean="0"/>
              <a:t>eg</a:t>
            </a:r>
            <a:r>
              <a:rPr lang="en-US" sz="2800" dirty="0" smtClean="0"/>
              <a:t> same birthday: </a:t>
            </a:r>
            <a:r>
              <a:rPr lang="en-US" sz="2800" i="1" dirty="0" smtClean="0"/>
              <a:t>K</a:t>
            </a:r>
            <a:r>
              <a:rPr lang="en-US" sz="2800" dirty="0" smtClean="0"/>
              <a:t> = 365</a:t>
            </a:r>
          </a:p>
          <a:p>
            <a:endParaRPr lang="en-US" sz="2800" dirty="0"/>
          </a:p>
          <a:p>
            <a:r>
              <a:rPr lang="en-US" sz="2800" dirty="0" smtClean="0"/>
              <a:t>Then for a 50% chance of a match, need around  1.2√</a:t>
            </a:r>
            <a:r>
              <a:rPr lang="en-US" sz="2800" i="1" dirty="0" smtClean="0"/>
              <a:t>K</a:t>
            </a:r>
            <a:r>
              <a:rPr lang="en-US" sz="2800" dirty="0" smtClean="0"/>
              <a:t> people (</a:t>
            </a:r>
            <a:r>
              <a:rPr lang="en-US" sz="2800" dirty="0" err="1" smtClean="0"/>
              <a:t>eg</a:t>
            </a:r>
            <a:r>
              <a:rPr lang="en-US" sz="2800" dirty="0" smtClean="0"/>
              <a:t> 1.2 </a:t>
            </a:r>
            <a:r>
              <a:rPr lang="en-US" sz="2800" dirty="0"/>
              <a:t>x </a:t>
            </a:r>
            <a:r>
              <a:rPr lang="en-US" sz="2800" dirty="0" smtClean="0"/>
              <a:t>√365 = 23)</a:t>
            </a:r>
          </a:p>
          <a:p>
            <a:endParaRPr lang="en-US" sz="2800" dirty="0"/>
          </a:p>
          <a:p>
            <a:r>
              <a:rPr lang="en-US" sz="2800" dirty="0"/>
              <a:t>Then for a </a:t>
            </a:r>
            <a:r>
              <a:rPr lang="en-US" sz="2800" dirty="0" smtClean="0"/>
              <a:t>95% </a:t>
            </a:r>
            <a:r>
              <a:rPr lang="en-US" sz="2800" dirty="0"/>
              <a:t>chance of a match, need around  </a:t>
            </a:r>
            <a:r>
              <a:rPr lang="en-US" sz="2800" dirty="0" smtClean="0"/>
              <a:t>2.5√</a:t>
            </a:r>
            <a:r>
              <a:rPr lang="en-US" sz="2800" i="1" dirty="0" smtClean="0"/>
              <a:t>K</a:t>
            </a:r>
            <a:r>
              <a:rPr lang="en-US" sz="2800" dirty="0" smtClean="0"/>
              <a:t> people </a:t>
            </a:r>
            <a:r>
              <a:rPr lang="en-US" sz="2800" dirty="0"/>
              <a:t>(</a:t>
            </a:r>
            <a:r>
              <a:rPr lang="en-US" sz="2800" dirty="0" err="1"/>
              <a:t>eg</a:t>
            </a:r>
            <a:r>
              <a:rPr lang="en-US" sz="2800" dirty="0"/>
              <a:t> </a:t>
            </a:r>
            <a:r>
              <a:rPr lang="en-US" sz="2800" dirty="0" smtClean="0"/>
              <a:t>2.5 </a:t>
            </a:r>
            <a:r>
              <a:rPr lang="en-US" sz="2800" dirty="0"/>
              <a:t>x √365 = </a:t>
            </a:r>
            <a:r>
              <a:rPr lang="en-US" sz="2800" dirty="0" smtClean="0"/>
              <a:t>48)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74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48464" cy="1143000"/>
          </a:xfrm>
        </p:spPr>
        <p:txBody>
          <a:bodyPr/>
          <a:lstStyle/>
          <a:p>
            <a:r>
              <a:rPr lang="en-GB" dirty="0" smtClean="0"/>
              <a:t>Where does this come from?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21" y="1412776"/>
            <a:ext cx="8712968" cy="5328592"/>
          </a:xfrm>
        </p:spPr>
        <p:txBody>
          <a:bodyPr/>
          <a:lstStyle/>
          <a:p>
            <a:r>
              <a:rPr lang="en-US" sz="2400" dirty="0" smtClean="0"/>
              <a:t>Suppose have </a:t>
            </a:r>
            <a:r>
              <a:rPr lang="en-US" sz="2400" i="1" dirty="0" smtClean="0"/>
              <a:t>N</a:t>
            </a:r>
            <a:r>
              <a:rPr lang="en-US" sz="2400" dirty="0" smtClean="0"/>
              <a:t> people</a:t>
            </a:r>
            <a:endParaRPr lang="en-US" sz="2400" dirty="0"/>
          </a:p>
          <a:p>
            <a:r>
              <a:rPr lang="en-US" sz="2400" dirty="0"/>
              <a:t>N</a:t>
            </a:r>
            <a:r>
              <a:rPr lang="en-US" sz="2400" dirty="0" smtClean="0"/>
              <a:t>umber of pairs = </a:t>
            </a:r>
            <a:r>
              <a:rPr lang="en-US" sz="2400" i="1" dirty="0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+1)/2 ≈ </a:t>
            </a:r>
            <a:r>
              <a:rPr lang="en-US" sz="2400" i="1" dirty="0" smtClean="0"/>
              <a:t>N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/ 2</a:t>
            </a:r>
            <a:endParaRPr lang="en-US" sz="2400" dirty="0"/>
          </a:p>
          <a:p>
            <a:r>
              <a:rPr lang="en-US" sz="2400" dirty="0" smtClean="0"/>
              <a:t>Expected number of </a:t>
            </a:r>
            <a:r>
              <a:rPr lang="en-US" sz="2400" dirty="0"/>
              <a:t>matches ≈ </a:t>
            </a:r>
            <a:r>
              <a:rPr lang="en-US" sz="2400" i="1" dirty="0" smtClean="0"/>
              <a:t>N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/ 2</a:t>
            </a:r>
            <a:r>
              <a:rPr lang="en-US" sz="2400" i="1" dirty="0" smtClean="0"/>
              <a:t>K</a:t>
            </a:r>
            <a:endParaRPr lang="en-US" sz="2400" dirty="0" smtClean="0"/>
          </a:p>
          <a:p>
            <a:r>
              <a:rPr lang="en-US" sz="2400" dirty="0" smtClean="0"/>
              <a:t>Assume Poisson, then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= </a:t>
            </a:r>
            <a:r>
              <a:rPr lang="en-US" sz="2400" dirty="0" err="1" smtClean="0"/>
              <a:t>Pr</a:t>
            </a:r>
            <a:r>
              <a:rPr lang="en-US" sz="2400" dirty="0" smtClean="0"/>
              <a:t>(no matches) = </a:t>
            </a:r>
            <a:r>
              <a:rPr lang="en-US" sz="2400" dirty="0" err="1" smtClean="0"/>
              <a:t>exp</a:t>
            </a:r>
            <a:r>
              <a:rPr lang="en-US" sz="2400" dirty="0" smtClean="0"/>
              <a:t>(-</a:t>
            </a:r>
            <a:r>
              <a:rPr lang="en-US" sz="2400" i="1" dirty="0"/>
              <a:t>N</a:t>
            </a:r>
            <a:r>
              <a:rPr lang="en-US" sz="2400" baseline="30000" dirty="0"/>
              <a:t>2 </a:t>
            </a:r>
            <a:r>
              <a:rPr lang="en-US" sz="2400" dirty="0"/>
              <a:t>/ </a:t>
            </a:r>
            <a:r>
              <a:rPr lang="en-US" sz="2400" dirty="0" smtClean="0"/>
              <a:t>2</a:t>
            </a:r>
            <a:r>
              <a:rPr lang="en-US" sz="2400" i="1" dirty="0" smtClean="0"/>
              <a:t>K)</a:t>
            </a:r>
            <a:endParaRPr lang="en-US" sz="2400" i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So 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√(- 2</a:t>
            </a:r>
            <a:r>
              <a:rPr lang="en-US" sz="2400" i="1" dirty="0" smtClean="0"/>
              <a:t>K </a:t>
            </a:r>
            <a:r>
              <a:rPr lang="en-US" sz="2400" dirty="0" smtClean="0"/>
              <a:t>log</a:t>
            </a:r>
            <a:r>
              <a:rPr lang="en-US" sz="2400" i="1" baseline="-25000" dirty="0" smtClean="0"/>
              <a:t>e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);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en-US" sz="2000" dirty="0" smtClean="0"/>
              <a:t>[    √</a:t>
            </a:r>
            <a:r>
              <a:rPr lang="en-US" sz="2000" dirty="0"/>
              <a:t>(- </a:t>
            </a:r>
            <a:r>
              <a:rPr lang="en-US" sz="2000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/>
              <a:t>log</a:t>
            </a:r>
            <a:r>
              <a:rPr lang="en-US" sz="2000" i="1" baseline="-25000" dirty="0"/>
              <a:t>e </a:t>
            </a:r>
            <a:r>
              <a:rPr lang="en-US" sz="2000" i="1" dirty="0" smtClean="0"/>
              <a:t>0.5</a:t>
            </a:r>
            <a:r>
              <a:rPr lang="en-US" sz="2000" dirty="0" smtClean="0"/>
              <a:t> ) = 1.2;</a:t>
            </a:r>
            <a:r>
              <a:rPr lang="en-US" sz="2000" dirty="0"/>
              <a:t> </a:t>
            </a:r>
            <a:r>
              <a:rPr lang="en-US" sz="2000" dirty="0" smtClean="0"/>
              <a:t>     √</a:t>
            </a:r>
            <a:r>
              <a:rPr lang="en-US" sz="2000" dirty="0"/>
              <a:t>(- 2</a:t>
            </a:r>
            <a:r>
              <a:rPr lang="en-US" sz="2000" i="1" dirty="0"/>
              <a:t> </a:t>
            </a:r>
            <a:r>
              <a:rPr lang="en-US" sz="2000" dirty="0"/>
              <a:t>log</a:t>
            </a:r>
            <a:r>
              <a:rPr lang="en-US" sz="2000" i="1" baseline="-25000" dirty="0"/>
              <a:t>e </a:t>
            </a:r>
            <a:r>
              <a:rPr lang="en-US" sz="2000" i="1" dirty="0" smtClean="0"/>
              <a:t>0.05</a:t>
            </a:r>
            <a:r>
              <a:rPr lang="en-US" sz="2000" dirty="0" smtClean="0"/>
              <a:t> </a:t>
            </a:r>
            <a:r>
              <a:rPr lang="en-US" sz="2000" dirty="0"/>
              <a:t>) = </a:t>
            </a:r>
            <a:r>
              <a:rPr lang="en-US" sz="2000" dirty="0" smtClean="0"/>
              <a:t>2.5 ]</a:t>
            </a:r>
          </a:p>
          <a:p>
            <a:r>
              <a:rPr lang="en-US" sz="2400" i="1" dirty="0" smtClean="0"/>
              <a:t>K</a:t>
            </a:r>
            <a:r>
              <a:rPr lang="en-US" sz="2400" dirty="0" smtClean="0"/>
              <a:t> = [  </a:t>
            </a:r>
            <a:r>
              <a:rPr lang="en-US" sz="2400" i="1" dirty="0" smtClean="0"/>
              <a:t>N</a:t>
            </a:r>
            <a:r>
              <a:rPr lang="en-US" sz="2400" dirty="0" smtClean="0"/>
              <a:t>/ </a:t>
            </a:r>
            <a:r>
              <a:rPr lang="en-US" sz="2400" dirty="0"/>
              <a:t>√ </a:t>
            </a:r>
            <a:r>
              <a:rPr lang="en-US" sz="2400" dirty="0" smtClean="0"/>
              <a:t>(- 2</a:t>
            </a:r>
            <a:r>
              <a:rPr lang="en-US" sz="2400" i="1" dirty="0" smtClean="0"/>
              <a:t> </a:t>
            </a:r>
            <a:r>
              <a:rPr lang="en-US" sz="2400" dirty="0"/>
              <a:t>log</a:t>
            </a:r>
            <a:r>
              <a:rPr lang="en-US" sz="2400" i="1" baseline="-25000" dirty="0"/>
              <a:t>e </a:t>
            </a:r>
            <a:r>
              <a:rPr lang="en-US" sz="2400" i="1" dirty="0"/>
              <a:t>P</a:t>
            </a:r>
            <a:r>
              <a:rPr lang="en-US" sz="2400" i="1" baseline="-25000" dirty="0"/>
              <a:t>0</a:t>
            </a:r>
            <a:r>
              <a:rPr lang="en-US" sz="2400" dirty="0"/>
              <a:t> </a:t>
            </a:r>
            <a:r>
              <a:rPr lang="en-US" sz="2400" dirty="0" smtClean="0"/>
              <a:t>) ]</a:t>
            </a:r>
            <a:r>
              <a:rPr lang="en-US" sz="2400" baseline="30000" dirty="0" smtClean="0"/>
              <a:t>2</a:t>
            </a:r>
          </a:p>
          <a:p>
            <a:r>
              <a:rPr lang="en-US" sz="2400" i="1" dirty="0" smtClean="0"/>
              <a:t>E.g</a:t>
            </a:r>
            <a:r>
              <a:rPr lang="en-US" sz="2400" i="1" dirty="0"/>
              <a:t>. </a:t>
            </a:r>
            <a:r>
              <a:rPr lang="en-US" sz="2400" i="1" dirty="0" smtClean="0"/>
              <a:t>N = </a:t>
            </a:r>
            <a:r>
              <a:rPr lang="en-US" sz="2400" dirty="0" smtClean="0"/>
              <a:t>30 in class, for 95% chance of match, need </a:t>
            </a:r>
            <a:r>
              <a:rPr lang="en-US" sz="2400" i="1" dirty="0" smtClean="0"/>
              <a:t>K</a:t>
            </a:r>
            <a:r>
              <a:rPr lang="en-US" sz="2400" dirty="0" smtClean="0"/>
              <a:t> = [30 / 2.5 ]</a:t>
            </a:r>
            <a:r>
              <a:rPr lang="en-US" sz="2400" baseline="30000" dirty="0"/>
              <a:t> 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= 144;  adjacent birthdays, </a:t>
            </a:r>
            <a:r>
              <a:rPr lang="en-US" sz="2400" i="1" dirty="0" smtClean="0"/>
              <a:t>K</a:t>
            </a:r>
            <a:r>
              <a:rPr lang="en-US" sz="2400" dirty="0" smtClean="0"/>
              <a:t> = 120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6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049403"/>
              </p:ext>
            </p:extLst>
          </p:nvPr>
        </p:nvGraphicFramePr>
        <p:xfrm>
          <a:off x="107504" y="1268760"/>
          <a:ext cx="8892480" cy="468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0"/>
                <a:gridCol w="2223120"/>
                <a:gridCol w="2223120"/>
                <a:gridCol w="2223120"/>
              </a:tblGrid>
              <a:tr h="22641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 between birthdays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Odds of 2 random people ‘matching’</a:t>
                      </a:r>
                    </a:p>
                    <a:p>
                      <a:pPr algn="ctr"/>
                      <a:r>
                        <a:rPr lang="en-US" baseline="0" dirty="0" smtClean="0"/>
                        <a:t>1 in K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K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needed for chance of match = </a:t>
                      </a:r>
                    </a:p>
                    <a:p>
                      <a:pPr algn="ctr"/>
                      <a:r>
                        <a:rPr lang="en-US" dirty="0" smtClean="0"/>
                        <a:t>50%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1.2 √K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needed for chance of match =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95%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2.5 √K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832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Same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</a:tr>
              <a:tr h="4832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Within 1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</a:tr>
              <a:tr h="4832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Within 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4832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Within 1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4832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Within 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135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800" dirty="0" smtClean="0">
                <a:latin typeface="Verdana" charset="0"/>
              </a:rPr>
              <a:t>Trying </a:t>
            </a:r>
            <a:r>
              <a:rPr lang="en-GB" sz="4800" dirty="0">
                <a:latin typeface="Verdana" charset="0"/>
              </a:rPr>
              <a:t>to be different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495" y="2205038"/>
            <a:ext cx="7774225" cy="4114800"/>
          </a:xfrm>
        </p:spPr>
        <p:txBody>
          <a:bodyPr/>
          <a:lstStyle/>
          <a:p>
            <a:pPr eaLnBrk="1" hangingPunct="1"/>
            <a:endParaRPr lang="en-GB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0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095" y="260350"/>
            <a:ext cx="7772637" cy="1143000"/>
          </a:xfrm>
        </p:spPr>
        <p:txBody>
          <a:bodyPr/>
          <a:lstStyle/>
          <a:p>
            <a:pPr eaLnBrk="1" hangingPunct="1"/>
            <a:r>
              <a:rPr lang="en-GB" sz="3600">
                <a:latin typeface="Verdana" charset="0"/>
              </a:rPr>
              <a:t>20 people picking numbers between 1 and 100? 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69" y="1412875"/>
            <a:ext cx="7772638" cy="5183188"/>
          </a:xfrm>
        </p:spPr>
        <p:txBody>
          <a:bodyPr/>
          <a:lstStyle/>
          <a:p>
            <a:pPr eaLnBrk="1" hangingPunct="1"/>
            <a:endParaRPr lang="en-GB">
              <a:latin typeface="Verdana" charset="0"/>
            </a:endParaRPr>
          </a:p>
          <a:p>
            <a:pPr eaLnBrk="1" hangingPunct="1"/>
            <a:r>
              <a:rPr lang="en-GB" sz="2800">
                <a:latin typeface="Verdana" charset="0"/>
              </a:rPr>
              <a:t>First number can be anything</a:t>
            </a:r>
          </a:p>
          <a:p>
            <a:pPr eaLnBrk="1" hangingPunct="1"/>
            <a:r>
              <a:rPr lang="en-GB" sz="2800">
                <a:latin typeface="Verdana" charset="0"/>
              </a:rPr>
              <a:t>2</a:t>
            </a:r>
            <a:r>
              <a:rPr lang="en-GB" sz="2800" baseline="30000">
                <a:latin typeface="Verdana" charset="0"/>
              </a:rPr>
              <a:t>nd</a:t>
            </a:r>
            <a:r>
              <a:rPr lang="en-GB" sz="2800">
                <a:latin typeface="Verdana" charset="0"/>
              </a:rPr>
              <a:t> number must be different from first: probability 99/100 = 0.99</a:t>
            </a:r>
          </a:p>
          <a:p>
            <a:pPr eaLnBrk="1" hangingPunct="1"/>
            <a:r>
              <a:rPr lang="en-GB" sz="2800">
                <a:latin typeface="Verdana" charset="0"/>
              </a:rPr>
              <a:t>3</a:t>
            </a:r>
            <a:r>
              <a:rPr lang="en-GB" sz="2800" baseline="30000">
                <a:latin typeface="Verdana" charset="0"/>
              </a:rPr>
              <a:t>rd</a:t>
            </a:r>
            <a:r>
              <a:rPr lang="en-GB" sz="2800">
                <a:latin typeface="Verdana" charset="0"/>
              </a:rPr>
              <a:t> number must be different from 1</a:t>
            </a:r>
            <a:r>
              <a:rPr lang="en-GB" sz="2800" baseline="30000">
                <a:latin typeface="Verdana" charset="0"/>
              </a:rPr>
              <a:t>st</a:t>
            </a:r>
            <a:r>
              <a:rPr lang="en-GB" sz="2800">
                <a:latin typeface="Verdana" charset="0"/>
              </a:rPr>
              <a:t> and 2</a:t>
            </a:r>
            <a:r>
              <a:rPr lang="en-GB" sz="2800" baseline="30000">
                <a:latin typeface="Verdana" charset="0"/>
              </a:rPr>
              <a:t>nd</a:t>
            </a:r>
            <a:r>
              <a:rPr lang="en-GB" sz="2800">
                <a:latin typeface="Verdana" charset="0"/>
              </a:rPr>
              <a:t>: probability 98/100 = 0.98</a:t>
            </a:r>
          </a:p>
          <a:p>
            <a:pPr eaLnBrk="1" hangingPunct="1"/>
            <a:r>
              <a:rPr lang="en-GB" sz="2800">
                <a:latin typeface="Verdana" charset="0"/>
              </a:rPr>
              <a:t>…..</a:t>
            </a:r>
          </a:p>
          <a:p>
            <a:pPr eaLnBrk="1" hangingPunct="1"/>
            <a:r>
              <a:rPr lang="en-GB" sz="2800">
                <a:latin typeface="Verdana" charset="0"/>
              </a:rPr>
              <a:t>Probability that all 20 are different = </a:t>
            </a:r>
          </a:p>
          <a:p>
            <a:pPr eaLnBrk="1" hangingPunct="1">
              <a:buFontTx/>
              <a:buNone/>
            </a:pPr>
            <a:r>
              <a:rPr lang="en-GB" sz="2800">
                <a:latin typeface="Verdana" charset="0"/>
              </a:rPr>
              <a:t>      0.99 x 0.98 x ….  0.81 = 0.13 </a:t>
            </a:r>
            <a:endParaRPr lang="en-US" sz="2800">
              <a:latin typeface="Verdana" charset="0"/>
            </a:endParaRPr>
          </a:p>
        </p:txBody>
      </p:sp>
      <p:sp>
        <p:nvSpPr>
          <p:cNvPr id="74755" name="Line 4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3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451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69809" y="0"/>
            <a:ext cx="7774225" cy="1143000"/>
          </a:xfrm>
        </p:spPr>
        <p:txBody>
          <a:bodyPr/>
          <a:lstStyle/>
          <a:p>
            <a:pPr eaLnBrk="1" hangingPunct="1"/>
            <a:r>
              <a:rPr lang="en-GB" sz="3600">
                <a:latin typeface="Verdana" charset="0"/>
              </a:rPr>
              <a:t>Generalise 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809" y="1241426"/>
            <a:ext cx="7774225" cy="4348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</a:rPr>
              <a:t>Assume N friends choosing numbers between 1 and 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  <a:sym typeface="Symbol" charset="0"/>
              </a:rPr>
              <a:t>If T = (N/2)</a:t>
            </a:r>
            <a:r>
              <a:rPr lang="en-GB" sz="2800" baseline="30000">
                <a:latin typeface="Verdana" charset="0"/>
                <a:sym typeface="Symbol" charset="0"/>
              </a:rPr>
              <a:t>2</a:t>
            </a:r>
            <a:r>
              <a:rPr lang="en-GB" sz="2800">
                <a:latin typeface="Verdana" charset="0"/>
                <a:sym typeface="Symbol" charset="0"/>
              </a:rPr>
              <a:t> , then probability that all choose different numbers is 0.13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>
              <a:latin typeface="Verdana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>
                <a:latin typeface="Verdana" charset="0"/>
                <a:sym typeface="Symbol" charset="0"/>
              </a:rPr>
              <a:t>Eg  	N = 20;    T =    100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Verdana" charset="0"/>
                <a:sym typeface="Symbol" charset="0"/>
              </a:rPr>
              <a:t>     		N = 40;    T =    400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Verdana" charset="0"/>
                <a:sym typeface="Symbol" charset="0"/>
              </a:rPr>
              <a:t>			N =400;   T = 40000</a:t>
            </a:r>
          </a:p>
        </p:txBody>
      </p:sp>
      <p:sp>
        <p:nvSpPr>
          <p:cNvPr id="76803" name="Line 4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04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782" y="4797428"/>
            <a:ext cx="8642437" cy="2060575"/>
          </a:xfrm>
        </p:spPr>
        <p:txBody>
          <a:bodyPr/>
          <a:lstStyle/>
          <a:p>
            <a:pPr>
              <a:buFontTx/>
              <a:buNone/>
            </a:pPr>
            <a:r>
              <a:rPr lang="en-GB" sz="2800"/>
              <a:t>Egg Council said 1/1000 eggs double-yoked</a:t>
            </a:r>
          </a:p>
          <a:p>
            <a:pPr>
              <a:buFontTx/>
              <a:buNone/>
            </a:pPr>
            <a:r>
              <a:rPr lang="en-GB" sz="2800"/>
              <a:t>So chance of 6 eggs = 1/1000 x 1/1000 …</a:t>
            </a:r>
          </a:p>
          <a:p>
            <a:pPr>
              <a:buFontTx/>
              <a:buNone/>
            </a:pPr>
            <a:r>
              <a:rPr lang="en-GB" sz="2800"/>
              <a:t>     = 1 in 1,000,000,000,000,000,000 </a:t>
            </a:r>
          </a:p>
          <a:p>
            <a:pPr>
              <a:buFontTx/>
              <a:buNone/>
            </a:pPr>
            <a:r>
              <a:rPr lang="en-GB" sz="2800"/>
              <a:t>What’s wrong with this?</a:t>
            </a:r>
          </a:p>
        </p:txBody>
      </p:sp>
      <p:pic>
        <p:nvPicPr>
          <p:cNvPr id="1225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119" y="0"/>
            <a:ext cx="573464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09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19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2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0"/>
            <a:ext cx="5112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7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ex by numbers 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0"/>
            <a:ext cx="4291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17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eggs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57" y="1981200"/>
            <a:ext cx="3383962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I had 6 double-yolks in the next box of eggs I bought!!</a:t>
            </a:r>
          </a:p>
        </p:txBody>
      </p:sp>
      <p:pic>
        <p:nvPicPr>
          <p:cNvPr id="1231876" name="Picture 4" descr="e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606" y="404813"/>
            <a:ext cx="457279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2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19" y="0"/>
            <a:ext cx="7772638" cy="1143000"/>
          </a:xfrm>
        </p:spPr>
        <p:txBody>
          <a:bodyPr/>
          <a:lstStyle/>
          <a:p>
            <a:r>
              <a:rPr lang="en-GB"/>
              <a:t>£2.49 from my local Waitrose</a:t>
            </a:r>
          </a:p>
        </p:txBody>
      </p:sp>
      <p:pic>
        <p:nvPicPr>
          <p:cNvPr id="1233923" name="Picture 3" descr="egg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808" y="1371600"/>
            <a:ext cx="731551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924" name="Line 4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3356992"/>
            <a:ext cx="1327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 cover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1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g-ba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2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8" y="0"/>
            <a:ext cx="880046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53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2864"/>
            <a:ext cx="9029700" cy="677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29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38786</TotalTime>
  <Words>961</Words>
  <Application>Microsoft Macintosh PowerPoint</Application>
  <PresentationFormat>On-screen Show (4:3)</PresentationFormat>
  <Paragraphs>213</Paragraphs>
  <Slides>51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Default Design</vt:lpstr>
      <vt:lpstr>Document</vt:lpstr>
      <vt:lpstr>Lightning</vt:lpstr>
      <vt:lpstr>Things to do with chance</vt:lpstr>
      <vt:lpstr>www.understandinguncertainty.org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People have trouble with numbers</vt:lpstr>
      <vt:lpstr>PowerPoint Presentation</vt:lpstr>
      <vt:lpstr>PowerPoint Presentation</vt:lpstr>
      <vt:lpstr>PowerPoint Presentation</vt:lpstr>
      <vt:lpstr>PowerPoint Presentation</vt:lpstr>
      <vt:lpstr>Dice and duplo</vt:lpstr>
      <vt:lpstr>What does ‘random’ look like?</vt:lpstr>
      <vt:lpstr>PowerPoint Presentation</vt:lpstr>
      <vt:lpstr>PowerPoint Presentation</vt:lpstr>
      <vt:lpstr>How long before you get 4 in a row?</vt:lpstr>
      <vt:lpstr>Creating a distribution</vt:lpstr>
      <vt:lpstr>PowerPoint Presentation</vt:lpstr>
      <vt:lpstr>PowerPoint Presentation</vt:lpstr>
      <vt:lpstr>PowerPoint Presentation</vt:lpstr>
      <vt:lpstr>What is the longest sequence of heads or tails in 20 coin flips?  Try simulating 20 coin flips 10,000 times and count them!</vt:lpstr>
      <vt:lpstr>How many times is there a ‘switch’ between heads and tails?  Try simulating 20 coin flips 10,000 times and count them!</vt:lpstr>
      <vt:lpstr>PowerPoint Presentation</vt:lpstr>
      <vt:lpstr>Teaching probability using ‘expected frequencies’</vt:lpstr>
      <vt:lpstr>The dog ate my homework! </vt:lpstr>
      <vt:lpstr>Experiment!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Derive probability tree</vt:lpstr>
      <vt:lpstr>Sociable cards</vt:lpstr>
      <vt:lpstr>I ‘know’ that at least two people in this room have the same birthday</vt:lpstr>
      <vt:lpstr>Coincidences </vt:lpstr>
      <vt:lpstr>Why does this happen? </vt:lpstr>
      <vt:lpstr>Useful approximate formulae (Diaconis and Mosteller)</vt:lpstr>
      <vt:lpstr>Where does this come from?</vt:lpstr>
      <vt:lpstr>PowerPoint Presentation</vt:lpstr>
      <vt:lpstr>Trying to be different</vt:lpstr>
      <vt:lpstr>20 people picking numbers between 1 and 100? </vt:lpstr>
      <vt:lpstr>Generalise </vt:lpstr>
      <vt:lpstr>PowerPoint Presentation</vt:lpstr>
      <vt:lpstr>PowerPoint Presentation</vt:lpstr>
      <vt:lpstr>PowerPoint Presentation</vt:lpstr>
      <vt:lpstr>eggs</vt:lpstr>
      <vt:lpstr>£2.49 from my local Waitrose</vt:lpstr>
    </vt:vector>
  </TitlesOfParts>
  <Company>MRC-Biostatistics Unit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line for Bristol</dc:title>
  <dc:creator>Ela Parmar</dc:creator>
  <cp:lastModifiedBy>O Smith</cp:lastModifiedBy>
  <cp:revision>1129</cp:revision>
  <dcterms:created xsi:type="dcterms:W3CDTF">2003-07-08T16:27:36Z</dcterms:created>
  <dcterms:modified xsi:type="dcterms:W3CDTF">2015-07-01T16:23:20Z</dcterms:modified>
</cp:coreProperties>
</file>