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29"/>
  </p:notesMasterIdLst>
  <p:sldIdLst>
    <p:sldId id="256" r:id="rId5"/>
    <p:sldId id="321" r:id="rId6"/>
    <p:sldId id="258" r:id="rId7"/>
    <p:sldId id="333" r:id="rId8"/>
    <p:sldId id="332" r:id="rId9"/>
    <p:sldId id="307" r:id="rId10"/>
    <p:sldId id="260" r:id="rId11"/>
    <p:sldId id="265" r:id="rId12"/>
    <p:sldId id="266" r:id="rId13"/>
    <p:sldId id="292" r:id="rId14"/>
    <p:sldId id="316" r:id="rId15"/>
    <p:sldId id="323" r:id="rId16"/>
    <p:sldId id="324" r:id="rId17"/>
    <p:sldId id="325" r:id="rId18"/>
    <p:sldId id="326" r:id="rId19"/>
    <p:sldId id="327" r:id="rId20"/>
    <p:sldId id="269" r:id="rId21"/>
    <p:sldId id="270" r:id="rId22"/>
    <p:sldId id="271" r:id="rId23"/>
    <p:sldId id="272" r:id="rId24"/>
    <p:sldId id="273" r:id="rId25"/>
    <p:sldId id="274" r:id="rId26"/>
    <p:sldId id="317" r:id="rId27"/>
    <p:sldId id="331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Helvetica" charset="0"/>
        <a:sym typeface="Helvetica" charset="0"/>
      </a:defRPr>
    </a:lvl1pPr>
    <a:lvl2pPr marL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Helvetica" charset="0"/>
        <a:sym typeface="Helvetica" charset="0"/>
      </a:defRPr>
    </a:lvl2pPr>
    <a:lvl3pPr marL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Helvetica" charset="0"/>
        <a:sym typeface="Helvetica" charset="0"/>
      </a:defRPr>
    </a:lvl3pPr>
    <a:lvl4pPr marL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Helvetica" charset="0"/>
        <a:sym typeface="Helvetica" charset="0"/>
      </a:defRPr>
    </a:lvl4pPr>
    <a:lvl5pPr marL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Helvetica" charset="0"/>
        <a:sym typeface="Helvetica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Helvetica" charset="0"/>
        <a:sym typeface="Helvetica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Helvetica" charset="0"/>
        <a:sym typeface="Helvetica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Helvetica" charset="0"/>
        <a:sym typeface="Helvetica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Helvetica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5887" autoAdjust="0"/>
    <p:restoredTop sz="94660"/>
  </p:normalViewPr>
  <p:slideViewPr>
    <p:cSldViewPr>
      <p:cViewPr varScale="1">
        <p:scale>
          <a:sx n="70" d="100"/>
          <a:sy n="70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3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BB268-B59C-1A4E-8B2A-AB40E6C91218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4994F-C018-1F42-AA02-A2272B446479}">
      <dgm:prSet phldrT="[Text]"/>
      <dgm:spPr/>
      <dgm:t>
        <a:bodyPr/>
        <a:lstStyle/>
        <a:p>
          <a:r>
            <a:rPr lang="en-US" dirty="0" smtClean="0"/>
            <a:t>Indirect</a:t>
          </a:r>
          <a:endParaRPr lang="en-US" dirty="0"/>
        </a:p>
      </dgm:t>
    </dgm:pt>
    <dgm:pt modelId="{E3D3EFE2-A819-964C-9F1B-B296EE59E411}" type="parTrans" cxnId="{E4EA12EA-6BEB-F043-A5C8-BA3F03E062B0}">
      <dgm:prSet/>
      <dgm:spPr/>
      <dgm:t>
        <a:bodyPr/>
        <a:lstStyle/>
        <a:p>
          <a:endParaRPr lang="en-US"/>
        </a:p>
      </dgm:t>
    </dgm:pt>
    <dgm:pt modelId="{AE30695C-AB83-444E-BA9D-34FC8C07D3A6}" type="sibTrans" cxnId="{E4EA12EA-6BEB-F043-A5C8-BA3F03E062B0}">
      <dgm:prSet/>
      <dgm:spPr/>
      <dgm:t>
        <a:bodyPr/>
        <a:lstStyle/>
        <a:p>
          <a:endParaRPr lang="en-US"/>
        </a:p>
      </dgm:t>
    </dgm:pt>
    <dgm:pt modelId="{DDAA1073-B48F-7142-BD74-70BF5E1E5BBB}">
      <dgm:prSet phldrT="[Text]"/>
      <dgm:spPr/>
      <dgm:t>
        <a:bodyPr/>
        <a:lstStyle/>
        <a:p>
          <a:r>
            <a:rPr lang="en-US" dirty="0" smtClean="0"/>
            <a:t>Direct</a:t>
          </a:r>
          <a:endParaRPr lang="en-US" dirty="0"/>
        </a:p>
      </dgm:t>
    </dgm:pt>
    <dgm:pt modelId="{BBC41FA6-0F99-6A4D-A053-AE2B6A6007A8}" type="parTrans" cxnId="{ACFB6D4B-9544-2D48-93C0-13986537CB8F}">
      <dgm:prSet/>
      <dgm:spPr/>
      <dgm:t>
        <a:bodyPr/>
        <a:lstStyle/>
        <a:p>
          <a:endParaRPr lang="en-US"/>
        </a:p>
      </dgm:t>
    </dgm:pt>
    <dgm:pt modelId="{09D51F1A-C8A1-4244-95EC-263CD465AB2A}" type="sibTrans" cxnId="{ACFB6D4B-9544-2D48-93C0-13986537CB8F}">
      <dgm:prSet/>
      <dgm:spPr/>
      <dgm:t>
        <a:bodyPr/>
        <a:lstStyle/>
        <a:p>
          <a:endParaRPr lang="en-US"/>
        </a:p>
      </dgm:t>
    </dgm:pt>
    <dgm:pt modelId="{A5D9CEC7-BBAC-AE4F-A5BE-E131DEE72085}">
      <dgm:prSet phldrT="[Text]"/>
      <dgm:spPr/>
      <dgm:t>
        <a:bodyPr/>
        <a:lstStyle/>
        <a:p>
          <a:r>
            <a:rPr lang="en-US" sz="2500" dirty="0" smtClean="0"/>
            <a:t>Fractions</a:t>
          </a:r>
          <a:endParaRPr lang="en-US" sz="2500" dirty="0"/>
        </a:p>
      </dgm:t>
    </dgm:pt>
    <dgm:pt modelId="{1A0D928E-C53E-D14A-924C-25C1D3F28FA0}" type="parTrans" cxnId="{11FA0DC8-1701-2E44-BF6D-9715DF85F758}">
      <dgm:prSet/>
      <dgm:spPr/>
      <dgm:t>
        <a:bodyPr/>
        <a:lstStyle/>
        <a:p>
          <a:endParaRPr lang="en-US"/>
        </a:p>
      </dgm:t>
    </dgm:pt>
    <dgm:pt modelId="{7EA5EB74-E9A6-944D-A302-21D754C2C040}" type="sibTrans" cxnId="{11FA0DC8-1701-2E44-BF6D-9715DF85F758}">
      <dgm:prSet/>
      <dgm:spPr/>
      <dgm:t>
        <a:bodyPr/>
        <a:lstStyle/>
        <a:p>
          <a:endParaRPr lang="en-US"/>
        </a:p>
      </dgm:t>
    </dgm:pt>
    <dgm:pt modelId="{7069480B-DE6F-D94A-BA12-49CD175BC257}">
      <dgm:prSet phldrT="[Text]"/>
      <dgm:spPr/>
      <dgm:t>
        <a:bodyPr/>
        <a:lstStyle/>
        <a:p>
          <a:r>
            <a:rPr lang="en-US" sz="2500" dirty="0" smtClean="0"/>
            <a:t>Multiplication</a:t>
          </a:r>
          <a:endParaRPr lang="en-US" sz="2500" dirty="0"/>
        </a:p>
      </dgm:t>
    </dgm:pt>
    <dgm:pt modelId="{96FB183F-C1D5-1A42-B824-96AD8F164D88}" type="parTrans" cxnId="{EE2F37A3-940D-F140-8604-147842812F13}">
      <dgm:prSet/>
      <dgm:spPr/>
      <dgm:t>
        <a:bodyPr/>
        <a:lstStyle/>
        <a:p>
          <a:endParaRPr lang="en-US"/>
        </a:p>
      </dgm:t>
    </dgm:pt>
    <dgm:pt modelId="{5C935617-B4CE-E24C-9B3A-6900551B2151}" type="sibTrans" cxnId="{EE2F37A3-940D-F140-8604-147842812F13}">
      <dgm:prSet/>
      <dgm:spPr/>
      <dgm:t>
        <a:bodyPr/>
        <a:lstStyle/>
        <a:p>
          <a:endParaRPr lang="en-US"/>
        </a:p>
      </dgm:t>
    </dgm:pt>
    <dgm:pt modelId="{A51FF838-4F20-0B4D-96DC-86BBBB08399A}">
      <dgm:prSet phldrT="[Text]"/>
      <dgm:spPr/>
      <dgm:t>
        <a:bodyPr/>
        <a:lstStyle/>
        <a:p>
          <a:r>
            <a:rPr lang="en-US" sz="2500" dirty="0" smtClean="0"/>
            <a:t>3-D shapes</a:t>
          </a:r>
          <a:endParaRPr lang="en-US" sz="2500" dirty="0"/>
        </a:p>
      </dgm:t>
    </dgm:pt>
    <dgm:pt modelId="{3A814745-016D-7147-8446-53B4F09B9C0C}" type="parTrans" cxnId="{3501A151-B7F2-714D-89E4-2384675AA2B2}">
      <dgm:prSet/>
      <dgm:spPr/>
      <dgm:t>
        <a:bodyPr/>
        <a:lstStyle/>
        <a:p>
          <a:endParaRPr lang="en-US"/>
        </a:p>
      </dgm:t>
    </dgm:pt>
    <dgm:pt modelId="{DB3DA8EF-348A-C846-90C7-DD623EBF311C}" type="sibTrans" cxnId="{3501A151-B7F2-714D-89E4-2384675AA2B2}">
      <dgm:prSet/>
      <dgm:spPr/>
      <dgm:t>
        <a:bodyPr/>
        <a:lstStyle/>
        <a:p>
          <a:endParaRPr lang="en-US"/>
        </a:p>
      </dgm:t>
    </dgm:pt>
    <dgm:pt modelId="{CDA65285-3A37-C14C-A714-71FF3A56C258}">
      <dgm:prSet phldrT="[Text]"/>
      <dgm:spPr/>
      <dgm:t>
        <a:bodyPr/>
        <a:lstStyle/>
        <a:p>
          <a:r>
            <a:rPr lang="en-US" sz="2500" dirty="0" smtClean="0"/>
            <a:t>Reasoning</a:t>
          </a:r>
          <a:endParaRPr lang="en-US" sz="2500" dirty="0"/>
        </a:p>
      </dgm:t>
    </dgm:pt>
    <dgm:pt modelId="{0D774066-5C08-7D47-811A-B24A63399AE3}" type="sibTrans" cxnId="{798FC3AC-2D47-994D-B3F3-6AD3E66128F8}">
      <dgm:prSet/>
      <dgm:spPr/>
      <dgm:t>
        <a:bodyPr/>
        <a:lstStyle/>
        <a:p>
          <a:endParaRPr lang="en-US"/>
        </a:p>
      </dgm:t>
    </dgm:pt>
    <dgm:pt modelId="{93F8A5EC-5929-814E-BC7E-595A79CBAF03}" type="parTrans" cxnId="{798FC3AC-2D47-994D-B3F3-6AD3E66128F8}">
      <dgm:prSet/>
      <dgm:spPr/>
      <dgm:t>
        <a:bodyPr/>
        <a:lstStyle/>
        <a:p>
          <a:endParaRPr lang="en-US"/>
        </a:p>
      </dgm:t>
    </dgm:pt>
    <dgm:pt modelId="{C473EAB8-A91A-5D40-A92C-59BBE1AA9E99}">
      <dgm:prSet phldrT="[Text]"/>
      <dgm:spPr/>
      <dgm:t>
        <a:bodyPr/>
        <a:lstStyle/>
        <a:p>
          <a:r>
            <a:rPr lang="en-US" sz="2500" dirty="0" smtClean="0"/>
            <a:t>Problem solving</a:t>
          </a:r>
          <a:endParaRPr lang="en-US" sz="2500" dirty="0"/>
        </a:p>
      </dgm:t>
    </dgm:pt>
    <dgm:pt modelId="{24646CD9-E5DD-8847-87F4-A4014F8A7396}" type="sibTrans" cxnId="{AB89FB0F-B92C-2C4D-8257-D810E102D77B}">
      <dgm:prSet/>
      <dgm:spPr/>
      <dgm:t>
        <a:bodyPr/>
        <a:lstStyle/>
        <a:p>
          <a:endParaRPr lang="en-US"/>
        </a:p>
      </dgm:t>
    </dgm:pt>
    <dgm:pt modelId="{BBC9B80D-ABFC-D547-9A8D-3AAB50C29CD7}" type="parTrans" cxnId="{AB89FB0F-B92C-2C4D-8257-D810E102D77B}">
      <dgm:prSet/>
      <dgm:spPr/>
      <dgm:t>
        <a:bodyPr/>
        <a:lstStyle/>
        <a:p>
          <a:endParaRPr lang="en-US"/>
        </a:p>
      </dgm:t>
    </dgm:pt>
    <dgm:pt modelId="{19D99C4D-91E6-0D47-91A0-81AEA36EE6B2}">
      <dgm:prSet phldrT="[Text]"/>
      <dgm:spPr/>
      <dgm:t>
        <a:bodyPr/>
        <a:lstStyle/>
        <a:p>
          <a:r>
            <a:rPr lang="en-US" sz="2500" dirty="0" smtClean="0"/>
            <a:t>Fluency</a:t>
          </a:r>
          <a:endParaRPr lang="en-US" sz="2500" dirty="0"/>
        </a:p>
      </dgm:t>
    </dgm:pt>
    <dgm:pt modelId="{1B0234B7-6CC6-FA45-9779-5F209E49CB87}" type="parTrans" cxnId="{0A0A520E-B58A-4646-B7FC-0B45A1EDC363}">
      <dgm:prSet/>
      <dgm:spPr/>
      <dgm:t>
        <a:bodyPr/>
        <a:lstStyle/>
        <a:p>
          <a:endParaRPr lang="en-US"/>
        </a:p>
      </dgm:t>
    </dgm:pt>
    <dgm:pt modelId="{BB12FE27-AD22-E947-8DDE-2290B6E55173}" type="sibTrans" cxnId="{0A0A520E-B58A-4646-B7FC-0B45A1EDC363}">
      <dgm:prSet/>
      <dgm:spPr/>
      <dgm:t>
        <a:bodyPr/>
        <a:lstStyle/>
        <a:p>
          <a:endParaRPr lang="en-US"/>
        </a:p>
      </dgm:t>
    </dgm:pt>
    <dgm:pt modelId="{6F8C8DF2-E722-F646-AA4F-C0A30FA5FEA5}">
      <dgm:prSet phldrT="[Text]" custT="1"/>
      <dgm:spPr/>
      <dgm:t>
        <a:bodyPr/>
        <a:lstStyle/>
        <a:p>
          <a:endParaRPr lang="en-US" sz="1000" dirty="0"/>
        </a:p>
      </dgm:t>
    </dgm:pt>
    <dgm:pt modelId="{C8F46706-5CAE-7F41-BF1D-6DF69DBF77C5}" type="parTrans" cxnId="{AA5CC20D-A3AE-1149-91FA-0253FA1AD7BF}">
      <dgm:prSet/>
      <dgm:spPr/>
      <dgm:t>
        <a:bodyPr/>
        <a:lstStyle/>
        <a:p>
          <a:endParaRPr lang="en-US"/>
        </a:p>
      </dgm:t>
    </dgm:pt>
    <dgm:pt modelId="{E7CEDDC2-0D20-0947-8417-F5DA70ADD15C}" type="sibTrans" cxnId="{AA5CC20D-A3AE-1149-91FA-0253FA1AD7BF}">
      <dgm:prSet/>
      <dgm:spPr/>
      <dgm:t>
        <a:bodyPr/>
        <a:lstStyle/>
        <a:p>
          <a:endParaRPr lang="en-US"/>
        </a:p>
      </dgm:t>
    </dgm:pt>
    <dgm:pt modelId="{8E53D5CE-520A-4848-92FC-4FC63C41F56D}">
      <dgm:prSet phldrT="[Text]" custT="1"/>
      <dgm:spPr/>
      <dgm:t>
        <a:bodyPr/>
        <a:lstStyle/>
        <a:p>
          <a:endParaRPr lang="en-US" sz="1000" dirty="0"/>
        </a:p>
      </dgm:t>
    </dgm:pt>
    <dgm:pt modelId="{98B904CB-DCB9-8C4C-8795-3A91A69AF531}" type="parTrans" cxnId="{35CC3587-1ABA-E84C-A120-3994196630F4}">
      <dgm:prSet/>
      <dgm:spPr/>
      <dgm:t>
        <a:bodyPr/>
        <a:lstStyle/>
        <a:p>
          <a:endParaRPr lang="en-US"/>
        </a:p>
      </dgm:t>
    </dgm:pt>
    <dgm:pt modelId="{65A49418-0F41-F540-A48E-66BE51997097}" type="sibTrans" cxnId="{35CC3587-1ABA-E84C-A120-3994196630F4}">
      <dgm:prSet/>
      <dgm:spPr/>
      <dgm:t>
        <a:bodyPr/>
        <a:lstStyle/>
        <a:p>
          <a:endParaRPr lang="en-US"/>
        </a:p>
      </dgm:t>
    </dgm:pt>
    <dgm:pt modelId="{80E1B8EA-8924-7744-9E4A-65033122E108}" type="pres">
      <dgm:prSet presAssocID="{955BB268-B59C-1A4E-8B2A-AB40E6C9121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AAA0EE-E5AF-E74D-BE60-A78D8BC6439B}" type="pres">
      <dgm:prSet presAssocID="{14A4994F-C018-1F42-AA02-A2272B446479}" presName="linNode" presStyleCnt="0"/>
      <dgm:spPr/>
    </dgm:pt>
    <dgm:pt modelId="{1E98F78F-8D15-BB47-A27B-F71F7DF5A749}" type="pres">
      <dgm:prSet presAssocID="{14A4994F-C018-1F42-AA02-A2272B44647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A92B4-FFA5-DC45-901E-0F71F218720F}" type="pres">
      <dgm:prSet presAssocID="{14A4994F-C018-1F42-AA02-A2272B44647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58B3C-D933-9649-9779-DC9055F8344E}" type="pres">
      <dgm:prSet presAssocID="{AE30695C-AB83-444E-BA9D-34FC8C07D3A6}" presName="spacing" presStyleCnt="0"/>
      <dgm:spPr/>
    </dgm:pt>
    <dgm:pt modelId="{D9D0A6F9-A716-5E4C-9A8A-CF2096883F21}" type="pres">
      <dgm:prSet presAssocID="{DDAA1073-B48F-7142-BD74-70BF5E1E5BBB}" presName="linNode" presStyleCnt="0"/>
      <dgm:spPr/>
    </dgm:pt>
    <dgm:pt modelId="{BAC13FBF-147C-5946-AA2E-D4FAC8FE2783}" type="pres">
      <dgm:prSet presAssocID="{DDAA1073-B48F-7142-BD74-70BF5E1E5BB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61A1D-7E92-2243-97BC-A30AEECD943F}" type="pres">
      <dgm:prSet presAssocID="{DDAA1073-B48F-7142-BD74-70BF5E1E5BB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73A3B1-2497-3F43-BC89-948713FD1552}" type="presOf" srcId="{DDAA1073-B48F-7142-BD74-70BF5E1E5BBB}" destId="{BAC13FBF-147C-5946-AA2E-D4FAC8FE2783}" srcOrd="0" destOrd="0" presId="urn:microsoft.com/office/officeart/2005/8/layout/vList6"/>
    <dgm:cxn modelId="{ACFB6D4B-9544-2D48-93C0-13986537CB8F}" srcId="{955BB268-B59C-1A4E-8B2A-AB40E6C91218}" destId="{DDAA1073-B48F-7142-BD74-70BF5E1E5BBB}" srcOrd="1" destOrd="0" parTransId="{BBC41FA6-0F99-6A4D-A053-AE2B6A6007A8}" sibTransId="{09D51F1A-C8A1-4244-95EC-263CD465AB2A}"/>
    <dgm:cxn modelId="{07F9BEAF-A7CA-0C4C-8567-8F124B3A9905}" type="presOf" srcId="{8E53D5CE-520A-4848-92FC-4FC63C41F56D}" destId="{64461A1D-7E92-2243-97BC-A30AEECD943F}" srcOrd="0" destOrd="0" presId="urn:microsoft.com/office/officeart/2005/8/layout/vList6"/>
    <dgm:cxn modelId="{CB362CFE-4934-8E42-A6A4-42C074084A34}" type="presOf" srcId="{A51FF838-4F20-0B4D-96DC-86BBBB08399A}" destId="{64461A1D-7E92-2243-97BC-A30AEECD943F}" srcOrd="0" destOrd="3" presId="urn:microsoft.com/office/officeart/2005/8/layout/vList6"/>
    <dgm:cxn modelId="{11FA0DC8-1701-2E44-BF6D-9715DF85F758}" srcId="{DDAA1073-B48F-7142-BD74-70BF5E1E5BBB}" destId="{A5D9CEC7-BBAC-AE4F-A5BE-E131DEE72085}" srcOrd="1" destOrd="0" parTransId="{1A0D928E-C53E-D14A-924C-25C1D3F28FA0}" sibTransId="{7EA5EB74-E9A6-944D-A302-21D754C2C040}"/>
    <dgm:cxn modelId="{E5BACA52-347F-2C4B-8125-92C2F7114CF4}" type="presOf" srcId="{C473EAB8-A91A-5D40-A92C-59BBE1AA9E99}" destId="{AA5A92B4-FFA5-DC45-901E-0F71F218720F}" srcOrd="0" destOrd="2" presId="urn:microsoft.com/office/officeart/2005/8/layout/vList6"/>
    <dgm:cxn modelId="{AA5CC20D-A3AE-1149-91FA-0253FA1AD7BF}" srcId="{14A4994F-C018-1F42-AA02-A2272B446479}" destId="{6F8C8DF2-E722-F646-AA4F-C0A30FA5FEA5}" srcOrd="0" destOrd="0" parTransId="{C8F46706-5CAE-7F41-BF1D-6DF69DBF77C5}" sibTransId="{E7CEDDC2-0D20-0947-8417-F5DA70ADD15C}"/>
    <dgm:cxn modelId="{92A1A029-8550-2E42-94EE-FA2928946CC1}" type="presOf" srcId="{14A4994F-C018-1F42-AA02-A2272B446479}" destId="{1E98F78F-8D15-BB47-A27B-F71F7DF5A749}" srcOrd="0" destOrd="0" presId="urn:microsoft.com/office/officeart/2005/8/layout/vList6"/>
    <dgm:cxn modelId="{EE2F37A3-940D-F140-8604-147842812F13}" srcId="{DDAA1073-B48F-7142-BD74-70BF5E1E5BBB}" destId="{7069480B-DE6F-D94A-BA12-49CD175BC257}" srcOrd="2" destOrd="0" parTransId="{96FB183F-C1D5-1A42-B824-96AD8F164D88}" sibTransId="{5C935617-B4CE-E24C-9B3A-6900551B2151}"/>
    <dgm:cxn modelId="{1066DF65-48FC-A44A-90EA-9C3A335800E2}" type="presOf" srcId="{6F8C8DF2-E722-F646-AA4F-C0A30FA5FEA5}" destId="{AA5A92B4-FFA5-DC45-901E-0F71F218720F}" srcOrd="0" destOrd="0" presId="urn:microsoft.com/office/officeart/2005/8/layout/vList6"/>
    <dgm:cxn modelId="{9EF9CE8F-DF12-F246-B3DE-65A12BA49CA3}" type="presOf" srcId="{7069480B-DE6F-D94A-BA12-49CD175BC257}" destId="{64461A1D-7E92-2243-97BC-A30AEECD943F}" srcOrd="0" destOrd="2" presId="urn:microsoft.com/office/officeart/2005/8/layout/vList6"/>
    <dgm:cxn modelId="{F2AF5534-B233-744B-B68B-F6BA870DFA2A}" type="presOf" srcId="{955BB268-B59C-1A4E-8B2A-AB40E6C91218}" destId="{80E1B8EA-8924-7744-9E4A-65033122E108}" srcOrd="0" destOrd="0" presId="urn:microsoft.com/office/officeart/2005/8/layout/vList6"/>
    <dgm:cxn modelId="{AC3E93C5-5282-D047-9225-20AC0F2C17E4}" type="presOf" srcId="{19D99C4D-91E6-0D47-91A0-81AEA36EE6B2}" destId="{AA5A92B4-FFA5-DC45-901E-0F71F218720F}" srcOrd="0" destOrd="1" presId="urn:microsoft.com/office/officeart/2005/8/layout/vList6"/>
    <dgm:cxn modelId="{0A0A520E-B58A-4646-B7FC-0B45A1EDC363}" srcId="{14A4994F-C018-1F42-AA02-A2272B446479}" destId="{19D99C4D-91E6-0D47-91A0-81AEA36EE6B2}" srcOrd="1" destOrd="0" parTransId="{1B0234B7-6CC6-FA45-9779-5F209E49CB87}" sibTransId="{BB12FE27-AD22-E947-8DDE-2290B6E55173}"/>
    <dgm:cxn modelId="{AB89FB0F-B92C-2C4D-8257-D810E102D77B}" srcId="{14A4994F-C018-1F42-AA02-A2272B446479}" destId="{C473EAB8-A91A-5D40-A92C-59BBE1AA9E99}" srcOrd="2" destOrd="0" parTransId="{BBC9B80D-ABFC-D547-9A8D-3AAB50C29CD7}" sibTransId="{24646CD9-E5DD-8847-87F4-A4014F8A7396}"/>
    <dgm:cxn modelId="{3501A151-B7F2-714D-89E4-2384675AA2B2}" srcId="{DDAA1073-B48F-7142-BD74-70BF5E1E5BBB}" destId="{A51FF838-4F20-0B4D-96DC-86BBBB08399A}" srcOrd="3" destOrd="0" parTransId="{3A814745-016D-7147-8446-53B4F09B9C0C}" sibTransId="{DB3DA8EF-348A-C846-90C7-DD623EBF311C}"/>
    <dgm:cxn modelId="{798FC3AC-2D47-994D-B3F3-6AD3E66128F8}" srcId="{14A4994F-C018-1F42-AA02-A2272B446479}" destId="{CDA65285-3A37-C14C-A714-71FF3A56C258}" srcOrd="3" destOrd="0" parTransId="{93F8A5EC-5929-814E-BC7E-595A79CBAF03}" sibTransId="{0D774066-5C08-7D47-811A-B24A63399AE3}"/>
    <dgm:cxn modelId="{50A575A0-CC4C-804A-ABFF-B5B39626D88A}" type="presOf" srcId="{CDA65285-3A37-C14C-A714-71FF3A56C258}" destId="{AA5A92B4-FFA5-DC45-901E-0F71F218720F}" srcOrd="0" destOrd="3" presId="urn:microsoft.com/office/officeart/2005/8/layout/vList6"/>
    <dgm:cxn modelId="{35CC3587-1ABA-E84C-A120-3994196630F4}" srcId="{DDAA1073-B48F-7142-BD74-70BF5E1E5BBB}" destId="{8E53D5CE-520A-4848-92FC-4FC63C41F56D}" srcOrd="0" destOrd="0" parTransId="{98B904CB-DCB9-8C4C-8795-3A91A69AF531}" sibTransId="{65A49418-0F41-F540-A48E-66BE51997097}"/>
    <dgm:cxn modelId="{7DDA41A3-6071-4F40-9223-A00E4C430F1F}" type="presOf" srcId="{A5D9CEC7-BBAC-AE4F-A5BE-E131DEE72085}" destId="{64461A1D-7E92-2243-97BC-A30AEECD943F}" srcOrd="0" destOrd="1" presId="urn:microsoft.com/office/officeart/2005/8/layout/vList6"/>
    <dgm:cxn modelId="{E4EA12EA-6BEB-F043-A5C8-BA3F03E062B0}" srcId="{955BB268-B59C-1A4E-8B2A-AB40E6C91218}" destId="{14A4994F-C018-1F42-AA02-A2272B446479}" srcOrd="0" destOrd="0" parTransId="{E3D3EFE2-A819-964C-9F1B-B296EE59E411}" sibTransId="{AE30695C-AB83-444E-BA9D-34FC8C07D3A6}"/>
    <dgm:cxn modelId="{3F54E261-4071-EF4C-A4C4-FE0F34AE12F9}" type="presParOf" srcId="{80E1B8EA-8924-7744-9E4A-65033122E108}" destId="{83AAA0EE-E5AF-E74D-BE60-A78D8BC6439B}" srcOrd="0" destOrd="0" presId="urn:microsoft.com/office/officeart/2005/8/layout/vList6"/>
    <dgm:cxn modelId="{87923BF3-B1DB-3740-966D-30D361A460E5}" type="presParOf" srcId="{83AAA0EE-E5AF-E74D-BE60-A78D8BC6439B}" destId="{1E98F78F-8D15-BB47-A27B-F71F7DF5A749}" srcOrd="0" destOrd="0" presId="urn:microsoft.com/office/officeart/2005/8/layout/vList6"/>
    <dgm:cxn modelId="{A78EED76-41C7-1D4B-87C1-72741BED87F7}" type="presParOf" srcId="{83AAA0EE-E5AF-E74D-BE60-A78D8BC6439B}" destId="{AA5A92B4-FFA5-DC45-901E-0F71F218720F}" srcOrd="1" destOrd="0" presId="urn:microsoft.com/office/officeart/2005/8/layout/vList6"/>
    <dgm:cxn modelId="{86CDCE66-733D-3D40-8A80-81EC043497BA}" type="presParOf" srcId="{80E1B8EA-8924-7744-9E4A-65033122E108}" destId="{12358B3C-D933-9649-9779-DC9055F8344E}" srcOrd="1" destOrd="0" presId="urn:microsoft.com/office/officeart/2005/8/layout/vList6"/>
    <dgm:cxn modelId="{726CDF32-7F6D-394E-BE92-44FAC570E0C1}" type="presParOf" srcId="{80E1B8EA-8924-7744-9E4A-65033122E108}" destId="{D9D0A6F9-A716-5E4C-9A8A-CF2096883F21}" srcOrd="2" destOrd="0" presId="urn:microsoft.com/office/officeart/2005/8/layout/vList6"/>
    <dgm:cxn modelId="{28D2AF0C-AA68-CF4B-B975-EC592FCDDC42}" type="presParOf" srcId="{D9D0A6F9-A716-5E4C-9A8A-CF2096883F21}" destId="{BAC13FBF-147C-5946-AA2E-D4FAC8FE2783}" srcOrd="0" destOrd="0" presId="urn:microsoft.com/office/officeart/2005/8/layout/vList6"/>
    <dgm:cxn modelId="{2B2E4BF9-6B6B-6F48-B696-6612F8356569}" type="presParOf" srcId="{D9D0A6F9-A716-5E4C-9A8A-CF2096883F21}" destId="{64461A1D-7E92-2243-97BC-A30AEECD943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92B4-FFA5-DC45-901E-0F71F218720F}">
      <dsp:nvSpPr>
        <dsp:cNvPr id="0" name=""/>
        <dsp:cNvSpPr/>
      </dsp:nvSpPr>
      <dsp:spPr>
        <a:xfrm>
          <a:off x="2635592" y="580"/>
          <a:ext cx="3953388" cy="2262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Fluency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Problem solving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Reasoning</a:t>
          </a:r>
          <a:endParaRPr lang="en-US" sz="2500" kern="1200" dirty="0"/>
        </a:p>
      </dsp:txBody>
      <dsp:txXfrm>
        <a:off x="2635592" y="283426"/>
        <a:ext cx="3104850" cy="1697076"/>
      </dsp:txXfrm>
    </dsp:sp>
    <dsp:sp modelId="{1E98F78F-8D15-BB47-A27B-F71F7DF5A749}">
      <dsp:nvSpPr>
        <dsp:cNvPr id="0" name=""/>
        <dsp:cNvSpPr/>
      </dsp:nvSpPr>
      <dsp:spPr>
        <a:xfrm>
          <a:off x="0" y="580"/>
          <a:ext cx="2635592" cy="22627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Indirect</a:t>
          </a:r>
          <a:endParaRPr lang="en-US" sz="5000" kern="1200" dirty="0"/>
        </a:p>
      </dsp:txBody>
      <dsp:txXfrm>
        <a:off x="110459" y="111039"/>
        <a:ext cx="2414674" cy="2041850"/>
      </dsp:txXfrm>
    </dsp:sp>
    <dsp:sp modelId="{64461A1D-7E92-2243-97BC-A30AEECD943F}">
      <dsp:nvSpPr>
        <dsp:cNvPr id="0" name=""/>
        <dsp:cNvSpPr/>
      </dsp:nvSpPr>
      <dsp:spPr>
        <a:xfrm>
          <a:off x="2635592" y="2489625"/>
          <a:ext cx="3953388" cy="2262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Fractions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Multiplication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3-D shapes</a:t>
          </a:r>
          <a:endParaRPr lang="en-US" sz="2500" kern="1200" dirty="0"/>
        </a:p>
      </dsp:txBody>
      <dsp:txXfrm>
        <a:off x="2635592" y="2772471"/>
        <a:ext cx="3104850" cy="1697076"/>
      </dsp:txXfrm>
    </dsp:sp>
    <dsp:sp modelId="{BAC13FBF-147C-5946-AA2E-D4FAC8FE2783}">
      <dsp:nvSpPr>
        <dsp:cNvPr id="0" name=""/>
        <dsp:cNvSpPr/>
      </dsp:nvSpPr>
      <dsp:spPr>
        <a:xfrm>
          <a:off x="0" y="2489625"/>
          <a:ext cx="2635592" cy="22627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Direct</a:t>
          </a:r>
          <a:endParaRPr lang="en-US" sz="5000" kern="1200" dirty="0"/>
        </a:p>
      </dsp:txBody>
      <dsp:txXfrm>
        <a:off x="110459" y="2600084"/>
        <a:ext cx="2414674" cy="2041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5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06400" rtl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Lucida Grande" charset="0"/>
        <a:ea typeface="ＭＳ Ｐゴシック" charset="0"/>
        <a:cs typeface="Lucida Grande" charset="0"/>
        <a:sym typeface="Lucida Grande" charset="0"/>
      </a:defRPr>
    </a:lvl1pPr>
    <a:lvl2pPr marL="228600" algn="l" defTabSz="406400" rtl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406400" rtl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406400" rtl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406400" rtl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DC7ABDC-7A88-594F-A705-33CF06D84163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59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155700"/>
            <a:ext cx="1841500" cy="317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72100" cy="317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7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4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63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43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0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289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11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17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391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7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47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61828D-060A-EB43-920D-5FC9C8837792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4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36FEAB-ADAD-064E-9318-A809D739608E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9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39731-E4D2-AA40-BBFC-2ECBDA95F330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10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8C408A-93ED-1F4E-9020-0885E07F880F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01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DDEDF2-5CA1-AE49-86F4-37C3F95FA5A5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83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E338D6-5EE8-C841-B5C6-914D41E2A031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39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86962A-043F-2249-98DC-B6C3E2BA41CA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269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8984F0-5785-B742-883B-5965CE79EF4E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A58107-9C42-4040-9913-C4826A4BB132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86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874714-BE6C-914F-A46F-182076DA3CAC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71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F030DC-0E49-EA40-9151-F1F402DE20B7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59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86287C-A68F-4743-873C-8CC36B7DB1E8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66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61B60A-868E-1445-A768-6CADBE7CA87A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04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0FD4DA-A0D3-6447-A5CD-D557426577F8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15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61283-E2B6-2B46-878C-8F702BC86024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40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8E3674-6DA1-B04A-80D7-B8C189A94634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02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3DA6A2-6D92-B84C-B437-50EF309B5038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4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38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7A2E3A-9989-F04C-9555-FB56E20770CD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75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6AD744-482E-AF4B-B3E8-0922C04CC804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94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DE180A-B2CF-1045-AC0F-7DC468167339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21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2E31B8-5984-A540-8057-F4B5B972EF2F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90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30425"/>
            <a:ext cx="1943100" cy="350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30425"/>
            <a:ext cx="5676900" cy="350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3FEE1E-C7B1-7D43-8BB1-955DD28120A0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1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4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03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14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5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889000" y="1155700"/>
            <a:ext cx="7366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889000" y="3530600"/>
            <a:ext cx="7366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charset="0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charset="0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C5E39A8-79BE-3042-B15D-F18A76E0A78C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charset="0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6AB4B00-74F1-074A-899F-F538908E5AA1}" type="slidenum">
              <a:rPr lang="en-US"/>
              <a:pPr/>
              <a:t>‹#›</a:t>
            </a:fld>
            <a:endParaRPr lang="en-US">
              <a:solidFill>
                <a:srgbClr val="9A9A9A"/>
              </a:solidFill>
              <a:latin typeface="+mj-lt"/>
              <a:cs typeface="+mj-cs"/>
              <a:sym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charset="0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406400" rtl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hyperlink" Target="mailto:info@mikeaskew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98525"/>
            <a:ext cx="7772400" cy="3321050"/>
          </a:xfrm>
        </p:spPr>
        <p:txBody>
          <a:bodyPr/>
          <a:lstStyle/>
          <a:p>
            <a:pPr defTabSz="350838"/>
            <a:r>
              <a:rPr lang="en-US" sz="6500" b="1" dirty="0">
                <a:solidFill>
                  <a:srgbClr val="561029"/>
                </a:solidFill>
              </a:rPr>
              <a:t>Structure &amp;  Freedom:</a:t>
            </a:r>
            <a:br>
              <a:rPr lang="en-US" sz="6500" b="1" dirty="0">
                <a:solidFill>
                  <a:srgbClr val="561029"/>
                </a:solidFill>
              </a:rPr>
            </a:br>
            <a:r>
              <a:rPr lang="en-US" sz="4900" b="1" dirty="0">
                <a:solidFill>
                  <a:srgbClr val="561029"/>
                </a:solidFill>
              </a:rPr>
              <a:t>Preparing for the unexpected in mathematics lessons.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4308475"/>
            <a:ext cx="6400800" cy="1752600"/>
          </a:xfrm>
        </p:spPr>
        <p:txBody>
          <a:bodyPr/>
          <a:lstStyle/>
          <a:p>
            <a:pPr defTabSz="447675">
              <a:spcBef>
                <a:spcPts val="700"/>
              </a:spcBef>
              <a:buClr>
                <a:srgbClr val="9A9A9A"/>
              </a:buClr>
            </a:pPr>
            <a:r>
              <a:rPr lang="en-US" sz="3200" dirty="0">
                <a:solidFill>
                  <a:srgbClr val="11053B"/>
                </a:solidFill>
                <a:latin typeface="Calibri" charset="0"/>
                <a:cs typeface="Calibri" charset="0"/>
                <a:sym typeface="Calibri" charset="0"/>
              </a:rPr>
              <a:t>Mike Askew</a:t>
            </a:r>
          </a:p>
          <a:p>
            <a:pPr defTabSz="447675">
              <a:spcBef>
                <a:spcPts val="700"/>
              </a:spcBef>
              <a:buClr>
                <a:srgbClr val="9A9A9A"/>
              </a:buClr>
            </a:pPr>
            <a:r>
              <a:rPr lang="en-US" sz="3200" u="sng" dirty="0" smtClean="0">
                <a:solidFill>
                  <a:srgbClr val="11053B"/>
                </a:solidFill>
                <a:latin typeface="Calibri" charset="0"/>
                <a:cs typeface="Calibri" charset="0"/>
                <a:sym typeface="Calibri" charset="0"/>
                <a:hlinkClick r:id="rId2"/>
              </a:rPr>
              <a:t>info@mikeaskew.net</a:t>
            </a:r>
            <a:endParaRPr lang="en-US" sz="3200" u="sng" dirty="0" smtClean="0">
              <a:solidFill>
                <a:srgbClr val="11053B"/>
              </a:solidFill>
              <a:latin typeface="Calibri" charset="0"/>
              <a:cs typeface="Calibri" charset="0"/>
              <a:sym typeface="Calibri" charset="0"/>
            </a:endParaRPr>
          </a:p>
          <a:p>
            <a:pPr defTabSz="447675">
              <a:spcBef>
                <a:spcPts val="700"/>
              </a:spcBef>
              <a:buClr>
                <a:srgbClr val="9A9A9A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#mikeaskew26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41338" y="20638"/>
            <a:ext cx="8235950" cy="6604000"/>
          </a:xfrm>
        </p:spPr>
        <p:txBody>
          <a:bodyPr/>
          <a:lstStyle/>
          <a:p>
            <a:pPr defTabSz="161925"/>
            <a:r>
              <a:rPr lang="en-US" sz="62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I can engineer </a:t>
            </a:r>
            <a:r>
              <a:rPr lang="en-US" sz="6200" dirty="0" smtClean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fluencies </a:t>
            </a:r>
            <a:r>
              <a:rPr lang="en-US" sz="62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- skills, facts, procedures.</a:t>
            </a:r>
            <a:br>
              <a:rPr lang="en-US" sz="62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</a:br>
            <a:r>
              <a:rPr lang="en-US" sz="62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/>
            </a:r>
            <a:br>
              <a:rPr lang="en-US" sz="62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</a:br>
            <a:r>
              <a:rPr lang="en-US" sz="62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I can provoke reasoning and problem solving to emerge.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39552" y="3717032"/>
            <a:ext cx="8604448" cy="2952328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36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41338" y="20638"/>
            <a:ext cx="8235950" cy="6604000"/>
          </a:xfrm>
        </p:spPr>
        <p:txBody>
          <a:bodyPr/>
          <a:lstStyle/>
          <a:p>
            <a:pPr defTabSz="161925"/>
            <a:r>
              <a:rPr lang="en-US" sz="62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I can engineer </a:t>
            </a:r>
            <a:r>
              <a:rPr lang="en-US" sz="6200" dirty="0" smtClean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fluencies </a:t>
            </a:r>
            <a:r>
              <a:rPr lang="en-US" sz="62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- skills, facts, procedures.</a:t>
            </a:r>
            <a:br>
              <a:rPr lang="en-US" sz="62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</a:br>
            <a:r>
              <a:rPr lang="en-US" sz="62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/>
            </a:r>
            <a:br>
              <a:rPr lang="en-US" sz="62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</a:br>
            <a:r>
              <a:rPr lang="en-US" sz="62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I can provoke reasoning and problem solving to emerge.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961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94" name="Shape 19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3975"/>
            <a:ext cx="2133600" cy="2698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12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96" name="Picture 19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978103" y="3390900"/>
            <a:ext cx="981138" cy="7620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197" name="Picture 19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5292803" y="3390900"/>
            <a:ext cx="981138" cy="7620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200" name="Picture 19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3672" y="3251200"/>
            <a:ext cx="6071819" cy="7620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9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94" name="Shape 19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3975"/>
            <a:ext cx="2133600" cy="2698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13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96" name="Picture 19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978103" y="3390900"/>
            <a:ext cx="981138" cy="7620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197" name="Picture 19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5292803" y="3390900"/>
            <a:ext cx="981138" cy="7620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198" name="Shape 198"/>
          <p:cNvSpPr/>
          <p:nvPr/>
        </p:nvSpPr>
        <p:spPr>
          <a:xfrm>
            <a:off x="2327962" y="3872229"/>
            <a:ext cx="1238137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0</a:t>
            </a:r>
          </a:p>
        </p:txBody>
      </p:sp>
      <p:sp>
        <p:nvSpPr>
          <p:cNvPr id="199" name="Shape 199"/>
          <p:cNvSpPr/>
          <p:nvPr/>
        </p:nvSpPr>
        <p:spPr>
          <a:xfrm>
            <a:off x="5473829" y="3872229"/>
            <a:ext cx="619087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12</a:t>
            </a:r>
          </a:p>
        </p:txBody>
      </p:sp>
      <p:pic>
        <p:nvPicPr>
          <p:cNvPr id="200" name="Picture 19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3672" y="3251200"/>
            <a:ext cx="6071819" cy="7620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9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94" name="Shape 19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3975"/>
            <a:ext cx="2133600" cy="2698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14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96" name="Picture 19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978103" y="3390900"/>
            <a:ext cx="981138" cy="7620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197" name="Picture 19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5292803" y="3390900"/>
            <a:ext cx="981138" cy="7620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198" name="Shape 198"/>
          <p:cNvSpPr/>
          <p:nvPr/>
        </p:nvSpPr>
        <p:spPr>
          <a:xfrm>
            <a:off x="1976278" y="3715925"/>
            <a:ext cx="1238137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lang="en-GB" sz="6000" dirty="0" smtClean="0"/>
              <a:t>-4</a:t>
            </a:r>
            <a:endParaRPr sz="6000" dirty="0"/>
          </a:p>
        </p:txBody>
      </p:sp>
      <p:sp>
        <p:nvSpPr>
          <p:cNvPr id="199" name="Shape 199"/>
          <p:cNvSpPr/>
          <p:nvPr/>
        </p:nvSpPr>
        <p:spPr>
          <a:xfrm>
            <a:off x="5512905" y="3696387"/>
            <a:ext cx="48231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lang="en-GB" sz="6000" dirty="0" smtClean="0"/>
              <a:t>7</a:t>
            </a:r>
            <a:endParaRPr sz="6000" dirty="0"/>
          </a:p>
        </p:txBody>
      </p:sp>
      <p:pic>
        <p:nvPicPr>
          <p:cNvPr id="200" name="Picture 19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3672" y="3251200"/>
            <a:ext cx="6071819" cy="76200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4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3975"/>
            <a:ext cx="2133600" cy="2698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15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3672" y="2821201"/>
            <a:ext cx="6071819" cy="1563532"/>
            <a:chOff x="1833672" y="2938431"/>
            <a:chExt cx="6071819" cy="1563532"/>
          </a:xfrm>
        </p:grpSpPr>
        <p:pic>
          <p:nvPicPr>
            <p:cNvPr id="196" name="Picture 195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1978103" y="3390900"/>
              <a:ext cx="981138" cy="76200"/>
            </a:xfrm>
            <a:prstGeom prst="rect">
              <a:avLst/>
            </a:prstGeom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pic>
        <p:pic>
          <p:nvPicPr>
            <p:cNvPr id="197" name="Picture 196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5292803" y="3390900"/>
              <a:ext cx="981138" cy="76200"/>
            </a:xfrm>
            <a:prstGeom prst="rect">
              <a:avLst/>
            </a:prstGeom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pic>
        <p:sp>
          <p:nvSpPr>
            <p:cNvPr id="198" name="Shape 198"/>
            <p:cNvSpPr/>
            <p:nvPr/>
          </p:nvSpPr>
          <p:spPr>
            <a:xfrm>
              <a:off x="2054430" y="3774539"/>
              <a:ext cx="1238137" cy="7137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4000"/>
              </a:lvl1pPr>
            </a:lstStyle>
            <a:p>
              <a:pPr lvl="0">
                <a:defRPr sz="1800"/>
              </a:pPr>
              <a:r>
                <a:rPr lang="en-GB" sz="4000" dirty="0" smtClean="0"/>
                <a:t>1/3</a:t>
              </a:r>
              <a:endParaRPr sz="4000" dirty="0"/>
            </a:p>
          </p:txBody>
        </p:sp>
        <p:sp>
          <p:nvSpPr>
            <p:cNvPr id="199" name="Shape 199"/>
            <p:cNvSpPr/>
            <p:nvPr/>
          </p:nvSpPr>
          <p:spPr>
            <a:xfrm>
              <a:off x="5473829" y="3794077"/>
              <a:ext cx="810426" cy="7078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4000"/>
              </a:lvl1pPr>
            </a:lstStyle>
            <a:p>
              <a:pPr lvl="0">
                <a:defRPr sz="1800"/>
              </a:pPr>
              <a:r>
                <a:rPr sz="4000" dirty="0" smtClean="0"/>
                <a:t>1</a:t>
              </a:r>
              <a:r>
                <a:rPr lang="en-GB" sz="4000" dirty="0" smtClean="0"/>
                <a:t>/</a:t>
              </a:r>
              <a:r>
                <a:rPr sz="4000" dirty="0" smtClean="0"/>
                <a:t>2</a:t>
              </a:r>
              <a:endParaRPr sz="4000" dirty="0"/>
            </a:p>
          </p:txBody>
        </p:sp>
        <p:pic>
          <p:nvPicPr>
            <p:cNvPr id="200" name="Picture 19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3672" y="3251200"/>
              <a:ext cx="6071819" cy="76200"/>
            </a:xfrm>
            <a:prstGeom prst="rect">
              <a:avLst/>
            </a:prstGeom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418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What was similar across each example?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What mathematical reasoning did you engage in?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How could you adapt the activity?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0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pasted-image.pdf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" r="9547"/>
          <a:stretch>
            <a:fillRect/>
          </a:stretch>
        </p:blipFill>
        <p:spPr bwMode="auto">
          <a:xfrm rot="16200000" flipH="1">
            <a:off x="1299369" y="-1380332"/>
            <a:ext cx="7056438" cy="978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818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2" name="AutoShape 2"/>
          <p:cNvSpPr>
            <a:spLocks/>
          </p:cNvSpPr>
          <p:nvPr/>
        </p:nvSpPr>
        <p:spPr bwMode="auto">
          <a:xfrm>
            <a:off x="750888" y="3397250"/>
            <a:ext cx="5368925" cy="3213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000" b="1">
                <a:solidFill>
                  <a:srgbClr val="302B71"/>
                </a:solidFill>
                <a:latin typeface="Calibri" charset="0"/>
                <a:cs typeface="Calibri" charset="0"/>
                <a:sym typeface="Calibri" charset="0"/>
              </a:rPr>
              <a:t>Neighbour interactions</a:t>
            </a:r>
          </a:p>
          <a:p>
            <a:r>
              <a:rPr lang="en-US" sz="4000" b="1">
                <a:solidFill>
                  <a:srgbClr val="302B71"/>
                </a:solidFill>
                <a:latin typeface="Calibri" charset="0"/>
                <a:cs typeface="Calibri" charset="0"/>
                <a:sym typeface="Calibri" charset="0"/>
              </a:rPr>
              <a:t>Diversity</a:t>
            </a:r>
          </a:p>
          <a:p>
            <a:r>
              <a:rPr lang="en-US" sz="4000" b="1">
                <a:solidFill>
                  <a:srgbClr val="302B71"/>
                </a:solidFill>
                <a:latin typeface="Calibri" charset="0"/>
                <a:cs typeface="Calibri" charset="0"/>
                <a:sym typeface="Calibri" charset="0"/>
              </a:rPr>
              <a:t>Redundancy</a:t>
            </a:r>
          </a:p>
          <a:p>
            <a:r>
              <a:rPr lang="en-US" sz="4000" b="1">
                <a:solidFill>
                  <a:srgbClr val="302B71"/>
                </a:solidFill>
                <a:latin typeface="Calibri" charset="0"/>
                <a:cs typeface="Calibri" charset="0"/>
                <a:sym typeface="Calibri" charset="0"/>
              </a:rPr>
              <a:t>Distributed control</a:t>
            </a:r>
          </a:p>
          <a:p>
            <a:r>
              <a:rPr lang="en-US" sz="4000" b="1">
                <a:solidFill>
                  <a:srgbClr val="302B71"/>
                </a:solidFill>
                <a:latin typeface="Calibri" charset="0"/>
                <a:cs typeface="Calibri" charset="0"/>
                <a:sym typeface="Calibri" charset="0"/>
              </a:rPr>
              <a:t>Enabling constraints</a:t>
            </a:r>
            <a:endParaRPr lang="en-US"/>
          </a:p>
        </p:txBody>
      </p:sp>
      <p:sp>
        <p:nvSpPr>
          <p:cNvPr id="20483" name="AutoShape 3"/>
          <p:cNvSpPr>
            <a:spLocks/>
          </p:cNvSpPr>
          <p:nvPr/>
        </p:nvSpPr>
        <p:spPr bwMode="auto">
          <a:xfrm>
            <a:off x="-160338" y="463550"/>
            <a:ext cx="9193213" cy="163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en-US" sz="6500" b="1">
                <a:solidFill>
                  <a:srgbClr val="5747C1"/>
                </a:solidFill>
                <a:latin typeface="Calibri" charset="0"/>
                <a:cs typeface="Calibri" charset="0"/>
                <a:sym typeface="Calibri" charset="0"/>
              </a:rPr>
              <a:t>Conditions for emergence</a:t>
            </a:r>
          </a:p>
          <a:p>
            <a:pPr algn="r"/>
            <a:r>
              <a:rPr lang="en-US" sz="3500" b="1">
                <a:solidFill>
                  <a:srgbClr val="5747C1"/>
                </a:solidFill>
                <a:latin typeface="Calibri" charset="0"/>
                <a:cs typeface="Calibri" charset="0"/>
                <a:sym typeface="Calibri" charset="0"/>
              </a:rPr>
              <a:t>Brent Davis  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pasted-image.pdf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" r="9547"/>
          <a:stretch>
            <a:fillRect/>
          </a:stretch>
        </p:blipFill>
        <p:spPr bwMode="auto">
          <a:xfrm rot="16200000" flipH="1">
            <a:off x="1299369" y="-1380332"/>
            <a:ext cx="7056438" cy="978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818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6" name="AutoShape 2"/>
          <p:cNvSpPr>
            <a:spLocks/>
          </p:cNvSpPr>
          <p:nvPr/>
        </p:nvSpPr>
        <p:spPr bwMode="auto">
          <a:xfrm>
            <a:off x="750888" y="3397250"/>
            <a:ext cx="5368925" cy="3213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000" b="1">
                <a:solidFill>
                  <a:srgbClr val="8881F0"/>
                </a:solidFill>
                <a:latin typeface="Calibri" charset="0"/>
                <a:cs typeface="Calibri" charset="0"/>
                <a:sym typeface="Calibri" charset="0"/>
              </a:rPr>
              <a:t>Neighbour interactions</a:t>
            </a:r>
          </a:p>
          <a:p>
            <a:r>
              <a:rPr lang="en-US" sz="4000" b="1">
                <a:solidFill>
                  <a:srgbClr val="8881F0"/>
                </a:solidFill>
                <a:latin typeface="Calibri" charset="0"/>
                <a:cs typeface="Calibri" charset="0"/>
                <a:sym typeface="Calibri" charset="0"/>
              </a:rPr>
              <a:t>Diversity</a:t>
            </a:r>
          </a:p>
          <a:p>
            <a:r>
              <a:rPr lang="en-US" sz="4000" b="1">
                <a:solidFill>
                  <a:srgbClr val="8881F0"/>
                </a:solidFill>
                <a:latin typeface="Calibri" charset="0"/>
                <a:cs typeface="Calibri" charset="0"/>
                <a:sym typeface="Calibri" charset="0"/>
              </a:rPr>
              <a:t>Redundancy</a:t>
            </a:r>
          </a:p>
          <a:p>
            <a:r>
              <a:rPr lang="en-US" sz="4000" b="1">
                <a:solidFill>
                  <a:srgbClr val="8881F0"/>
                </a:solidFill>
                <a:latin typeface="Calibri" charset="0"/>
                <a:cs typeface="Calibri" charset="0"/>
                <a:sym typeface="Calibri" charset="0"/>
              </a:rPr>
              <a:t>Distributed control</a:t>
            </a:r>
          </a:p>
          <a:p>
            <a:r>
              <a:rPr lang="en-US" sz="4000" b="1">
                <a:solidFill>
                  <a:srgbClr val="302B71"/>
                </a:solidFill>
                <a:latin typeface="Calibri" charset="0"/>
                <a:cs typeface="Calibri" charset="0"/>
                <a:sym typeface="Calibri" charset="0"/>
              </a:rPr>
              <a:t>Enabling constraints</a:t>
            </a:r>
            <a:endParaRPr lang="en-US"/>
          </a:p>
        </p:txBody>
      </p:sp>
      <p:sp>
        <p:nvSpPr>
          <p:cNvPr id="21507" name="AutoShape 3"/>
          <p:cNvSpPr>
            <a:spLocks/>
          </p:cNvSpPr>
          <p:nvPr/>
        </p:nvSpPr>
        <p:spPr bwMode="auto">
          <a:xfrm>
            <a:off x="-160338" y="463550"/>
            <a:ext cx="9193213" cy="163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en-US" sz="6500" b="1">
                <a:solidFill>
                  <a:srgbClr val="5747C1"/>
                </a:solidFill>
                <a:latin typeface="Calibri" charset="0"/>
                <a:cs typeface="Calibri" charset="0"/>
                <a:sym typeface="Calibri" charset="0"/>
              </a:rPr>
              <a:t>Conditions for emergence</a:t>
            </a:r>
          </a:p>
          <a:p>
            <a:pPr algn="r"/>
            <a:r>
              <a:rPr lang="en-US" sz="3500" b="1">
                <a:solidFill>
                  <a:srgbClr val="5747C1"/>
                </a:solidFill>
                <a:latin typeface="Calibri" charset="0"/>
                <a:cs typeface="Calibri" charset="0"/>
                <a:sym typeface="Calibri" charset="0"/>
              </a:rPr>
              <a:t>Brent Davis  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Reasoning </a:t>
            </a:r>
            <a:r>
              <a:rPr lang="en-US" b="1" dirty="0" smtClean="0"/>
              <a:t>mini-lesson</a:t>
            </a: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defTabSz="350838"/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12 x 8</a:t>
            </a:r>
          </a:p>
          <a:p>
            <a:pPr algn="l" defTabSz="350838"/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6 x 16</a:t>
            </a:r>
          </a:p>
          <a:p>
            <a:pPr algn="l" defTabSz="350838"/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4 </a:t>
            </a:r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x </a:t>
            </a:r>
            <a:r>
              <a:rPr lang="en-US" sz="3600" dirty="0" smtClean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24</a:t>
            </a:r>
            <a:endParaRPr lang="en-US" sz="3600" dirty="0">
              <a:solidFill>
                <a:srgbClr val="000000"/>
              </a:solidFill>
              <a:latin typeface="Cambria" charset="0"/>
              <a:cs typeface="Cambria" charset="0"/>
              <a:sym typeface="Cambria" charset="0"/>
            </a:endParaRPr>
          </a:p>
          <a:p>
            <a:pPr algn="l" defTabSz="350838"/>
            <a:endParaRPr lang="en-US" sz="3600" dirty="0">
              <a:solidFill>
                <a:srgbClr val="000000"/>
              </a:solidFill>
              <a:latin typeface="Cambria" charset="0"/>
              <a:cs typeface="Cambria" charset="0"/>
              <a:sym typeface="Cambria" charset="0"/>
            </a:endParaRPr>
          </a:p>
          <a:p>
            <a:pPr algn="l" defTabSz="350838"/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Over to you ….</a:t>
            </a:r>
          </a:p>
          <a:p>
            <a:pPr algn="l" defTabSz="350838"/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With your partner create two calculations with the same product as:</a:t>
            </a:r>
          </a:p>
          <a:p>
            <a:pPr algn="l" defTabSz="350838"/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		12 x 9</a:t>
            </a:r>
            <a:endParaRPr lang="en-US" dirty="0"/>
          </a:p>
        </p:txBody>
      </p:sp>
      <p:sp>
        <p:nvSpPr>
          <p:cNvPr id="22531" name="AutoShape 3"/>
          <p:cNvSpPr>
            <a:spLocks/>
          </p:cNvSpPr>
          <p:nvPr/>
        </p:nvSpPr>
        <p:spPr bwMode="auto">
          <a:xfrm>
            <a:off x="8442325" y="6467475"/>
            <a:ext cx="244475" cy="254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/>
            <a:fld id="{CDF161DB-64E7-E54B-B9BA-76B8365A62B4}" type="slidenum">
              <a:rPr lang="en-US">
                <a:solidFill>
                  <a:srgbClr val="9A9A9A"/>
                </a:solidFill>
                <a:latin typeface="Calibri" charset="0"/>
                <a:cs typeface="Calibri" charset="0"/>
                <a:sym typeface="Calibri" charset="0"/>
              </a:rPr>
              <a:pPr algn="r"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5721499"/>
          </a:xfrm>
        </p:spPr>
        <p:txBody>
          <a:bodyPr/>
          <a:lstStyle/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Experienced teachers do two apparently contradictory things: They use more structures, and yet they improvise more. … The challenge facing every teacher and every school is to find the balance of creativity and structure that will </a:t>
            </a:r>
            <a:r>
              <a:rPr lang="en-US" sz="4400" dirty="0" err="1" smtClean="0">
                <a:solidFill>
                  <a:srgbClr val="000000"/>
                </a:solidFill>
              </a:rPr>
              <a:t>optimise</a:t>
            </a:r>
            <a:r>
              <a:rPr lang="en-US" sz="4400" dirty="0" smtClean="0">
                <a:solidFill>
                  <a:srgbClr val="000000"/>
                </a:solidFill>
              </a:rPr>
              <a:t> student learning.</a:t>
            </a:r>
          </a:p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									</a:t>
            </a:r>
            <a:r>
              <a:rPr lang="en-US" sz="3600" dirty="0" smtClean="0">
                <a:solidFill>
                  <a:srgbClr val="000000"/>
                </a:solidFill>
              </a:rPr>
              <a:t>Sawyer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752475"/>
            <a:ext cx="7129463" cy="53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20738"/>
            <a:ext cx="6945313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78" name="AutoShape 2"/>
          <p:cNvSpPr>
            <a:spLocks/>
          </p:cNvSpPr>
          <p:nvPr/>
        </p:nvSpPr>
        <p:spPr bwMode="auto">
          <a:xfrm>
            <a:off x="876300" y="-554038"/>
            <a:ext cx="7580313" cy="1911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06400"/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4795838" y="960438"/>
            <a:ext cx="3648075" cy="1955800"/>
            <a:chOff x="-25400" y="-25400"/>
            <a:chExt cx="3649068" cy="1955800"/>
          </a:xfrm>
        </p:grpSpPr>
        <p:sp>
          <p:nvSpPr>
            <p:cNvPr id="24580" name="AutoShape 4"/>
            <p:cNvSpPr>
              <a:spLocks/>
            </p:cNvSpPr>
            <p:nvPr/>
          </p:nvSpPr>
          <p:spPr bwMode="auto">
            <a:xfrm>
              <a:off x="0" y="0"/>
              <a:ext cx="3598268" cy="1905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06400"/>
              <a:endPara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pic>
          <p:nvPicPr>
            <p:cNvPr id="24581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-25400"/>
              <a:ext cx="3649068" cy="195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0"/>
            <a:ext cx="5132387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Reasoning </a:t>
            </a:r>
            <a:r>
              <a:rPr lang="en-US" b="1" dirty="0" smtClean="0"/>
              <a:t>mini-lesson</a:t>
            </a: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defTabSz="350838"/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Structure</a:t>
            </a:r>
          </a:p>
          <a:p>
            <a:pPr algn="l" defTabSz="350838"/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Calculations revealed one at a time</a:t>
            </a:r>
            <a:endParaRPr lang="en-US" sz="3600" dirty="0">
              <a:solidFill>
                <a:srgbClr val="000000"/>
              </a:solidFill>
              <a:latin typeface="Cambria" charset="0"/>
              <a:cs typeface="Cambria" charset="0"/>
              <a:sym typeface="Cambria" charset="0"/>
            </a:endParaRPr>
          </a:p>
          <a:p>
            <a:pPr algn="l" defTabSz="350838"/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Constructed to connect and build</a:t>
            </a:r>
          </a:p>
          <a:p>
            <a:pPr algn="l" defTabSz="350838"/>
            <a:endParaRPr lang="en-US" sz="3600" dirty="0">
              <a:solidFill>
                <a:srgbClr val="000000"/>
              </a:solidFill>
              <a:latin typeface="Cambria" charset="0"/>
              <a:cs typeface="Cambria" charset="0"/>
              <a:sym typeface="Cambria" charset="0"/>
            </a:endParaRPr>
          </a:p>
          <a:p>
            <a:pPr algn="l" defTabSz="350838"/>
            <a:r>
              <a:rPr lang="en-US" sz="3600" dirty="0" smtClean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Freedom</a:t>
            </a:r>
          </a:p>
          <a:p>
            <a:pPr algn="l" defTabSz="350838"/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Student choice of method</a:t>
            </a:r>
            <a:endParaRPr lang="en-US" sz="3600" dirty="0">
              <a:solidFill>
                <a:srgbClr val="000000"/>
              </a:solidFill>
              <a:latin typeface="Cambria" charset="0"/>
              <a:cs typeface="Cambria" charset="0"/>
              <a:sym typeface="Cambria" charset="0"/>
            </a:endParaRPr>
          </a:p>
          <a:p>
            <a:pPr algn="l" defTabSz="350838"/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Teacher real time adjustments</a:t>
            </a:r>
            <a:endParaRPr lang="en-US" sz="3600" dirty="0">
              <a:solidFill>
                <a:srgbClr val="000000"/>
              </a:solidFill>
              <a:latin typeface="Cambria" charset="0"/>
              <a:cs typeface="Cambria" charset="0"/>
              <a:sym typeface="Cambria" charset="0"/>
            </a:endParaRPr>
          </a:p>
          <a:p>
            <a:pPr algn="l" defTabSz="350838"/>
            <a:endParaRPr lang="en-US" sz="3600" dirty="0">
              <a:solidFill>
                <a:srgbClr val="000000"/>
              </a:solidFill>
              <a:latin typeface="Cambria" charset="0"/>
              <a:cs typeface="Cambria" charset="0"/>
              <a:sym typeface="Cambria" charset="0"/>
            </a:endParaRPr>
          </a:p>
          <a:p>
            <a:pPr algn="l" defTabSz="350838"/>
            <a:r>
              <a:rPr lang="en-US" sz="3600" dirty="0">
                <a:solidFill>
                  <a:srgbClr val="000000"/>
                </a:solidFill>
                <a:latin typeface="Cambria" charset="0"/>
                <a:cs typeface="Cambria" charset="0"/>
                <a:sym typeface="Cambria" charset="0"/>
              </a:rPr>
              <a:t>	</a:t>
            </a:r>
            <a:endParaRPr lang="en-US" dirty="0"/>
          </a:p>
        </p:txBody>
      </p:sp>
      <p:sp>
        <p:nvSpPr>
          <p:cNvPr id="22531" name="AutoShape 3"/>
          <p:cNvSpPr>
            <a:spLocks/>
          </p:cNvSpPr>
          <p:nvPr/>
        </p:nvSpPr>
        <p:spPr bwMode="auto">
          <a:xfrm>
            <a:off x="8442325" y="6467475"/>
            <a:ext cx="244475" cy="254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/>
            <a:fld id="{CDF161DB-64E7-E54B-B9BA-76B8365A62B4}" type="slidenum">
              <a:rPr lang="en-US">
                <a:solidFill>
                  <a:srgbClr val="9A9A9A"/>
                </a:solidFill>
                <a:latin typeface="Calibri" charset="0"/>
                <a:cs typeface="Calibri" charset="0"/>
                <a:sym typeface="Calibri" charset="0"/>
              </a:rPr>
              <a:pPr algn="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78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/>
          </p:cNvSpPr>
          <p:nvPr/>
        </p:nvSpPr>
        <p:spPr bwMode="auto">
          <a:xfrm>
            <a:off x="0" y="0"/>
            <a:ext cx="9142413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406400"/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18" name="AutoShape 2"/>
          <p:cNvSpPr>
            <a:spLocks/>
          </p:cNvSpPr>
          <p:nvPr/>
        </p:nvSpPr>
        <p:spPr bwMode="auto">
          <a:xfrm>
            <a:off x="517525" y="1319213"/>
            <a:ext cx="8429625" cy="403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en-US" sz="12900" b="1" dirty="0" smtClean="0">
                <a:solidFill>
                  <a:srgbClr val="3366FF"/>
                </a:solidFill>
                <a:latin typeface="Gill Sans"/>
                <a:cs typeface="Gill Sans"/>
              </a:rPr>
              <a:t>Planning</a:t>
            </a:r>
            <a:endParaRPr lang="en-US" sz="12900" b="1" dirty="0">
              <a:solidFill>
                <a:srgbClr val="3366FF"/>
              </a:solidFill>
              <a:latin typeface="Gill Sans"/>
              <a:cs typeface="Gill Sans"/>
            </a:endParaRPr>
          </a:p>
          <a:p>
            <a:pPr algn="ctr"/>
            <a:r>
              <a:rPr lang="en-US" sz="12900" b="1" dirty="0" smtClean="0">
                <a:solidFill>
                  <a:srgbClr val="008000"/>
                </a:solidFill>
                <a:latin typeface="Gill Sans"/>
                <a:cs typeface="Gill Sans"/>
              </a:rPr>
              <a:t>Preparing</a:t>
            </a:r>
            <a:endParaRPr lang="en-US" b="1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940401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/>
          </p:cNvSpPr>
          <p:nvPr/>
        </p:nvSpPr>
        <p:spPr bwMode="auto">
          <a:xfrm>
            <a:off x="0" y="0"/>
            <a:ext cx="9142413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81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06400"/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18" name="AutoShape 2"/>
          <p:cNvSpPr>
            <a:spLocks/>
          </p:cNvSpPr>
          <p:nvPr/>
        </p:nvSpPr>
        <p:spPr bwMode="auto">
          <a:xfrm>
            <a:off x="517525" y="1319213"/>
            <a:ext cx="8429625" cy="403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en-US" sz="12900" b="1" dirty="0">
                <a:solidFill>
                  <a:srgbClr val="FF0000"/>
                </a:solidFill>
                <a:latin typeface="Gill Sans"/>
                <a:cs typeface="Gill Sans"/>
              </a:rPr>
              <a:t>Freedom</a:t>
            </a:r>
          </a:p>
          <a:p>
            <a:pPr algn="ctr"/>
            <a:r>
              <a:rPr lang="en-US" sz="12900" b="1" dirty="0">
                <a:solidFill>
                  <a:srgbClr val="340302"/>
                </a:solidFill>
                <a:latin typeface="Gill Sans"/>
                <a:cs typeface="Gill Sans"/>
              </a:rPr>
              <a:t>Structure</a:t>
            </a:r>
            <a:endParaRPr lang="en-US" b="1" dirty="0"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curriculum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Gill Sans"/>
                <a:cs typeface="Gill Sans"/>
              </a:rPr>
              <a:t>All </a:t>
            </a:r>
            <a:r>
              <a:rPr lang="en-US" sz="2800" b="1" dirty="0">
                <a:solidFill>
                  <a:srgbClr val="000000"/>
                </a:solidFill>
                <a:latin typeface="Gill Sans"/>
                <a:cs typeface="Gill Sans"/>
              </a:rPr>
              <a:t>pupils: 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• become </a:t>
            </a:r>
            <a:r>
              <a:rPr lang="en-US" sz="2800" b="1" dirty="0">
                <a:solidFill>
                  <a:srgbClr val="000000"/>
                </a:solidFill>
                <a:latin typeface="Gill Sans"/>
                <a:cs typeface="Gill Sans"/>
              </a:rPr>
              <a:t>fluent </a:t>
            </a:r>
            <a:r>
              <a:rPr lang="en-US" sz="2800" dirty="0">
                <a:solidFill>
                  <a:srgbClr val="000000"/>
                </a:solidFill>
                <a:latin typeface="Gill Sans"/>
                <a:cs typeface="Gill Sans"/>
              </a:rPr>
              <a:t>in the fundamentals of mathematics, </a:t>
            </a:r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…. </a:t>
            </a:r>
            <a:endParaRPr lang="en-US" sz="28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l"/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• </a:t>
            </a:r>
            <a:r>
              <a:rPr lang="en-US" sz="2800" b="1" dirty="0" smtClean="0">
                <a:solidFill>
                  <a:srgbClr val="000000"/>
                </a:solidFill>
                <a:latin typeface="Gill Sans"/>
                <a:cs typeface="Gill Sans"/>
              </a:rPr>
              <a:t>reason </a:t>
            </a:r>
            <a:r>
              <a:rPr lang="en-US" sz="2800" b="1" dirty="0">
                <a:solidFill>
                  <a:srgbClr val="000000"/>
                </a:solidFill>
                <a:latin typeface="Gill Sans"/>
                <a:cs typeface="Gill Sans"/>
              </a:rPr>
              <a:t>mathematically </a:t>
            </a:r>
            <a:r>
              <a:rPr lang="en-US" sz="2800" dirty="0">
                <a:solidFill>
                  <a:srgbClr val="000000"/>
                </a:solidFill>
                <a:latin typeface="Gill Sans"/>
                <a:cs typeface="Gill Sans"/>
              </a:rPr>
              <a:t>by following a line of enquiry, conjecturing relationships and generalisations, and developing an argument, justification or proof using mathematical language 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• </a:t>
            </a:r>
            <a:r>
              <a:rPr lang="en-US" sz="2800" b="1" dirty="0" smtClean="0">
                <a:solidFill>
                  <a:srgbClr val="000000"/>
                </a:solidFill>
                <a:latin typeface="Gill Sans"/>
                <a:cs typeface="Gill Sans"/>
              </a:rPr>
              <a:t>solve </a:t>
            </a:r>
            <a:r>
              <a:rPr lang="en-US" sz="2800" b="1" dirty="0">
                <a:solidFill>
                  <a:srgbClr val="000000"/>
                </a:solidFill>
                <a:latin typeface="Gill Sans"/>
                <a:cs typeface="Gill Sans"/>
              </a:rPr>
              <a:t>problems </a:t>
            </a:r>
            <a:r>
              <a:rPr lang="en-US" sz="2800" dirty="0">
                <a:solidFill>
                  <a:srgbClr val="000000"/>
                </a:solidFill>
                <a:latin typeface="Gill Sans"/>
                <a:cs typeface="Gill Sans"/>
              </a:rPr>
              <a:t>by applying their mathematics to a variety of routine and non-routine problems </a:t>
            </a:r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800" dirty="0">
              <a:latin typeface="Gill Sans"/>
              <a:cs typeface="Gill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2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115616" y="548680"/>
            <a:ext cx="3960440" cy="388843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059832" y="476672"/>
            <a:ext cx="3960440" cy="396044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23728" y="2348880"/>
            <a:ext cx="3960440" cy="396044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0416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ill Sans"/>
                <a:cs typeface="Gill Sans"/>
              </a:rPr>
              <a:t>Fluency</a:t>
            </a:r>
            <a:endParaRPr lang="en-US" sz="2800" b="1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205213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ill Sans"/>
                <a:cs typeface="Gill Sans"/>
              </a:rPr>
              <a:t>Reasoning</a:t>
            </a:r>
            <a:endParaRPr lang="en-US" sz="2800" b="1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635133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ill Sans"/>
                <a:cs typeface="Gill Sans"/>
              </a:rPr>
              <a:t>Problem</a:t>
            </a:r>
          </a:p>
          <a:p>
            <a:pPr algn="ctr"/>
            <a:r>
              <a:rPr lang="en-US" sz="2800" b="1" dirty="0" smtClean="0">
                <a:latin typeface="Gill Sans"/>
                <a:cs typeface="Gill Sans"/>
              </a:rPr>
              <a:t>solving</a:t>
            </a:r>
            <a:endParaRPr lang="en-US" sz="2800" b="1" dirty="0"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49289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ill Sans"/>
                <a:cs typeface="Gill Sans"/>
              </a:rPr>
              <a:t>MATHE-</a:t>
            </a:r>
          </a:p>
          <a:p>
            <a:r>
              <a:rPr lang="en-US" sz="2800" b="1" dirty="0" smtClean="0">
                <a:latin typeface="Gill Sans"/>
                <a:cs typeface="Gill Sans"/>
              </a:rPr>
              <a:t>MATICS</a:t>
            </a:r>
            <a:endParaRPr lang="en-US" sz="28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992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Objects of learning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692001"/>
              </p:ext>
            </p:extLst>
          </p:nvPr>
        </p:nvGraphicFramePr>
        <p:xfrm>
          <a:off x="395289" y="1663700"/>
          <a:ext cx="658898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</p:spPr>
        <p:txBody>
          <a:bodyPr/>
          <a:lstStyle/>
          <a:p>
            <a:fld id="{EB558C60-63B2-A24A-8844-E94FCC075CD6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6" name="Oval 5"/>
          <p:cNvSpPr/>
          <p:nvPr/>
        </p:nvSpPr>
        <p:spPr bwMode="auto">
          <a:xfrm>
            <a:off x="6408204" y="1844824"/>
            <a:ext cx="1872208" cy="172819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249289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PROFICIENCY</a:t>
            </a:r>
            <a:endParaRPr lang="en-US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516216" y="4437112"/>
            <a:ext cx="1872208" cy="1728192"/>
            <a:chOff x="6552220" y="4401108"/>
            <a:chExt cx="1872208" cy="1728192"/>
          </a:xfrm>
        </p:grpSpPr>
        <p:sp>
          <p:nvSpPr>
            <p:cNvPr id="7" name="Oval 6"/>
            <p:cNvSpPr/>
            <p:nvPr/>
          </p:nvSpPr>
          <p:spPr bwMode="auto">
            <a:xfrm>
              <a:off x="6552220" y="4401108"/>
              <a:ext cx="1872208" cy="1728192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2220" y="5049180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CONTENT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88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/>
          </p:cNvSpPr>
          <p:nvPr/>
        </p:nvSpPr>
        <p:spPr bwMode="auto">
          <a:xfrm>
            <a:off x="0" y="0"/>
            <a:ext cx="9142413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3A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06400"/>
            <a:endParaRPr lang="en-US" sz="1800">
              <a:solidFill>
                <a:srgbClr val="D5AC1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266" name="AutoShape 2"/>
          <p:cNvSpPr>
            <a:spLocks/>
          </p:cNvSpPr>
          <p:nvPr/>
        </p:nvSpPr>
        <p:spPr bwMode="auto">
          <a:xfrm>
            <a:off x="357188" y="2393950"/>
            <a:ext cx="8428037" cy="2070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en-US" sz="12900" b="1" dirty="0">
                <a:solidFill>
                  <a:srgbClr val="302B71"/>
                </a:solidFill>
                <a:latin typeface="Gill Sans"/>
                <a:cs typeface="Gill Sans"/>
              </a:rPr>
              <a:t>Learning</a:t>
            </a:r>
            <a:endParaRPr lang="en-US" dirty="0"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0" y="0"/>
            <a:ext cx="9142413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3A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06400"/>
            <a:endParaRPr lang="en-US" sz="1800">
              <a:solidFill>
                <a:srgbClr val="D5AC1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386" name="AutoShape 2"/>
          <p:cNvSpPr>
            <a:spLocks/>
          </p:cNvSpPr>
          <p:nvPr/>
        </p:nvSpPr>
        <p:spPr bwMode="auto">
          <a:xfrm>
            <a:off x="-303213" y="442913"/>
            <a:ext cx="9750426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en-US" sz="6500" b="1">
                <a:solidFill>
                  <a:srgbClr val="302B71"/>
                </a:solidFill>
              </a:rPr>
              <a:t>Learning: Engineered</a:t>
            </a:r>
            <a:endParaRPr lang="en-US"/>
          </a:p>
        </p:txBody>
      </p:sp>
      <p:pic>
        <p:nvPicPr>
          <p:cNvPr id="16387" name="Picture 3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047875"/>
            <a:ext cx="6553200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B7C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/>
          </p:cNvSpPr>
          <p:nvPr/>
        </p:nvSpPr>
        <p:spPr bwMode="auto">
          <a:xfrm>
            <a:off x="357188" y="392113"/>
            <a:ext cx="8428037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en-US" sz="6500" b="1">
                <a:solidFill>
                  <a:srgbClr val="302B71"/>
                </a:solidFill>
              </a:rPr>
              <a:t>Learning: Emergent</a:t>
            </a:r>
            <a:endParaRPr lang="en-US"/>
          </a:p>
        </p:txBody>
      </p:sp>
      <p:pic>
        <p:nvPicPr>
          <p:cNvPr id="17410" name="Picture 2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1828800"/>
            <a:ext cx="6562725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FFFFFF"/>
      </a:accent3>
      <a:accent4>
        <a:srgbClr val="000000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FFFFFF"/>
      </a:accent3>
      <a:accent4>
        <a:srgbClr val="000000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FFFFFF"/>
      </a:accent3>
      <a:accent4>
        <a:srgbClr val="000000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FFFFFF"/>
      </a:accent3>
      <a:accent4>
        <a:srgbClr val="000000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FFFFFF"/>
      </a:accent3>
      <a:accent4>
        <a:srgbClr val="000000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253</Words>
  <Application>Microsoft Macintosh PowerPoint</Application>
  <PresentationFormat>On-screen Show (4:3)</PresentationFormat>
  <Paragraphs>93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Office Theme</vt:lpstr>
      <vt:lpstr>Office Theme</vt:lpstr>
      <vt:lpstr>Office Theme</vt:lpstr>
      <vt:lpstr>Structure &amp;  Freedom: Preparing for the unexpected in mathematics lessons.</vt:lpstr>
      <vt:lpstr>PowerPoint Presentation</vt:lpstr>
      <vt:lpstr>PowerPoint Presentation</vt:lpstr>
      <vt:lpstr>National curriculum aims</vt:lpstr>
      <vt:lpstr>PowerPoint Presentation</vt:lpstr>
      <vt:lpstr>Objects of learning</vt:lpstr>
      <vt:lpstr>PowerPoint Presentation</vt:lpstr>
      <vt:lpstr>PowerPoint Presentation</vt:lpstr>
      <vt:lpstr>PowerPoint Presentation</vt:lpstr>
      <vt:lpstr>I can engineer fluencies - skills, facts, procedures.  I can provoke reasoning and problem solving to emerge.</vt:lpstr>
      <vt:lpstr>I can engineer fluencies - skills, facts, procedures.  I can provoke reasoning and problem solving to emerge.</vt:lpstr>
      <vt:lpstr>PowerPoint Presentation</vt:lpstr>
      <vt:lpstr>PowerPoint Presentation</vt:lpstr>
      <vt:lpstr>PowerPoint Presentation</vt:lpstr>
      <vt:lpstr>PowerPoint Presentation</vt:lpstr>
      <vt:lpstr>Reflect</vt:lpstr>
      <vt:lpstr>PowerPoint Presentation</vt:lpstr>
      <vt:lpstr>PowerPoint Presentation</vt:lpstr>
      <vt:lpstr>Reasoning mini-lesson</vt:lpstr>
      <vt:lpstr>PowerPoint Presentation</vt:lpstr>
      <vt:lpstr>PowerPoint Presentation</vt:lpstr>
      <vt:lpstr>PowerPoint Presentation</vt:lpstr>
      <vt:lpstr>Reasoning mini-lesson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&amp;  Freedom: Preparing for the unexpected in mathematics lessons.</dc:title>
  <cp:lastModifiedBy>Lynne McClure</cp:lastModifiedBy>
  <cp:revision>13</cp:revision>
  <dcterms:modified xsi:type="dcterms:W3CDTF">2014-07-15T07:45:22Z</dcterms:modified>
</cp:coreProperties>
</file>