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CBA979-0274-4CB6-8179-19F6549249C4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42D4CE-E397-4ED9-91FB-3BCF2D02F04D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23B7C9-49FA-422A-896D-BA8F0EFA157D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D835A6-0278-4312-BC0A-EC43A7F4550E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99FBDA-F033-4EA2-90AE-3379AAE5528F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6841DE-2CD3-47AD-869F-73108BDDF325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825363-01E8-483C-9650-AA4028D3E64A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D99C0E-0FDE-48B1-B14E-867314A5B7C7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990DDA-4F88-493C-B62C-B651C521752B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E9A4A6-0D18-4C45-9B6A-799D85386109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A5172F-3699-4316-8030-8450DF859A99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DB04CE-87A0-4B39-882A-75B46990B9E6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EB6D94-8F7F-41F8-AA7E-2CD9E87B92F6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A4D478-FC01-44FA-9004-2C0B70524A38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583309-2EED-440F-80FC-8F64D10490A5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7C55F4-577C-4E87-81B8-C9240BA29B8B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3D19B3-8D52-4E97-973C-3DD651407FC6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239777-09B6-4393-AC1F-A6EF77F8FF67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D6679F-8928-4F1B-A43A-9A2CF39F71D9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018288-EF9C-4A6B-B1C2-3F88AFC7D104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B74BE-B24A-4094-8083-A41596CC97BE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1223C9-0782-48C6-BC95-E35ADDAD579A}" type="slidenum">
              <a:rPr/>
              <a:pPr lvl="0"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62FE45-8859-4CDD-85E3-73FE57D23070}" type="datetime1">
              <a:rPr lang="en-GB"/>
              <a:pPr lvl="0"/>
              <a:t>15/07/2013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FA7DE71-BE32-44E6-852E-F1CE2B843010}" type="slidenum">
              <a:rPr/>
              <a:pPr lvl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/>
              <a:t>Embedding enrichment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/>
              <a:t>Anne Watson</a:t>
            </a:r>
          </a:p>
          <a:p>
            <a:pPr lvl="0"/>
            <a:r>
              <a:rPr lang="en-GB"/>
              <a:t>NRich</a:t>
            </a:r>
          </a:p>
          <a:p>
            <a:pPr lvl="0"/>
            <a:r>
              <a:rPr lang="en-GB"/>
              <a:t>July 2013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27586" y="836712"/>
            <a:ext cx="6552728" cy="1152125"/>
            <a:chOff x="827586" y="836712"/>
            <a:chExt cx="6552728" cy="1152125"/>
          </a:xfrm>
        </p:grpSpPr>
        <p:sp>
          <p:nvSpPr>
            <p:cNvPr id="3" name="Rectangle 2"/>
            <p:cNvSpPr/>
            <p:nvPr/>
          </p:nvSpPr>
          <p:spPr>
            <a:xfrm>
              <a:off x="827586" y="1412775"/>
              <a:ext cx="5904655" cy="576062"/>
            </a:xfrm>
            <a:prstGeom prst="rect">
              <a:avLst/>
            </a:prstGeom>
            <a:solidFill>
              <a:srgbClr val="376092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827586" y="836712"/>
              <a:ext cx="3276368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03946" y="836712"/>
              <a:ext cx="3276368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732242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70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36098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8027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5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3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43811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5739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595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47667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19"/>
          <p:cNvSpPr/>
          <p:nvPr/>
        </p:nvSpPr>
        <p:spPr>
          <a:xfrm>
            <a:off x="899595" y="4077071"/>
            <a:ext cx="3716469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10?</a:t>
            </a:r>
          </a:p>
        </p:txBody>
      </p:sp>
      <p:sp>
        <p:nvSpPr>
          <p:cNvPr id="18" name="Rectangle 20"/>
          <p:cNvSpPr/>
          <p:nvPr/>
        </p:nvSpPr>
        <p:spPr>
          <a:xfrm>
            <a:off x="971595" y="5373215"/>
            <a:ext cx="3338794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27?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948264" y="1628800"/>
            <a:ext cx="1008112" cy="864096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7541" y="1124739"/>
            <a:ext cx="4038603" cy="5577483"/>
          </a:xfrm>
          <a:solidFill>
            <a:srgbClr val="F2DCDB"/>
          </a:solidFill>
          <a:ln w="9528">
            <a:solidFill>
              <a:srgbClr val="F2DCDB"/>
            </a:solidFill>
            <a:prstDash val="solid"/>
          </a:ln>
        </p:spPr>
        <p:txBody>
          <a:bodyPr/>
          <a:lstStyle/>
          <a:p>
            <a:pPr lvl="0">
              <a:spcBef>
                <a:spcPts val="800"/>
              </a:spcBef>
            </a:pPr>
            <a:r>
              <a:rPr lang="en-GB" sz="3200" b="1" dirty="0"/>
              <a:t>Measuring</a:t>
            </a:r>
          </a:p>
          <a:p>
            <a:pPr lvl="0">
              <a:spcBef>
                <a:spcPts val="800"/>
              </a:spcBef>
            </a:pPr>
            <a:r>
              <a:rPr lang="en-GB" sz="3200" b="1" dirty="0"/>
              <a:t>Ratio</a:t>
            </a:r>
          </a:p>
          <a:p>
            <a:pPr lvl="0">
              <a:spcBef>
                <a:spcPts val="800"/>
              </a:spcBef>
            </a:pPr>
            <a:r>
              <a:rPr lang="en-GB" sz="3200" b="1" dirty="0"/>
              <a:t>Factors</a:t>
            </a:r>
          </a:p>
          <a:p>
            <a:pPr lvl="0">
              <a:spcBef>
                <a:spcPts val="800"/>
              </a:spcBef>
            </a:pPr>
            <a:r>
              <a:rPr lang="en-GB" sz="3200" b="1" dirty="0"/>
              <a:t>Highest/any common factor</a:t>
            </a:r>
          </a:p>
          <a:p>
            <a:pPr lvl="0">
              <a:spcBef>
                <a:spcPts val="800"/>
              </a:spcBef>
            </a:pPr>
            <a:r>
              <a:rPr lang="en-GB" sz="3200" b="1" dirty="0"/>
              <a:t>Remainders</a:t>
            </a:r>
          </a:p>
          <a:p>
            <a:pPr lvl="0">
              <a:spcBef>
                <a:spcPts val="800"/>
              </a:spcBef>
            </a:pPr>
            <a:r>
              <a:rPr lang="en-GB" sz="3200" b="1" dirty="0"/>
              <a:t>Division as a fraction</a:t>
            </a:r>
          </a:p>
          <a:p>
            <a:pPr lvl="0">
              <a:spcBef>
                <a:spcPts val="800"/>
              </a:spcBef>
            </a:pPr>
            <a:r>
              <a:rPr lang="en-GB" sz="3200" b="1" dirty="0"/>
              <a:t>Remainders as fractions  </a:t>
            </a:r>
          </a:p>
        </p:txBody>
      </p:sp>
      <p:sp>
        <p:nvSpPr>
          <p:cNvPr id="4" name="Content Placeholder 6"/>
          <p:cNvSpPr txBox="1">
            <a:spLocks noGrp="1"/>
          </p:cNvSpPr>
          <p:nvPr>
            <p:ph idx="2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220072" y="1700809"/>
          <a:ext cx="1656184" cy="138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469601" imgH="393539" progId="Equation.DSMT4">
                  <p:embed/>
                </p:oleObj>
              </mc:Choice>
              <mc:Fallback>
                <p:oleObj name="Equation" r:id="rId4" imgW="469601" imgH="39353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700809"/>
                        <a:ext cx="1656184" cy="1387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113221" y="3645024"/>
          <a:ext cx="185362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533216" imgH="393302" progId="Equation.DSMT4">
                  <p:embed/>
                </p:oleObj>
              </mc:Choice>
              <mc:Fallback>
                <p:oleObj name="Equation" r:id="rId6" imgW="533216" imgH="393302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221" y="3645024"/>
                        <a:ext cx="1853626" cy="136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/>
          <p:nvPr/>
        </p:nvGrpSpPr>
        <p:grpSpPr>
          <a:xfrm>
            <a:off x="914887" y="579554"/>
            <a:ext cx="2123613" cy="925098"/>
            <a:chOff x="914887" y="579554"/>
            <a:chExt cx="2123613" cy="92509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" name="Rectangle 2"/>
            <p:cNvSpPr/>
            <p:nvPr/>
          </p:nvSpPr>
          <p:spPr>
            <a:xfrm rot="2567894">
              <a:off x="914887" y="1013304"/>
              <a:ext cx="1953999" cy="188448"/>
            </a:xfrm>
            <a:prstGeom prst="rect">
              <a:avLst/>
            </a:prstGeom>
            <a:grpFill/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3"/>
            <p:cNvSpPr/>
            <p:nvPr/>
          </p:nvSpPr>
          <p:spPr>
            <a:xfrm rot="2567894">
              <a:off x="1158713" y="579554"/>
              <a:ext cx="1084231" cy="188448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4"/>
            <p:cNvSpPr/>
            <p:nvPr/>
          </p:nvSpPr>
          <p:spPr>
            <a:xfrm rot="2567894">
              <a:off x="1954269" y="1316204"/>
              <a:ext cx="1084231" cy="188448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7" name="Rectangle 27"/>
          <p:cNvSpPr/>
          <p:nvPr/>
        </p:nvSpPr>
        <p:spPr>
          <a:xfrm rot="13029782">
            <a:off x="7005883" y="6006125"/>
            <a:ext cx="1022500" cy="231187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28"/>
          <p:cNvSpPr/>
          <p:nvPr/>
        </p:nvSpPr>
        <p:spPr>
          <a:xfrm rot="13059966">
            <a:off x="6211648" y="5355178"/>
            <a:ext cx="1028160" cy="229176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ectangle 29"/>
          <p:cNvSpPr/>
          <p:nvPr/>
        </p:nvSpPr>
        <p:spPr>
          <a:xfrm rot="13336670">
            <a:off x="5459051" y="4738420"/>
            <a:ext cx="1000225" cy="174339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30"/>
          <p:cNvSpPr/>
          <p:nvPr/>
        </p:nvSpPr>
        <p:spPr>
          <a:xfrm rot="13468576">
            <a:off x="4721758" y="4064145"/>
            <a:ext cx="1073843" cy="184288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31"/>
          <p:cNvSpPr/>
          <p:nvPr/>
        </p:nvSpPr>
        <p:spPr>
          <a:xfrm rot="13465138">
            <a:off x="4106132" y="3380351"/>
            <a:ext cx="970297" cy="178454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ectangle 32"/>
          <p:cNvSpPr/>
          <p:nvPr/>
        </p:nvSpPr>
        <p:spPr>
          <a:xfrm rot="13415910">
            <a:off x="3320369" y="2645121"/>
            <a:ext cx="1072865" cy="226496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33"/>
          <p:cNvSpPr/>
          <p:nvPr/>
        </p:nvSpPr>
        <p:spPr>
          <a:xfrm rot="13332510">
            <a:off x="2725243" y="2021765"/>
            <a:ext cx="1017599" cy="228225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 34"/>
          <p:cNvSpPr/>
          <p:nvPr/>
        </p:nvSpPr>
        <p:spPr>
          <a:xfrm rot="13419485">
            <a:off x="2348203" y="2288595"/>
            <a:ext cx="1785585" cy="1872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 35"/>
          <p:cNvSpPr/>
          <p:nvPr/>
        </p:nvSpPr>
        <p:spPr>
          <a:xfrm rot="13604642">
            <a:off x="3586305" y="3514596"/>
            <a:ext cx="1749100" cy="156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36"/>
          <p:cNvSpPr/>
          <p:nvPr/>
        </p:nvSpPr>
        <p:spPr>
          <a:xfrm rot="13378301">
            <a:off x="4693795" y="4710338"/>
            <a:ext cx="1922910" cy="1448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37"/>
          <p:cNvSpPr/>
          <p:nvPr/>
        </p:nvSpPr>
        <p:spPr>
          <a:xfrm rot="2428837">
            <a:off x="6114675" y="5904454"/>
            <a:ext cx="1877098" cy="1737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9832" y="620688"/>
            <a:ext cx="5750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yellow is 5 and blue is 9?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1560" y="3933056"/>
            <a:ext cx="372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yellow is 10?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80112" y="3717032"/>
            <a:ext cx="3342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blue is 27?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99592" y="5301208"/>
            <a:ext cx="351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yellow is 1?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48064" y="1988840"/>
            <a:ext cx="3134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>
                <a:solidFill>
                  <a:srgbClr val="000000"/>
                </a:solidFill>
              </a:rPr>
              <a:t>What if blue is 1?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40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Box 14"/>
          <p:cNvSpPr txBox="1"/>
          <p:nvPr/>
        </p:nvSpPr>
        <p:spPr>
          <a:xfrm>
            <a:off x="1403648" y="2204864"/>
            <a:ext cx="6408709" cy="2554545"/>
          </a:xfrm>
          <a:prstGeom prst="rect">
            <a:avLst/>
          </a:prstGeom>
          <a:solidFill>
            <a:srgbClr val="F2DCDB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Measuring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Ratio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dirty="0" smtClean="0">
                <a:solidFill>
                  <a:srgbClr val="000000"/>
                </a:solidFill>
                <a:latin typeface="Calibri"/>
              </a:rPr>
              <a:t>Any common multiple</a:t>
            </a:r>
            <a:endParaRPr lang="en-GB" sz="3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Lowest</a:t>
            </a:r>
            <a:r>
              <a:rPr lang="en-GB" sz="3200" b="1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common </a:t>
            </a: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multiple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Scaling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Enrichment through richly-connected entry to ideas</a:t>
            </a:r>
          </a:p>
          <a:p>
            <a:pPr lvl="0"/>
            <a:r>
              <a:rPr lang="en-GB"/>
              <a:t>Enrichment through changes in questioning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3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3"/>
          <p:cNvCxnSpPr/>
          <p:nvPr/>
        </p:nvCxnSpPr>
        <p:spPr>
          <a:xfrm>
            <a:off x="755577" y="2060847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3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3"/>
          <p:cNvCxnSpPr/>
          <p:nvPr/>
        </p:nvCxnSpPr>
        <p:spPr>
          <a:xfrm>
            <a:off x="755577" y="2060847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4" name="Straight Connector 4"/>
          <p:cNvCxnSpPr/>
          <p:nvPr/>
        </p:nvCxnSpPr>
        <p:spPr>
          <a:xfrm>
            <a:off x="611559" y="2564901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sp>
        <p:nvSpPr>
          <p:cNvPr id="5" name="TextBox 5"/>
          <p:cNvSpPr txBox="1"/>
          <p:nvPr/>
        </p:nvSpPr>
        <p:spPr>
          <a:xfrm>
            <a:off x="1043604" y="3573018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4" y="4149080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43604" y="4725143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43604" y="537321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292080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44009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923928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203847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555775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835694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043604" y="609329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43604" y="1628802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43604" y="2276874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43604" y="292494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3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4"/>
          <p:cNvCxnSpPr/>
          <p:nvPr/>
        </p:nvCxnSpPr>
        <p:spPr>
          <a:xfrm>
            <a:off x="611559" y="2564901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sp>
        <p:nvSpPr>
          <p:cNvPr id="4" name="TextBox 5"/>
          <p:cNvSpPr txBox="1"/>
          <p:nvPr/>
        </p:nvSpPr>
        <p:spPr>
          <a:xfrm>
            <a:off x="1043604" y="3573018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1043604" y="4149080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6" name="TextBox 7"/>
          <p:cNvSpPr txBox="1"/>
          <p:nvPr/>
        </p:nvSpPr>
        <p:spPr>
          <a:xfrm>
            <a:off x="1043604" y="4725143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1043604" y="537321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5292080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4644009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10" name="TextBox 11"/>
          <p:cNvSpPr txBox="1"/>
          <p:nvPr/>
        </p:nvSpPr>
        <p:spPr>
          <a:xfrm>
            <a:off x="3923928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3203847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12" name="TextBox 13"/>
          <p:cNvSpPr txBox="1"/>
          <p:nvPr/>
        </p:nvSpPr>
        <p:spPr>
          <a:xfrm>
            <a:off x="2555775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1835694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4" name="TextBox 15"/>
          <p:cNvSpPr txBox="1"/>
          <p:nvPr/>
        </p:nvSpPr>
        <p:spPr>
          <a:xfrm>
            <a:off x="1043604" y="609329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1043604" y="1628802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sp>
        <p:nvSpPr>
          <p:cNvPr id="16" name="TextBox 17"/>
          <p:cNvSpPr txBox="1"/>
          <p:nvPr/>
        </p:nvSpPr>
        <p:spPr>
          <a:xfrm>
            <a:off x="1043604" y="2276874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7" name="TextBox 18"/>
          <p:cNvSpPr txBox="1"/>
          <p:nvPr/>
        </p:nvSpPr>
        <p:spPr>
          <a:xfrm>
            <a:off x="1043604" y="292494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3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6"/>
          <p:cNvCxnSpPr/>
          <p:nvPr/>
        </p:nvCxnSpPr>
        <p:spPr>
          <a:xfrm>
            <a:off x="2123730" y="908721"/>
            <a:ext cx="144009" cy="1224135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4" name="Straight Connector 8"/>
          <p:cNvCxnSpPr/>
          <p:nvPr/>
        </p:nvCxnSpPr>
        <p:spPr>
          <a:xfrm>
            <a:off x="2267739" y="2132856"/>
            <a:ext cx="792090" cy="1872206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5" name="Straight Connector 10"/>
          <p:cNvCxnSpPr/>
          <p:nvPr/>
        </p:nvCxnSpPr>
        <p:spPr>
          <a:xfrm>
            <a:off x="3059829" y="3933053"/>
            <a:ext cx="648072" cy="792090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6" name="Straight Connector 12"/>
          <p:cNvCxnSpPr/>
          <p:nvPr/>
        </p:nvCxnSpPr>
        <p:spPr>
          <a:xfrm>
            <a:off x="3779910" y="4725143"/>
            <a:ext cx="2088233" cy="648072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7" name="Straight Connector 14"/>
          <p:cNvCxnSpPr/>
          <p:nvPr/>
        </p:nvCxnSpPr>
        <p:spPr>
          <a:xfrm>
            <a:off x="5940152" y="5373215"/>
            <a:ext cx="2016225" cy="72009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3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6"/>
          <p:cNvCxnSpPr/>
          <p:nvPr/>
        </p:nvCxnSpPr>
        <p:spPr>
          <a:xfrm>
            <a:off x="2123730" y="908721"/>
            <a:ext cx="144009" cy="1224135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4" name="Straight Connector 8"/>
          <p:cNvCxnSpPr/>
          <p:nvPr/>
        </p:nvCxnSpPr>
        <p:spPr>
          <a:xfrm>
            <a:off x="2267739" y="2132856"/>
            <a:ext cx="792090" cy="1872206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5" name="Straight Connector 10"/>
          <p:cNvCxnSpPr/>
          <p:nvPr/>
        </p:nvCxnSpPr>
        <p:spPr>
          <a:xfrm>
            <a:off x="3059829" y="3933053"/>
            <a:ext cx="648072" cy="792090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6" name="Straight Connector 12"/>
          <p:cNvCxnSpPr/>
          <p:nvPr/>
        </p:nvCxnSpPr>
        <p:spPr>
          <a:xfrm>
            <a:off x="3779910" y="4725143"/>
            <a:ext cx="2088233" cy="648072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7" name="Straight Connector 14"/>
          <p:cNvCxnSpPr/>
          <p:nvPr/>
        </p:nvCxnSpPr>
        <p:spPr>
          <a:xfrm>
            <a:off x="5940152" y="5373215"/>
            <a:ext cx="2016225" cy="72009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It’s not just methods ...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95532" y="1412775"/>
            <a:ext cx="8229600" cy="4525959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Understanding: instrumental and relational (Skemp)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Understanding: procedural and conceptual (Hiebert)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Understanding: how to use procedures; when to use procedures; meaning of concepts (Watson)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Proficiency: concepts, fluency, strategy, reasoning, productive disposition (Kilpatrick)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Curriculum aims: problem-solving through: skills, concepts, processes, metacognition, attitudes (Singapore)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Curriculum aims: fluency (recall, selection &amp; use of methods), reasoning, problem-solving (new NC)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3" cy="58094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5"/>
          <p:cNvSpPr txBox="1"/>
          <p:nvPr/>
        </p:nvSpPr>
        <p:spPr>
          <a:xfrm>
            <a:off x="1043604" y="3573018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1043604" y="4149080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5" name="TextBox 7"/>
          <p:cNvSpPr txBox="1"/>
          <p:nvPr/>
        </p:nvSpPr>
        <p:spPr>
          <a:xfrm>
            <a:off x="1043604" y="4725143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1043604" y="537321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5292080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8" name="TextBox 10"/>
          <p:cNvSpPr txBox="1"/>
          <p:nvPr/>
        </p:nvSpPr>
        <p:spPr>
          <a:xfrm>
            <a:off x="4644009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23928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10" name="TextBox 12"/>
          <p:cNvSpPr txBox="1"/>
          <p:nvPr/>
        </p:nvSpPr>
        <p:spPr>
          <a:xfrm>
            <a:off x="3203847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11" name="TextBox 13"/>
          <p:cNvSpPr txBox="1"/>
          <p:nvPr/>
        </p:nvSpPr>
        <p:spPr>
          <a:xfrm>
            <a:off x="2555775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1835694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3" name="TextBox 15"/>
          <p:cNvSpPr txBox="1"/>
          <p:nvPr/>
        </p:nvSpPr>
        <p:spPr>
          <a:xfrm>
            <a:off x="1043604" y="609329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</a:t>
            </a:r>
          </a:p>
        </p:txBody>
      </p:sp>
      <p:sp>
        <p:nvSpPr>
          <p:cNvPr id="14" name="TextBox 16"/>
          <p:cNvSpPr txBox="1"/>
          <p:nvPr/>
        </p:nvSpPr>
        <p:spPr>
          <a:xfrm>
            <a:off x="1043604" y="1628802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1043604" y="2276874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6" name="TextBox 18"/>
          <p:cNvSpPr txBox="1"/>
          <p:nvPr/>
        </p:nvSpPr>
        <p:spPr>
          <a:xfrm>
            <a:off x="1043604" y="292494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17" name="Oval 19"/>
          <p:cNvSpPr/>
          <p:nvPr/>
        </p:nvSpPr>
        <p:spPr>
          <a:xfrm>
            <a:off x="1979712" y="2420892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Oval 20"/>
          <p:cNvSpPr/>
          <p:nvPr/>
        </p:nvSpPr>
        <p:spPr>
          <a:xfrm>
            <a:off x="1691676" y="188640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Oval 21"/>
          <p:cNvSpPr/>
          <p:nvPr/>
        </p:nvSpPr>
        <p:spPr>
          <a:xfrm>
            <a:off x="1835694" y="1124739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Oval 22"/>
          <p:cNvSpPr/>
          <p:nvPr/>
        </p:nvSpPr>
        <p:spPr>
          <a:xfrm>
            <a:off x="2699793" y="4293098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Oval 23"/>
          <p:cNvSpPr/>
          <p:nvPr/>
        </p:nvSpPr>
        <p:spPr>
          <a:xfrm>
            <a:off x="3347865" y="4941170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Oval 24"/>
          <p:cNvSpPr/>
          <p:nvPr/>
        </p:nvSpPr>
        <p:spPr>
          <a:xfrm>
            <a:off x="5436098" y="5589242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Oval 25"/>
          <p:cNvSpPr/>
          <p:nvPr/>
        </p:nvSpPr>
        <p:spPr>
          <a:xfrm>
            <a:off x="2339748" y="3645026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Oval 26"/>
          <p:cNvSpPr/>
          <p:nvPr/>
        </p:nvSpPr>
        <p:spPr>
          <a:xfrm>
            <a:off x="8748467" y="5877269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5" name="Oval 27"/>
          <p:cNvSpPr/>
          <p:nvPr/>
        </p:nvSpPr>
        <p:spPr>
          <a:xfrm>
            <a:off x="6876260" y="5733260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Oval 28"/>
          <p:cNvSpPr/>
          <p:nvPr/>
        </p:nvSpPr>
        <p:spPr>
          <a:xfrm>
            <a:off x="2123730" y="3068964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7" name="Oval 29"/>
          <p:cNvSpPr/>
          <p:nvPr/>
        </p:nvSpPr>
        <p:spPr>
          <a:xfrm>
            <a:off x="4788027" y="5445224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8" name="Oval 30"/>
          <p:cNvSpPr/>
          <p:nvPr/>
        </p:nvSpPr>
        <p:spPr>
          <a:xfrm>
            <a:off x="4067946" y="5229197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29" name="Straight Connector 32"/>
          <p:cNvCxnSpPr/>
          <p:nvPr/>
        </p:nvCxnSpPr>
        <p:spPr>
          <a:xfrm>
            <a:off x="683568" y="2564901"/>
            <a:ext cx="4536503" cy="4032449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nne Watson\AppData\Local\Temp\geogebr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99595" y="764703"/>
            <a:ext cx="6768754" cy="5256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Enrichment through changes in questioning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 descr="res://C:\Program%20Files\Nuance\NaturallySpeaking11\Program\web_ie.dll/ARROW.GIF"/>
          <p:cNvSpPr/>
          <p:nvPr/>
        </p:nvSpPr>
        <p:spPr>
          <a:xfrm>
            <a:off x="0" y="0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4" descr="http://motivate.maths.org/conferences/conf80/Images/100squar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75658" y="476667"/>
            <a:ext cx="5400601" cy="54006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2" descr="res://C:\Program%20Files\Nuance\NaturallySpeaking11\Program\web_ie.dll/QMARK.GIF"/>
          <p:cNvSpPr/>
          <p:nvPr/>
        </p:nvSpPr>
        <p:spPr>
          <a:xfrm>
            <a:off x="63495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27784" y="1628802"/>
            <a:ext cx="1512161" cy="936107"/>
            <a:chOff x="2627784" y="1628802"/>
            <a:chExt cx="1512161" cy="936107"/>
          </a:xfrm>
        </p:grpSpPr>
        <p:sp>
          <p:nvSpPr>
            <p:cNvPr id="6" name="Rectangle 5"/>
            <p:cNvSpPr/>
            <p:nvPr/>
          </p:nvSpPr>
          <p:spPr>
            <a:xfrm>
              <a:off x="2627784" y="1628802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35892" y="2096856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31838" y="2096856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31838" y="1628802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27586" y="6021287"/>
            <a:ext cx="6552727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Generalise for 100 number grid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7100" y="1847088"/>
            <a:ext cx="3669788" cy="31638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57557" y="2786057"/>
            <a:ext cx="1500192" cy="928701"/>
            <a:chOff x="3357557" y="2786057"/>
            <a:chExt cx="1500192" cy="928701"/>
          </a:xfrm>
        </p:grpSpPr>
        <p:sp>
          <p:nvSpPr>
            <p:cNvPr id="5" name="Rectangle 4"/>
            <p:cNvSpPr/>
            <p:nvPr/>
          </p:nvSpPr>
          <p:spPr>
            <a:xfrm>
              <a:off x="3357557" y="2786057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357682" y="3250408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57615" y="3250408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57615" y="2786057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99595" y="5445224"/>
            <a:ext cx="6552727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Generalise for an unfriendly number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1068" y="1341123"/>
            <a:ext cx="4181852" cy="41757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4071932" y="2928932"/>
            <a:ext cx="1512170" cy="1008107"/>
            <a:chOff x="4071932" y="2928932"/>
            <a:chExt cx="1512170" cy="1008107"/>
          </a:xfrm>
        </p:grpSpPr>
        <p:sp>
          <p:nvSpPr>
            <p:cNvPr id="4" name="Rectangle 3"/>
            <p:cNvSpPr/>
            <p:nvPr/>
          </p:nvSpPr>
          <p:spPr>
            <a:xfrm>
              <a:off x="4071932" y="2928932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080049" y="3432986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5986" y="3432986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5986" y="2928932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9595" y="5661251"/>
            <a:ext cx="6552727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Generalise for any number: variables and parameters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7" y="1500173"/>
            <a:ext cx="8229600" cy="1143000"/>
          </a:xfrm>
        </p:spPr>
        <p:txBody>
          <a:bodyPr/>
          <a:lstStyle/>
          <a:p>
            <a:pPr lvl="0"/>
            <a:r>
              <a:rPr lang="en-GB" sz="4000"/>
              <a:t>What new kinds of question can be asked and why?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New question-types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On an 9-by-9 grid my tetramino covers 8 and 18.  Guess my tetramino.</a:t>
            </a:r>
          </a:p>
          <a:p>
            <a:pPr lvl="0"/>
            <a:r>
              <a:rPr lang="en-GB"/>
              <a:t>What tetramino, on what grid, would cover the numbers 25 and 32?</a:t>
            </a:r>
          </a:p>
          <a:p>
            <a:pPr lvl="0"/>
            <a:r>
              <a:rPr lang="en-GB"/>
              <a:t>What tetramino, on what grid, could cover cells (m-1) and (m+7)?</a:t>
            </a:r>
          </a:p>
          <a:p>
            <a:pPr lvl="1">
              <a:buNone/>
            </a:pPr>
            <a:endParaRPr lang="en-GB"/>
          </a:p>
          <a:p>
            <a:pPr lvl="1">
              <a:buNone/>
            </a:pPr>
            <a:endParaRPr lang="en-GB"/>
          </a:p>
          <a:p>
            <a:pPr lvl="1">
              <a:buNone/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odehillmaths.typepad.com/photos/uncategorized/2007/03/14/wpe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79712" y="991045"/>
            <a:ext cx="5400601" cy="53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411757" y="980730"/>
            <a:ext cx="4752529" cy="216027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3" y="1340766"/>
            <a:ext cx="288036" cy="4968547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11964" y="3284981"/>
            <a:ext cx="1584169" cy="1008107"/>
            <a:chOff x="4211964" y="3284981"/>
            <a:chExt cx="1584169" cy="1008107"/>
          </a:xfrm>
        </p:grpSpPr>
        <p:sp>
          <p:nvSpPr>
            <p:cNvPr id="6" name="Rectangle 5"/>
            <p:cNvSpPr/>
            <p:nvPr/>
          </p:nvSpPr>
          <p:spPr>
            <a:xfrm>
              <a:off x="4211964" y="3284981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68077" y="3789035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40020" y="3789035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40020" y="3284981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3568" y="476667"/>
            <a:ext cx="6552727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Generalise for a times table grid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0" y="1785923"/>
            <a:ext cx="8229600" cy="1143000"/>
          </a:xfrm>
        </p:spPr>
        <p:txBody>
          <a:bodyPr/>
          <a:lstStyle/>
          <a:p>
            <a:pPr lvl="0"/>
            <a:r>
              <a:rPr lang="en-GB" sz="4000"/>
              <a:t>What new kinds of question can be asked and why?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Jenni Piggott:</a:t>
            </a:r>
          </a:p>
          <a:p>
            <a:pPr lvl="1"/>
            <a:r>
              <a:rPr lang="en-GB"/>
              <a:t>Problem solving</a:t>
            </a:r>
          </a:p>
          <a:p>
            <a:pPr lvl="1"/>
            <a:r>
              <a:rPr lang="en-GB"/>
              <a:t>Mathematical thinking</a:t>
            </a:r>
          </a:p>
          <a:p>
            <a:pPr lvl="1"/>
            <a:r>
              <a:rPr lang="en-GB"/>
              <a:t>Enrichment</a:t>
            </a:r>
          </a:p>
          <a:p>
            <a:pPr lvl="0">
              <a:buNone/>
            </a:pPr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New question-types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What is the smallest ‘omino’ that will cover cells (n + 1, m – 11) and (n -3, m + 1)?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" y="286508"/>
            <a:ext cx="7504179" cy="61447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4067946" y="2924946"/>
            <a:ext cx="2232241" cy="1512160"/>
            <a:chOff x="4067946" y="2924946"/>
            <a:chExt cx="2232241" cy="1512160"/>
          </a:xfrm>
        </p:grpSpPr>
        <p:sp>
          <p:nvSpPr>
            <p:cNvPr id="4" name="Rectangle 3"/>
            <p:cNvSpPr/>
            <p:nvPr/>
          </p:nvSpPr>
          <p:spPr>
            <a:xfrm>
              <a:off x="4067946" y="292494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56104" y="368102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12029" y="368102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12029" y="292494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extra activities, non-curriculum</a:t>
            </a:r>
          </a:p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/>
              <a:t>Enrichment through changes in questioning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Finally: expectations of rich activity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GB"/>
          </a:p>
          <a:p>
            <a:pPr lvl="0">
              <a:buNone/>
            </a:pPr>
            <a:r>
              <a:rPr lang="en-GB"/>
              <a:t>Write down as many things as you can about the number 143</a:t>
            </a:r>
          </a:p>
          <a:p>
            <a:pPr lvl="0">
              <a:buNone/>
            </a:pPr>
            <a:endParaRPr lang="en-GB"/>
          </a:p>
          <a:p>
            <a:pPr lvl="0">
              <a:buNone/>
            </a:pPr>
            <a:r>
              <a:rPr lang="en-GB"/>
              <a:t>Write down as many things as you can about the number 1.43</a:t>
            </a:r>
            <a:endParaRPr lang="en-US"/>
          </a:p>
          <a:p>
            <a:pPr lvl="0">
              <a:buNone/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475658" y="2276874"/>
            <a:ext cx="5976664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anne.watson@education.ox.ac.uk</a:t>
            </a:r>
          </a:p>
        </p:txBody>
      </p:sp>
      <p:pic>
        <p:nvPicPr>
          <p:cNvPr id="3" name="Picture 4" descr="OX_logo_600bitplu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092278" y="620685"/>
            <a:ext cx="1152528" cy="1476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5577" y="476667"/>
            <a:ext cx="1701798" cy="1168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Problem solving – three kinds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12775"/>
            <a:ext cx="8686800" cy="5184574"/>
          </a:xfrm>
        </p:spPr>
        <p:txBody>
          <a:bodyPr/>
          <a:lstStyle/>
          <a:p>
            <a:pPr lvl="0">
              <a:spcBef>
                <a:spcPts val="700"/>
              </a:spcBef>
            </a:pPr>
            <a:r>
              <a:rPr lang="en-GB" sz="2800" i="1" dirty="0"/>
              <a:t>Procedural</a:t>
            </a:r>
            <a:r>
              <a:rPr lang="en-GB" sz="2800" dirty="0"/>
              <a:t>: Having been subtracting numbers for three lessons, children are then asked: ‘If I have 13 sweets and eat 8 of them, how many do I have left over?’</a:t>
            </a:r>
          </a:p>
          <a:p>
            <a:pPr lvl="0">
              <a:spcBef>
                <a:spcPts val="700"/>
              </a:spcBef>
            </a:pPr>
            <a:r>
              <a:rPr lang="en-GB" sz="2800" i="1" dirty="0"/>
              <a:t>Application</a:t>
            </a:r>
            <a:r>
              <a:rPr lang="en-GB" sz="2800" dirty="0"/>
              <a:t>: A question has arisen in a discussion about journeys to and from school: ‘Mel and Molly walk home together but Molly has an extra bit to walk after they get to Mel’s house; it takes </a:t>
            </a:r>
            <a:r>
              <a:rPr lang="en-GB" sz="2800" dirty="0" smtClean="0"/>
              <a:t>Molly </a:t>
            </a:r>
            <a:r>
              <a:rPr lang="en-GB" sz="2800" dirty="0"/>
              <a:t>13 minutes to walk home and </a:t>
            </a:r>
            <a:r>
              <a:rPr lang="en-GB" sz="2800" dirty="0" smtClean="0"/>
              <a:t>Mel </a:t>
            </a:r>
            <a:r>
              <a:rPr lang="en-GB" sz="2800" dirty="0"/>
              <a:t>8 minutes.  For how many minutes </a:t>
            </a:r>
            <a:r>
              <a:rPr lang="en-GB" sz="2800"/>
              <a:t>is </a:t>
            </a:r>
            <a:r>
              <a:rPr lang="en-GB" sz="2800" smtClean="0"/>
              <a:t>Molly </a:t>
            </a:r>
            <a:r>
              <a:rPr lang="en-GB" sz="2800" dirty="0"/>
              <a:t>walking on her own?’</a:t>
            </a:r>
          </a:p>
          <a:p>
            <a:pPr lvl="0">
              <a:spcBef>
                <a:spcPts val="700"/>
              </a:spcBef>
            </a:pPr>
            <a:r>
              <a:rPr lang="en-GB" sz="2800" i="1" dirty="0"/>
              <a:t>Conceptual</a:t>
            </a:r>
            <a:r>
              <a:rPr lang="en-GB" sz="2800" dirty="0"/>
              <a:t>: If two numbers add to make 13, and one of them is 8, how can we find the other?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Conceptual enrichment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extra activities, non-curriculum</a:t>
            </a:r>
          </a:p>
          <a:p>
            <a:pPr lvl="0"/>
            <a:r>
              <a:rPr lang="en-GB"/>
              <a:t>Enrichment through embedding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/>
              <a:t>Enrichment through embedded changes in questioning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>
                <a:solidFill>
                  <a:srgbClr val="FF0000"/>
                </a:solidFill>
              </a:rPr>
              <a:t>Enrichment through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/>
              <a:t>Enrichment through changes in questioning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2" y="1412775"/>
            <a:ext cx="2864056" cy="36933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http://nrich.maths.org/9941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Enrichment through richly-connected entry to ideas</a:t>
            </a:r>
          </a:p>
          <a:p>
            <a:pPr lvl="0"/>
            <a:r>
              <a:rPr lang="en-GB"/>
              <a:t>Enrichment through changes in questioning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40"/>
            <a:ext cx="8229600" cy="1143000"/>
          </a:xfrm>
        </p:spPr>
        <p:txBody>
          <a:bodyPr/>
          <a:lstStyle/>
          <a:p>
            <a:pPr lvl="0"/>
            <a:r>
              <a:rPr lang="en-GB"/>
              <a:t>Division</a:t>
            </a:r>
          </a:p>
        </p:txBody>
      </p:sp>
      <p:sp>
        <p:nvSpPr>
          <p:cNvPr id="3" name="Rectangle 3"/>
          <p:cNvSpPr/>
          <p:nvPr/>
        </p:nvSpPr>
        <p:spPr>
          <a:xfrm>
            <a:off x="2195739" y="2780928"/>
            <a:ext cx="5328592" cy="576062"/>
          </a:xfrm>
          <a:prstGeom prst="rect">
            <a:avLst/>
          </a:prstGeom>
          <a:solidFill>
            <a:srgbClr val="376092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195739" y="1772820"/>
            <a:ext cx="3024332" cy="576062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2195739" y="4653134"/>
            <a:ext cx="6048664" cy="1152125"/>
            <a:chOff x="2195739" y="4653134"/>
            <a:chExt cx="6048664" cy="1152125"/>
          </a:xfrm>
        </p:grpSpPr>
        <p:sp>
          <p:nvSpPr>
            <p:cNvPr id="6" name="Rectangle 5"/>
            <p:cNvSpPr/>
            <p:nvPr/>
          </p:nvSpPr>
          <p:spPr>
            <a:xfrm>
              <a:off x="2195739" y="5229197"/>
              <a:ext cx="5400601" cy="576062"/>
            </a:xfrm>
            <a:prstGeom prst="rect">
              <a:avLst/>
            </a:prstGeom>
            <a:solidFill>
              <a:srgbClr val="376092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95739" y="4653134"/>
              <a:ext cx="3024332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20071" y="4653134"/>
              <a:ext cx="3024332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251524" y="260649"/>
            <a:ext cx="1800197" cy="20621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5 and blue is 9?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51524" y="2564901"/>
            <a:ext cx="1656179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10?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156179" y="476667"/>
            <a:ext cx="1656179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27?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16027" y="4437107"/>
            <a:ext cx="1979712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1?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300188" y="3501008"/>
            <a:ext cx="2376260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1?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705</Words>
  <Application>Microsoft Macintosh PowerPoint</Application>
  <PresentationFormat>On-screen Show (4:3)</PresentationFormat>
  <Paragraphs>128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Embedding enrichment</vt:lpstr>
      <vt:lpstr>It’s not just methods ...</vt:lpstr>
      <vt:lpstr>PowerPoint Presentation</vt:lpstr>
      <vt:lpstr>Problem solving – three kinds</vt:lpstr>
      <vt:lpstr>Conceptual enrichment</vt:lpstr>
      <vt:lpstr>PowerPoint Presentation</vt:lpstr>
      <vt:lpstr>PowerPoint Presentation</vt:lpstr>
      <vt:lpstr>PowerPoint Presentation</vt:lpstr>
      <vt:lpstr>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new kinds of question can be asked and why?</vt:lpstr>
      <vt:lpstr>New question-types</vt:lpstr>
      <vt:lpstr>PowerPoint Presentation</vt:lpstr>
      <vt:lpstr>What new kinds of question can be asked and why?</vt:lpstr>
      <vt:lpstr>New question-types</vt:lpstr>
      <vt:lpstr>PowerPoint Presentation</vt:lpstr>
      <vt:lpstr>PowerPoint Presentation</vt:lpstr>
      <vt:lpstr>Finally: expectations of rich 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enrichment</dc:title>
  <dc:creator>Anne Watson</dc:creator>
  <cp:lastModifiedBy>Lynne McClure</cp:lastModifiedBy>
  <cp:revision>22</cp:revision>
  <dcterms:created xsi:type="dcterms:W3CDTF">2013-07-01T07:07:03Z</dcterms:created>
  <dcterms:modified xsi:type="dcterms:W3CDTF">2013-07-15T13:02:26Z</dcterms:modified>
</cp:coreProperties>
</file>