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58" r:id="rId5"/>
    <p:sldId id="259" r:id="rId6"/>
    <p:sldId id="260" r:id="rId7"/>
    <p:sldId id="261" r:id="rId8"/>
    <p:sldId id="262" r:id="rId9"/>
    <p:sldId id="263" r:id="rId10"/>
    <p:sldId id="272" r:id="rId11"/>
    <p:sldId id="264" r:id="rId12"/>
    <p:sldId id="265" r:id="rId13"/>
    <p:sldId id="266" r:id="rId14"/>
    <p:sldId id="267" r:id="rId15"/>
    <p:sldId id="269" r:id="rId16"/>
    <p:sldId id="270" r:id="rId17"/>
    <p:sldId id="279" r:id="rId18"/>
    <p:sldId id="274" r:id="rId19"/>
    <p:sldId id="271" r:id="rId20"/>
    <p:sldId id="275" r:id="rId21"/>
    <p:sldId id="276" r:id="rId22"/>
    <p:sldId id="277" r:id="rId23"/>
    <p:sldId id="278"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3" d="100"/>
          <a:sy n="73" d="100"/>
        </p:scale>
        <p:origin x="-128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3115488F-B0BE-4087-A519-D1117A0A4A35}" type="datetimeFigureOut">
              <a:rPr lang="en-GB"/>
              <a:pPr>
                <a:defRPr/>
              </a:pPr>
              <a:t>17/04/2013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C3A76A7-54D0-40D7-B9FD-D594F38ABF6A}" type="slidenum">
              <a:rPr lang="en-GB"/>
              <a:pPr>
                <a:defRPr/>
              </a:pPr>
              <a:t>‹#›</a:t>
            </a:fld>
            <a:endParaRPr lang="en-GB"/>
          </a:p>
        </p:txBody>
      </p:sp>
    </p:spTree>
    <p:extLst>
      <p:ext uri="{BB962C8B-B14F-4D97-AF65-F5344CB8AC3E}">
        <p14:creationId xmlns:p14="http://schemas.microsoft.com/office/powerpoint/2010/main" val="1990041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D707DD2-F233-487B-B757-DDE29CECB4FB}" type="datetimeFigureOut">
              <a:rPr lang="en-GB"/>
              <a:pPr>
                <a:defRPr/>
              </a:pPr>
              <a:t>17/04/2013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1F0EC18-3CD7-4D5D-B179-3D28BE61E0A8}" type="slidenum">
              <a:rPr lang="en-GB"/>
              <a:pPr>
                <a:defRPr/>
              </a:pPr>
              <a:t>‹#›</a:t>
            </a:fld>
            <a:endParaRPr lang="en-GB"/>
          </a:p>
        </p:txBody>
      </p:sp>
    </p:spTree>
    <p:extLst>
      <p:ext uri="{BB962C8B-B14F-4D97-AF65-F5344CB8AC3E}">
        <p14:creationId xmlns:p14="http://schemas.microsoft.com/office/powerpoint/2010/main" val="570631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071F14D-2E16-4E3F-A79C-4BAB325A5134}" type="datetimeFigureOut">
              <a:rPr lang="en-GB"/>
              <a:pPr>
                <a:defRPr/>
              </a:pPr>
              <a:t>17/04/2013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204AAE9-842B-47DB-9F3B-E947ABB671F2}" type="slidenum">
              <a:rPr lang="en-GB"/>
              <a:pPr>
                <a:defRPr/>
              </a:pPr>
              <a:t>‹#›</a:t>
            </a:fld>
            <a:endParaRPr lang="en-GB"/>
          </a:p>
        </p:txBody>
      </p:sp>
    </p:spTree>
    <p:extLst>
      <p:ext uri="{BB962C8B-B14F-4D97-AF65-F5344CB8AC3E}">
        <p14:creationId xmlns:p14="http://schemas.microsoft.com/office/powerpoint/2010/main" val="1127832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1648A7C-8473-4B0C-A529-E3AE7B414A01}" type="datetimeFigureOut">
              <a:rPr lang="en-GB"/>
              <a:pPr>
                <a:defRPr/>
              </a:pPr>
              <a:t>17/04/2013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315F680-A0D3-4F9B-8E8F-FC34807F13C0}" type="slidenum">
              <a:rPr lang="en-GB"/>
              <a:pPr>
                <a:defRPr/>
              </a:pPr>
              <a:t>‹#›</a:t>
            </a:fld>
            <a:endParaRPr lang="en-GB"/>
          </a:p>
        </p:txBody>
      </p:sp>
    </p:spTree>
    <p:extLst>
      <p:ext uri="{BB962C8B-B14F-4D97-AF65-F5344CB8AC3E}">
        <p14:creationId xmlns:p14="http://schemas.microsoft.com/office/powerpoint/2010/main" val="1316094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C22DBCF-6D33-415C-9D54-956ADFA641C7}" type="datetimeFigureOut">
              <a:rPr lang="en-GB"/>
              <a:pPr>
                <a:defRPr/>
              </a:pPr>
              <a:t>17/04/2013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F62D3A9-2330-4DFF-8468-713638263369}" type="slidenum">
              <a:rPr lang="en-GB"/>
              <a:pPr>
                <a:defRPr/>
              </a:pPr>
              <a:t>‹#›</a:t>
            </a:fld>
            <a:endParaRPr lang="en-GB"/>
          </a:p>
        </p:txBody>
      </p:sp>
    </p:spTree>
    <p:extLst>
      <p:ext uri="{BB962C8B-B14F-4D97-AF65-F5344CB8AC3E}">
        <p14:creationId xmlns:p14="http://schemas.microsoft.com/office/powerpoint/2010/main" val="3612813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6234D840-FA41-4777-8AA3-F99642D383EA}" type="datetimeFigureOut">
              <a:rPr lang="en-GB"/>
              <a:pPr>
                <a:defRPr/>
              </a:pPr>
              <a:t>17/04/2013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618663A-5323-4C46-B2FE-AFE2AB13C1EB}" type="slidenum">
              <a:rPr lang="en-GB"/>
              <a:pPr>
                <a:defRPr/>
              </a:pPr>
              <a:t>‹#›</a:t>
            </a:fld>
            <a:endParaRPr lang="en-GB"/>
          </a:p>
        </p:txBody>
      </p:sp>
    </p:spTree>
    <p:extLst>
      <p:ext uri="{BB962C8B-B14F-4D97-AF65-F5344CB8AC3E}">
        <p14:creationId xmlns:p14="http://schemas.microsoft.com/office/powerpoint/2010/main" val="2169307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9AD12CA6-D3F7-4271-BD46-BC41D855C5E3}" type="datetimeFigureOut">
              <a:rPr lang="en-GB"/>
              <a:pPr>
                <a:defRPr/>
              </a:pPr>
              <a:t>17/04/2013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4925D1DF-7D87-4E77-BE22-332A003852D6}" type="slidenum">
              <a:rPr lang="en-GB"/>
              <a:pPr>
                <a:defRPr/>
              </a:pPr>
              <a:t>‹#›</a:t>
            </a:fld>
            <a:endParaRPr lang="en-GB"/>
          </a:p>
        </p:txBody>
      </p:sp>
    </p:spTree>
    <p:extLst>
      <p:ext uri="{BB962C8B-B14F-4D97-AF65-F5344CB8AC3E}">
        <p14:creationId xmlns:p14="http://schemas.microsoft.com/office/powerpoint/2010/main" val="2964894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05617989-BE84-44D5-9F46-2A9842DEDB4F}" type="datetimeFigureOut">
              <a:rPr lang="en-GB"/>
              <a:pPr>
                <a:defRPr/>
              </a:pPr>
              <a:t>17/04/2013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88548869-947D-41FB-8206-AE92E44153DB}" type="slidenum">
              <a:rPr lang="en-GB"/>
              <a:pPr>
                <a:defRPr/>
              </a:pPr>
              <a:t>‹#›</a:t>
            </a:fld>
            <a:endParaRPr lang="en-GB"/>
          </a:p>
        </p:txBody>
      </p:sp>
    </p:spTree>
    <p:extLst>
      <p:ext uri="{BB962C8B-B14F-4D97-AF65-F5344CB8AC3E}">
        <p14:creationId xmlns:p14="http://schemas.microsoft.com/office/powerpoint/2010/main" val="2786671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F4650A8-D3BE-48CE-B7A7-0C0CC138883E}" type="datetimeFigureOut">
              <a:rPr lang="en-GB"/>
              <a:pPr>
                <a:defRPr/>
              </a:pPr>
              <a:t>17/04/2013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781007BB-A696-49A1-86E3-D60693EBB837}" type="slidenum">
              <a:rPr lang="en-GB"/>
              <a:pPr>
                <a:defRPr/>
              </a:pPr>
              <a:t>‹#›</a:t>
            </a:fld>
            <a:endParaRPr lang="en-GB"/>
          </a:p>
        </p:txBody>
      </p:sp>
    </p:spTree>
    <p:extLst>
      <p:ext uri="{BB962C8B-B14F-4D97-AF65-F5344CB8AC3E}">
        <p14:creationId xmlns:p14="http://schemas.microsoft.com/office/powerpoint/2010/main" val="3884786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12A79A-33E3-43DC-8BD7-5BE5E117477E}" type="datetimeFigureOut">
              <a:rPr lang="en-GB"/>
              <a:pPr>
                <a:defRPr/>
              </a:pPr>
              <a:t>17/04/2013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4E62A9C-E0F3-410E-8D33-14D05E11675F}" type="slidenum">
              <a:rPr lang="en-GB"/>
              <a:pPr>
                <a:defRPr/>
              </a:pPr>
              <a:t>‹#›</a:t>
            </a:fld>
            <a:endParaRPr lang="en-GB"/>
          </a:p>
        </p:txBody>
      </p:sp>
    </p:spTree>
    <p:extLst>
      <p:ext uri="{BB962C8B-B14F-4D97-AF65-F5344CB8AC3E}">
        <p14:creationId xmlns:p14="http://schemas.microsoft.com/office/powerpoint/2010/main" val="1327311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08620CD-9F3D-4427-A023-A1DF29A16BAD}" type="datetimeFigureOut">
              <a:rPr lang="en-GB"/>
              <a:pPr>
                <a:defRPr/>
              </a:pPr>
              <a:t>17/04/2013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B537271-15FB-410D-9AF8-8A8A3A53EF2B}" type="slidenum">
              <a:rPr lang="en-GB"/>
              <a:pPr>
                <a:defRPr/>
              </a:pPr>
              <a:t>‹#›</a:t>
            </a:fld>
            <a:endParaRPr lang="en-GB"/>
          </a:p>
        </p:txBody>
      </p:sp>
    </p:spTree>
    <p:extLst>
      <p:ext uri="{BB962C8B-B14F-4D97-AF65-F5344CB8AC3E}">
        <p14:creationId xmlns:p14="http://schemas.microsoft.com/office/powerpoint/2010/main" val="644418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E8A10B27-0DE7-4EEA-830E-C981B4154A8C}" type="datetimeFigureOut">
              <a:rPr lang="en-GB"/>
              <a:pPr>
                <a:defRPr/>
              </a:pPr>
              <a:t>17/04/2013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E1EF4CB3-5AFA-4751-89A6-227A6C1F6AF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908050"/>
            <a:ext cx="7772400" cy="2692400"/>
          </a:xfrm>
        </p:spPr>
        <p:txBody>
          <a:bodyPr/>
          <a:lstStyle/>
          <a:p>
            <a:pPr eaLnBrk="1" hangingPunct="1"/>
            <a:r>
              <a:rPr lang="en-GB" smtClean="0"/>
              <a:t>Workshop: </a:t>
            </a:r>
            <a:r>
              <a:rPr lang="en-GB" i="1" smtClean="0"/>
              <a:t>The Visiting Expert</a:t>
            </a:r>
            <a:r>
              <a:rPr lang="en-GB" smtClean="0"/>
              <a:t/>
            </a:r>
            <a:br>
              <a:rPr lang="en-GB" smtClean="0"/>
            </a:br>
            <a:r>
              <a:rPr lang="en-GB" smtClean="0"/>
              <a:t>Mark Dawes / Euan Willder</a:t>
            </a:r>
            <a:br>
              <a:rPr lang="en-GB" smtClean="0"/>
            </a:br>
            <a:r>
              <a:rPr lang="en-GB" sz="3200" smtClean="0"/>
              <a:t>Comberton Village College</a:t>
            </a:r>
          </a:p>
        </p:txBody>
      </p:sp>
      <p:sp>
        <p:nvSpPr>
          <p:cNvPr id="2051" name="Subtitle 2"/>
          <p:cNvSpPr>
            <a:spLocks noGrp="1"/>
          </p:cNvSpPr>
          <p:nvPr>
            <p:ph type="subTitle" idx="1"/>
          </p:nvPr>
        </p:nvSpPr>
        <p:spPr/>
        <p:txBody>
          <a:bodyPr/>
          <a:lstStyle/>
          <a:p>
            <a:pPr eaLnBrk="1" hangingPunct="1"/>
            <a:r>
              <a:rPr lang="en-GB" dirty="0" err="1" smtClean="0">
                <a:solidFill>
                  <a:schemeClr val="tx1"/>
                </a:solidFill>
              </a:rPr>
              <a:t>StemNRICH</a:t>
            </a:r>
            <a:r>
              <a:rPr lang="en-GB" dirty="0" smtClean="0">
                <a:solidFill>
                  <a:schemeClr val="tx1"/>
                </a:solidFill>
              </a:rPr>
              <a:t> TI Day</a:t>
            </a:r>
            <a:br>
              <a:rPr lang="en-GB" dirty="0" smtClean="0">
                <a:solidFill>
                  <a:schemeClr val="tx1"/>
                </a:solidFill>
              </a:rPr>
            </a:br>
            <a:r>
              <a:rPr lang="en-GB" dirty="0" smtClean="0">
                <a:solidFill>
                  <a:schemeClr val="tx1"/>
                </a:solidFill>
              </a:rPr>
              <a:t>17th April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smtClean="0"/>
              <a:t>Notes/Reflection immediately after Science lesson (Euan)</a:t>
            </a:r>
          </a:p>
        </p:txBody>
      </p:sp>
      <p:sp>
        <p:nvSpPr>
          <p:cNvPr id="11267" name="Content Placeholder 2"/>
          <p:cNvSpPr>
            <a:spLocks noGrp="1"/>
          </p:cNvSpPr>
          <p:nvPr>
            <p:ph idx="1"/>
          </p:nvPr>
        </p:nvSpPr>
        <p:spPr/>
        <p:txBody>
          <a:bodyPr/>
          <a:lstStyle/>
          <a:p>
            <a:pPr marL="0" indent="0">
              <a:buFont typeface="Arial" charset="0"/>
              <a:buNone/>
            </a:pPr>
            <a:r>
              <a:rPr lang="en-GB" smtClean="0"/>
              <a:t>Students surprised by Mark’s presence. “Why are we doing Maths?”. Students very engaged and able to follow work to an extent. Students able to cope with concepts and said at the end they enjoyed the lesson. Some students commented that they were “rubbish at Maths” or in bottom set for everything so they are rubbish at all subjects. Students said they could see the use of Maths to solve a science problem and that they did not know this before.</a:t>
            </a:r>
          </a:p>
          <a:p>
            <a:pPr marL="0" indent="0"/>
            <a:endParaRPr lang="en-GB"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dirty="0" smtClean="0"/>
              <a:t>Example 2: </a:t>
            </a:r>
            <a:br>
              <a:rPr lang="en-GB" dirty="0" smtClean="0"/>
            </a:br>
            <a:r>
              <a:rPr lang="en-GB" dirty="0" smtClean="0"/>
              <a:t>Maths Lesson – Reflection</a:t>
            </a:r>
          </a:p>
        </p:txBody>
      </p:sp>
      <p:sp>
        <p:nvSpPr>
          <p:cNvPr id="12291" name="Content Placeholder 2"/>
          <p:cNvSpPr>
            <a:spLocks noGrp="1"/>
          </p:cNvSpPr>
          <p:nvPr>
            <p:ph idx="1"/>
          </p:nvPr>
        </p:nvSpPr>
        <p:spPr/>
        <p:txBody>
          <a:bodyPr/>
          <a:lstStyle/>
          <a:p>
            <a:pPr eaLnBrk="1" hangingPunct="1"/>
            <a:r>
              <a:rPr lang="en-GB" smtClean="0"/>
              <a:t>Multiple Mirrors</a:t>
            </a:r>
          </a:p>
          <a:p>
            <a:pPr eaLnBrk="1" hangingPunct="1"/>
            <a:endParaRPr lang="en-GB"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GB" smtClean="0"/>
              <a:t>Visiting Science Expert</a:t>
            </a:r>
          </a:p>
        </p:txBody>
      </p:sp>
      <p:pic>
        <p:nvPicPr>
          <p:cNvPr id="1331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628775"/>
            <a:ext cx="59436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63" y="260350"/>
            <a:ext cx="4333875"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330200"/>
            <a:ext cx="7953375" cy="518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3" y="111125"/>
            <a:ext cx="7448550" cy="674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34975"/>
            <a:ext cx="8410575"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34975"/>
            <a:ext cx="8915400" cy="551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11125"/>
            <a:ext cx="8081963" cy="66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fade">
                                      <p:cBhvr>
                                        <p:cTn id="12" dur="500"/>
                                        <p:tgtEl>
                                          <p:spTgt spid="122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294"/>
                                        </p:tgtEl>
                                        <p:attrNameLst>
                                          <p:attrName>style.visibility</p:attrName>
                                        </p:attrNameLst>
                                      </p:cBhvr>
                                      <p:to>
                                        <p:strVal val="visible"/>
                                      </p:to>
                                    </p:set>
                                    <p:animEffect transition="in" filter="fade">
                                      <p:cBhvr>
                                        <p:cTn id="17" dur="500"/>
                                        <p:tgtEl>
                                          <p:spTgt spid="1229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295"/>
                                        </p:tgtEl>
                                        <p:attrNameLst>
                                          <p:attrName>style.visibility</p:attrName>
                                        </p:attrNameLst>
                                      </p:cBhvr>
                                      <p:to>
                                        <p:strVal val="visible"/>
                                      </p:to>
                                    </p:set>
                                    <p:animEffect transition="in" filter="fade">
                                      <p:cBhvr>
                                        <p:cTn id="22" dur="500"/>
                                        <p:tgtEl>
                                          <p:spTgt spid="1229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smtClean="0"/>
              <a:t>Maths lesson plenary</a:t>
            </a:r>
          </a:p>
        </p:txBody>
      </p:sp>
      <p:sp>
        <p:nvSpPr>
          <p:cNvPr id="15363" name="Content Placeholder 2"/>
          <p:cNvSpPr>
            <a:spLocks noGrp="1"/>
          </p:cNvSpPr>
          <p:nvPr>
            <p:ph idx="1"/>
          </p:nvPr>
        </p:nvSpPr>
        <p:spPr/>
        <p:txBody>
          <a:bodyPr/>
          <a:lstStyle/>
          <a:p>
            <a:pPr eaLnBrk="1" hangingPunct="1"/>
            <a:r>
              <a:rPr lang="en-GB" smtClean="0"/>
              <a:t>Snooker</a:t>
            </a:r>
          </a:p>
          <a:p>
            <a:pPr eaLnBrk="1" hangingPunct="1"/>
            <a:r>
              <a:rPr lang="en-GB" smtClean="0"/>
              <a:t>Maths &amp; Science</a:t>
            </a:r>
          </a:p>
          <a:p>
            <a:pPr eaLnBrk="1" hangingPunct="1"/>
            <a:r>
              <a:rPr lang="en-GB" smtClean="0"/>
              <a:t>Topics that were used</a:t>
            </a:r>
          </a:p>
          <a:p>
            <a:pPr eaLnBrk="1" hangingPunct="1"/>
            <a:r>
              <a:rPr lang="en-GB" smtClean="0"/>
              <a:t>Positive feedback</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smtClean="0"/>
              <a:t>Your thoughts?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smtClean="0"/>
              <a:t>Our thoughts</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GB" dirty="0" smtClean="0"/>
              <a:t>This is meaningful.  It gives a clear reason for the collaboration between maths and science</a:t>
            </a:r>
          </a:p>
          <a:p>
            <a:pPr eaLnBrk="1" fontAlgn="auto" hangingPunct="1">
              <a:spcAft>
                <a:spcPts val="0"/>
              </a:spcAft>
              <a:buFont typeface="Arial" pitchFamily="34" charset="0"/>
              <a:buChar char="•"/>
              <a:defRPr/>
            </a:pPr>
            <a:r>
              <a:rPr lang="en-GB" dirty="0" smtClean="0"/>
              <a:t>We observed the less well-motivated students really engage in the lessons  </a:t>
            </a:r>
          </a:p>
          <a:p>
            <a:pPr eaLnBrk="1" fontAlgn="auto" hangingPunct="1">
              <a:spcAft>
                <a:spcPts val="0"/>
              </a:spcAft>
              <a:buFont typeface="Arial" pitchFamily="34" charset="0"/>
              <a:buChar char="•"/>
              <a:defRPr/>
            </a:pPr>
            <a:r>
              <a:rPr lang="en-GB" dirty="0" smtClean="0"/>
              <a:t>It is fairly straightforward.  Euan can plan his science bits and as long as Mark knows roughly what </a:t>
            </a:r>
            <a:r>
              <a:rPr lang="en-GB" dirty="0" err="1" smtClean="0"/>
              <a:t>Euan</a:t>
            </a:r>
            <a:r>
              <a:rPr lang="en-GB" dirty="0" smtClean="0"/>
              <a:t> is going to say and how long he will take, he don't need the full detail in advance.</a:t>
            </a:r>
          </a:p>
          <a:p>
            <a:pPr eaLnBrk="1" fontAlgn="auto" hangingPunct="1">
              <a:spcAft>
                <a:spcPts val="0"/>
              </a:spcAft>
              <a:buFont typeface="Arial" pitchFamily="34" charset="0"/>
              <a:buChar char="•"/>
              <a:defRPr/>
            </a:pPr>
            <a:r>
              <a:rPr lang="en-GB" dirty="0" smtClean="0"/>
              <a:t>It is logistically possible.  We only need a couple of minutes to go to another lesson, rather than requiring cover for a full lesson.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 to you…</a:t>
            </a:r>
            <a:endParaRPr lang="en-GB" dirty="0"/>
          </a:p>
        </p:txBody>
      </p:sp>
      <p:sp>
        <p:nvSpPr>
          <p:cNvPr id="3" name="Content Placeholder 2"/>
          <p:cNvSpPr>
            <a:spLocks noGrp="1"/>
          </p:cNvSpPr>
          <p:nvPr>
            <p:ph idx="1"/>
          </p:nvPr>
        </p:nvSpPr>
        <p:spPr/>
        <p:txBody>
          <a:bodyPr/>
          <a:lstStyle/>
          <a:p>
            <a:r>
              <a:rPr lang="en-GB" dirty="0" smtClean="0"/>
              <a:t>Use the large paper to come up with ideas for your own “visiting expert” lesson.</a:t>
            </a:r>
          </a:p>
          <a:p>
            <a:pPr marL="0" indent="0">
              <a:buNone/>
            </a:pPr>
            <a:endParaRPr lang="en-GB" dirty="0" smtClean="0"/>
          </a:p>
          <a:p>
            <a:r>
              <a:rPr lang="en-GB" dirty="0" smtClean="0"/>
              <a:t>Perhaps some other considerations:</a:t>
            </a:r>
          </a:p>
          <a:p>
            <a:pPr lvl="1"/>
            <a:r>
              <a:rPr lang="en-GB" dirty="0" smtClean="0"/>
              <a:t>Timing in lesson (does not have to be at start!)</a:t>
            </a:r>
          </a:p>
          <a:p>
            <a:pPr lvl="1"/>
            <a:r>
              <a:rPr lang="en-GB" dirty="0" smtClean="0"/>
              <a:t>Key stage</a:t>
            </a:r>
          </a:p>
          <a:p>
            <a:pPr lvl="1"/>
            <a:r>
              <a:rPr lang="en-GB" dirty="0" smtClean="0"/>
              <a:t>Ability of students</a:t>
            </a:r>
          </a:p>
          <a:p>
            <a:pPr lvl="1"/>
            <a:r>
              <a:rPr lang="en-GB" dirty="0" smtClean="0"/>
              <a:t>How to assess </a:t>
            </a:r>
            <a:r>
              <a:rPr lang="en-GB" smtClean="0"/>
              <a:t>the impact</a:t>
            </a:r>
            <a:endParaRPr lang="en-GB" dirty="0" smtClean="0"/>
          </a:p>
          <a:p>
            <a:pPr lvl="1"/>
            <a:endParaRPr lang="en-GB" dirty="0"/>
          </a:p>
        </p:txBody>
      </p:sp>
    </p:spTree>
    <p:extLst>
      <p:ext uri="{BB962C8B-B14F-4D97-AF65-F5344CB8AC3E}">
        <p14:creationId xmlns:p14="http://schemas.microsoft.com/office/powerpoint/2010/main" val="2538865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lessons</a:t>
            </a:r>
            <a:endParaRPr lang="en-GB" dirty="0"/>
          </a:p>
        </p:txBody>
      </p:sp>
      <p:sp>
        <p:nvSpPr>
          <p:cNvPr id="3" name="Content Placeholder 2"/>
          <p:cNvSpPr>
            <a:spLocks noGrp="1"/>
          </p:cNvSpPr>
          <p:nvPr>
            <p:ph idx="1"/>
          </p:nvPr>
        </p:nvSpPr>
        <p:spPr/>
        <p:txBody>
          <a:bodyPr/>
          <a:lstStyle/>
          <a:p>
            <a:r>
              <a:rPr lang="en-GB" dirty="0" smtClean="0"/>
              <a:t>Maths &amp; DT</a:t>
            </a:r>
            <a:endParaRPr lang="en-GB" dirty="0"/>
          </a:p>
        </p:txBody>
      </p:sp>
    </p:spTree>
    <p:extLst>
      <p:ext uri="{BB962C8B-B14F-4D97-AF65-F5344CB8AC3E}">
        <p14:creationId xmlns:p14="http://schemas.microsoft.com/office/powerpoint/2010/main" val="319399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smtClean="0"/>
              <a:t>Workshop time</a:t>
            </a:r>
          </a:p>
        </p:txBody>
      </p:sp>
      <p:sp>
        <p:nvSpPr>
          <p:cNvPr id="19459" name="Content Placeholder 2"/>
          <p:cNvSpPr>
            <a:spLocks noGrp="1"/>
          </p:cNvSpPr>
          <p:nvPr>
            <p:ph idx="1"/>
          </p:nvPr>
        </p:nvSpPr>
        <p:spPr/>
        <p:txBody>
          <a:bodyPr/>
          <a:lstStyle/>
          <a:p>
            <a:pPr eaLnBrk="1" hangingPunct="1"/>
            <a:r>
              <a:rPr lang="en-GB" smtClean="0"/>
              <a:t>Work with your partner to produce an outline for lessons – one maths and one science</a:t>
            </a:r>
          </a:p>
          <a:p>
            <a:pPr eaLnBrk="1" hangingPunct="1"/>
            <a:r>
              <a:rPr lang="en-GB" smtClean="0"/>
              <a:t>We will share these later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GB" smtClean="0"/>
              <a:t>Timings</a:t>
            </a:r>
          </a:p>
        </p:txBody>
      </p:sp>
      <p:sp>
        <p:nvSpPr>
          <p:cNvPr id="3075" name="Content Placeholder 2"/>
          <p:cNvSpPr>
            <a:spLocks noGrp="1"/>
          </p:cNvSpPr>
          <p:nvPr>
            <p:ph idx="1"/>
          </p:nvPr>
        </p:nvSpPr>
        <p:spPr/>
        <p:txBody>
          <a:bodyPr/>
          <a:lstStyle/>
          <a:p>
            <a:pPr marL="0" indent="0" eaLnBrk="1" hangingPunct="1">
              <a:buFont typeface="Arial" charset="0"/>
              <a:buNone/>
            </a:pPr>
            <a:r>
              <a:rPr lang="en-GB" dirty="0" smtClean="0"/>
              <a:t>13:45	The Visiting Expert </a:t>
            </a:r>
          </a:p>
          <a:p>
            <a:pPr marL="0" indent="0" eaLnBrk="1" hangingPunct="1">
              <a:buFont typeface="Arial" charset="0"/>
              <a:buNone/>
            </a:pPr>
            <a:r>
              <a:rPr lang="en-GB" dirty="0" smtClean="0"/>
              <a:t>			– explanation and examples</a:t>
            </a:r>
          </a:p>
          <a:p>
            <a:pPr marL="0" indent="0" eaLnBrk="1" hangingPunct="1">
              <a:buFont typeface="Arial" charset="0"/>
              <a:buNone/>
            </a:pPr>
            <a:r>
              <a:rPr lang="en-GB" dirty="0" smtClean="0"/>
              <a:t>14:00	Workshop time to create ideas</a:t>
            </a:r>
          </a:p>
          <a:p>
            <a:pPr marL="0" indent="0" eaLnBrk="1" hangingPunct="1">
              <a:buFont typeface="Arial" charset="0"/>
              <a:buNone/>
            </a:pPr>
            <a:r>
              <a:rPr lang="en-GB" dirty="0" smtClean="0"/>
              <a:t>14:30	Sharing the ideas &amp; discussion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Alternative methods</a:t>
            </a:r>
            <a:endParaRPr lang="en-GB" dirty="0"/>
          </a:p>
        </p:txBody>
      </p:sp>
      <p:sp>
        <p:nvSpPr>
          <p:cNvPr id="3" name="Content Placeholder 2"/>
          <p:cNvSpPr>
            <a:spLocks noGrp="1"/>
          </p:cNvSpPr>
          <p:nvPr>
            <p:ph idx="1"/>
          </p:nvPr>
        </p:nvSpPr>
        <p:spPr/>
        <p:txBody>
          <a:bodyPr/>
          <a:lstStyle/>
          <a:p>
            <a:r>
              <a:rPr lang="en-GB" dirty="0" smtClean="0"/>
              <a:t>Using Video</a:t>
            </a:r>
            <a:endParaRPr lang="en-GB" dirty="0"/>
          </a:p>
        </p:txBody>
      </p:sp>
    </p:spTree>
    <p:extLst>
      <p:ext uri="{BB962C8B-B14F-4D97-AF65-F5344CB8AC3E}">
        <p14:creationId xmlns:p14="http://schemas.microsoft.com/office/powerpoint/2010/main" val="36905597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http://www.bbc.co.uk/schools/gcsebitesize/science/images/112_distance_to_star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254" y="404664"/>
            <a:ext cx="8564983"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8912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Parallax Challenge</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What is the distance to our nearest star </a:t>
            </a:r>
            <a:r>
              <a:rPr lang="en-GB" dirty="0" err="1" smtClean="0"/>
              <a:t>Proxima</a:t>
            </a:r>
            <a:r>
              <a:rPr lang="en-GB" dirty="0" smtClean="0"/>
              <a:t> Centauri in metres?</a:t>
            </a:r>
          </a:p>
          <a:p>
            <a:r>
              <a:rPr lang="en-GB" dirty="0" smtClean="0"/>
              <a:t>1AU = 149.6 x 10</a:t>
            </a:r>
            <a:r>
              <a:rPr lang="en-GB" baseline="30000" dirty="0" smtClean="0"/>
              <a:t>6</a:t>
            </a:r>
            <a:r>
              <a:rPr lang="en-GB" dirty="0" smtClean="0"/>
              <a:t> km (distance Earth to Sun)</a:t>
            </a:r>
          </a:p>
          <a:p>
            <a:r>
              <a:rPr lang="en-GB" dirty="0" smtClean="0"/>
              <a:t>Parallax angle = 0.76 arc seconds</a:t>
            </a:r>
          </a:p>
          <a:p>
            <a:r>
              <a:rPr lang="en-GB" dirty="0" smtClean="0"/>
              <a:t>1 Light Year = 9.46 x 10</a:t>
            </a:r>
            <a:r>
              <a:rPr lang="en-GB" baseline="30000" dirty="0" smtClean="0"/>
              <a:t>15</a:t>
            </a:r>
            <a:r>
              <a:rPr lang="en-GB" dirty="0" smtClean="0"/>
              <a:t>m </a:t>
            </a:r>
          </a:p>
          <a:p>
            <a:pPr marL="0" indent="0">
              <a:buNone/>
            </a:pPr>
            <a:r>
              <a:rPr lang="en-GB" dirty="0" smtClean="0"/>
              <a:t>Extension:</a:t>
            </a:r>
          </a:p>
          <a:p>
            <a:r>
              <a:rPr lang="en-GB" dirty="0" smtClean="0"/>
              <a:t>What is the distance in AU (astronomical units?)</a:t>
            </a:r>
          </a:p>
          <a:p>
            <a:r>
              <a:rPr lang="en-GB" dirty="0" smtClean="0"/>
              <a:t>What is the distance in light years?</a:t>
            </a:r>
          </a:p>
          <a:p>
            <a:r>
              <a:rPr lang="en-GB" dirty="0" smtClean="0"/>
              <a:t>What is the parallax angle of a star that is 10 Light years away?</a:t>
            </a:r>
          </a:p>
        </p:txBody>
      </p:sp>
    </p:spTree>
    <p:extLst>
      <p:ext uri="{BB962C8B-B14F-4D97-AF65-F5344CB8AC3E}">
        <p14:creationId xmlns:p14="http://schemas.microsoft.com/office/powerpoint/2010/main" val="1246514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Mr </a:t>
            </a:r>
            <a:r>
              <a:rPr lang="en-GB" dirty="0" err="1" smtClean="0"/>
              <a:t>Willder’s</a:t>
            </a:r>
            <a:r>
              <a:rPr lang="en-GB" dirty="0" smtClean="0"/>
              <a:t> Notes!</a:t>
            </a:r>
            <a:endParaRPr lang="en-GB" dirty="0"/>
          </a:p>
        </p:txBody>
      </p:sp>
      <p:sp>
        <p:nvSpPr>
          <p:cNvPr id="3" name="Content Placeholder 2"/>
          <p:cNvSpPr>
            <a:spLocks noGrp="1"/>
          </p:cNvSpPr>
          <p:nvPr>
            <p:ph idx="1"/>
          </p:nvPr>
        </p:nvSpPr>
        <p:spPr>
          <a:xfrm>
            <a:off x="457200" y="1196752"/>
            <a:ext cx="8229600" cy="5256584"/>
          </a:xfrm>
        </p:spPr>
        <p:txBody>
          <a:bodyPr/>
          <a:lstStyle/>
          <a:p>
            <a:r>
              <a:rPr lang="en-GB" dirty="0" smtClean="0"/>
              <a:t>Be careful with units (AU, km, m, LY)</a:t>
            </a:r>
          </a:p>
          <a:p>
            <a:r>
              <a:rPr lang="en-GB" dirty="0" smtClean="0"/>
              <a:t>The parallax angle is so small in degrees that we use arc seconds as a unit. 1 arc second = 1/3600 of a degree.</a:t>
            </a:r>
          </a:p>
          <a:p>
            <a:r>
              <a:rPr lang="en-GB" dirty="0" smtClean="0"/>
              <a:t>We use SOH CAH TOA lots in A Level Physics!</a:t>
            </a:r>
          </a:p>
          <a:p>
            <a:r>
              <a:rPr lang="en-GB" dirty="0" smtClean="0"/>
              <a:t>Draw a diagram of the problem so you can visualise what is happening.</a:t>
            </a:r>
          </a:p>
          <a:p>
            <a:r>
              <a:rPr lang="en-GB" dirty="0" smtClean="0"/>
              <a:t>Is my standard form correct mathematically or are Physicists just lazy?</a:t>
            </a:r>
          </a:p>
          <a:p>
            <a:endParaRPr lang="en-GB" dirty="0"/>
          </a:p>
        </p:txBody>
      </p:sp>
    </p:spTree>
    <p:extLst>
      <p:ext uri="{BB962C8B-B14F-4D97-AF65-F5344CB8AC3E}">
        <p14:creationId xmlns:p14="http://schemas.microsoft.com/office/powerpoint/2010/main" val="740770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smtClean="0"/>
              <a:t>A Chinese Proverb</a:t>
            </a:r>
          </a:p>
        </p:txBody>
      </p:sp>
      <p:sp>
        <p:nvSpPr>
          <p:cNvPr id="4099" name="Content Placeholder 2"/>
          <p:cNvSpPr>
            <a:spLocks noGrp="1"/>
          </p:cNvSpPr>
          <p:nvPr>
            <p:ph idx="1"/>
          </p:nvPr>
        </p:nvSpPr>
        <p:spPr>
          <a:xfrm>
            <a:off x="457200" y="1600200"/>
            <a:ext cx="8229600" cy="2908300"/>
          </a:xfrm>
        </p:spPr>
        <p:txBody>
          <a:bodyPr/>
          <a:lstStyle/>
          <a:p>
            <a:pPr marL="0" indent="0">
              <a:buFont typeface="Arial" charset="0"/>
              <a:buNone/>
            </a:pPr>
            <a:r>
              <a:rPr lang="en-GB" smtClean="0">
                <a:solidFill>
                  <a:srgbClr val="FF0000"/>
                </a:solidFill>
              </a:rPr>
              <a:t>Give a man a fish and you feed him for a day. </a:t>
            </a:r>
          </a:p>
          <a:p>
            <a:pPr marL="0" indent="0">
              <a:buFont typeface="Arial" charset="0"/>
              <a:buNone/>
            </a:pPr>
            <a:r>
              <a:rPr lang="en-GB" smtClean="0">
                <a:solidFill>
                  <a:srgbClr val="FF0000"/>
                </a:solidFill>
              </a:rPr>
              <a:t>Teach a man to fish and you feed him for a lifetime.</a:t>
            </a:r>
          </a:p>
        </p:txBody>
      </p:sp>
      <p:sp>
        <p:nvSpPr>
          <p:cNvPr id="4" name="Content Placeholder 2"/>
          <p:cNvSpPr txBox="1">
            <a:spLocks/>
          </p:cNvSpPr>
          <p:nvPr/>
        </p:nvSpPr>
        <p:spPr bwMode="auto">
          <a:xfrm>
            <a:off x="457200" y="4437063"/>
            <a:ext cx="8229600"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spcBef>
                <a:spcPct val="20000"/>
              </a:spcBef>
              <a:buFont typeface="Arial" charset="0"/>
              <a:buNone/>
            </a:pPr>
            <a:r>
              <a:rPr lang="en-GB" sz="3200"/>
              <a:t>This session is not “resources”, but “a way of working”.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GB" smtClean="0"/>
              <a:t>The Visiting Expert</a:t>
            </a:r>
          </a:p>
        </p:txBody>
      </p:sp>
      <p:sp>
        <p:nvSpPr>
          <p:cNvPr id="5123" name="Content Placeholder 2"/>
          <p:cNvSpPr>
            <a:spLocks noGrp="1"/>
          </p:cNvSpPr>
          <p:nvPr>
            <p:ph idx="1"/>
          </p:nvPr>
        </p:nvSpPr>
        <p:spPr/>
        <p:txBody>
          <a:bodyPr/>
          <a:lstStyle/>
          <a:p>
            <a:pPr eaLnBrk="1" hangingPunct="1"/>
            <a:r>
              <a:rPr lang="en-GB" smtClean="0"/>
              <a:t>‘Overlap’ topic</a:t>
            </a:r>
          </a:p>
          <a:p>
            <a:pPr eaLnBrk="1" hangingPunct="1"/>
            <a:r>
              <a:rPr lang="en-GB" smtClean="0"/>
              <a:t>A maths lesson, or a science lesson</a:t>
            </a:r>
          </a:p>
          <a:p>
            <a:pPr eaLnBrk="1" hangingPunct="1"/>
            <a:r>
              <a:rPr lang="en-GB" smtClean="0"/>
              <a:t>The ‘expert’ visits for 10 mins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dirty="0" smtClean="0"/>
              <a:t>Example 1: </a:t>
            </a:r>
            <a:br>
              <a:rPr lang="en-GB" dirty="0" smtClean="0"/>
            </a:br>
            <a:r>
              <a:rPr lang="en-GB" dirty="0" smtClean="0"/>
              <a:t>Science Lesson – Lung Capacity</a:t>
            </a:r>
          </a:p>
        </p:txBody>
      </p:sp>
      <p:sp>
        <p:nvSpPr>
          <p:cNvPr id="6147" name="Content Placeholder 2"/>
          <p:cNvSpPr>
            <a:spLocks noGrp="1"/>
          </p:cNvSpPr>
          <p:nvPr>
            <p:ph idx="1"/>
          </p:nvPr>
        </p:nvSpPr>
        <p:spPr/>
        <p:txBody>
          <a:bodyPr/>
          <a:lstStyle/>
          <a:p>
            <a:pPr eaLnBrk="1" hangingPunct="1"/>
            <a:r>
              <a:rPr lang="en-GB" smtClean="0"/>
              <a:t>Very low attaining Yr 8 pupils</a:t>
            </a:r>
          </a:p>
          <a:p>
            <a:pPr eaLnBrk="1" hangingPunct="1"/>
            <a:r>
              <a:rPr lang="en-GB" smtClean="0"/>
              <a:t>Capacity of lungs</a:t>
            </a:r>
          </a:p>
          <a:p>
            <a:pPr eaLnBrk="1" hangingPunct="1"/>
            <a:r>
              <a:rPr lang="en-GB" smtClean="0"/>
              <a:t>Balloons</a:t>
            </a:r>
          </a:p>
          <a:p>
            <a:pPr eaLnBrk="1" hangingPunct="1"/>
            <a:r>
              <a:rPr lang="en-GB" smtClean="0"/>
              <a:t>Buckets of water to test volume, calculated by displacement of water</a:t>
            </a:r>
          </a:p>
          <a:p>
            <a:pPr eaLnBrk="1" hangingPunct="1"/>
            <a:endParaRPr lang="en-GB"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smtClean="0"/>
              <a:t>Visiting Mathematical Expert</a:t>
            </a:r>
          </a:p>
        </p:txBody>
      </p:sp>
      <p:sp>
        <p:nvSpPr>
          <p:cNvPr id="7171" name="Content Placeholder 2"/>
          <p:cNvSpPr>
            <a:spLocks noGrp="1"/>
          </p:cNvSpPr>
          <p:nvPr>
            <p:ph idx="1"/>
          </p:nvPr>
        </p:nvSpPr>
        <p:spPr>
          <a:xfrm>
            <a:off x="457200" y="1600200"/>
            <a:ext cx="7570788" cy="1036638"/>
          </a:xfrm>
        </p:spPr>
        <p:txBody>
          <a:bodyPr/>
          <a:lstStyle/>
          <a:p>
            <a:pPr eaLnBrk="1" hangingPunct="1"/>
            <a:r>
              <a:rPr lang="en-GB" smtClean="0"/>
              <a:t>Volume of a sphere …</a:t>
            </a: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565400"/>
            <a:ext cx="1798637"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973138"/>
            <a:ext cx="14478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958850"/>
            <a:ext cx="193357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958850"/>
            <a:ext cx="202882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3" y="231775"/>
            <a:ext cx="4686300" cy="637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Rot="1" noChangeAspect="1" noMove="1" noResize="1" noEditPoints="1" noAdjustHandles="1" noChangeArrowheads="1" noChangeShapeType="1" noTextEdit="1"/>
          </p:cNvSpPr>
          <p:nvPr/>
        </p:nvSpPr>
        <p:spPr>
          <a:xfrm>
            <a:off x="4716016" y="4005064"/>
            <a:ext cx="1800200" cy="956096"/>
          </a:xfrm>
          <a:prstGeom prst="rect">
            <a:avLst/>
          </a:prstGeom>
          <a:blipFill rotWithShape="1">
            <a:blip r:embed="rId6">
              <a:extLst>
                <a:ext uri="{28A0092B-C50C-407E-A947-70E740481C1C}">
                  <a14:useLocalDpi xmlns:a14="http://schemas.microsoft.com/office/drawing/2010/main" val="0"/>
                </a:ext>
              </a:extLst>
            </a:blip>
            <a:stretch>
              <a:fillRect/>
            </a:stretch>
          </a:blipFill>
        </p:spPr>
        <p:txBody>
          <a:bodyPr/>
          <a:lstStyle/>
          <a:p>
            <a:pPr>
              <a:defRPr/>
            </a:pPr>
            <a:r>
              <a:rPr lang="en-GB">
                <a:noFill/>
              </a:rPr>
              <a:t> </a:t>
            </a:r>
          </a:p>
        </p:txBody>
      </p:sp>
      <p:sp>
        <p:nvSpPr>
          <p:cNvPr id="10" name="TextBox 9"/>
          <p:cNvSpPr txBox="1">
            <a:spLocks noRot="1" noChangeAspect="1" noMove="1" noResize="1" noEditPoints="1" noAdjustHandles="1" noChangeArrowheads="1" noChangeShapeType="1" noTextEdit="1"/>
          </p:cNvSpPr>
          <p:nvPr/>
        </p:nvSpPr>
        <p:spPr>
          <a:xfrm>
            <a:off x="6804248" y="4005064"/>
            <a:ext cx="1800200" cy="1132554"/>
          </a:xfrm>
          <a:prstGeom prst="rect">
            <a:avLst/>
          </a:prstGeom>
          <a:blipFill rotWithShape="1">
            <a:blip r:embed="rId7">
              <a:extLst>
                <a:ext uri="{28A0092B-C50C-407E-A947-70E740481C1C}">
                  <a14:useLocalDpi xmlns:a14="http://schemas.microsoft.com/office/drawing/2010/main" val="0"/>
                </a:ext>
              </a:extLst>
            </a:blip>
            <a:stretch>
              <a:fillRect/>
            </a:stretch>
          </a:blipFill>
        </p:spPr>
        <p:txBody>
          <a:bodyPr/>
          <a:lstStyle/>
          <a:p>
            <a:pPr>
              <a:defRPr/>
            </a:pPr>
            <a:r>
              <a:rPr lang="en-GB">
                <a:noFill/>
              </a:rPr>
              <a:t> </a:t>
            </a:r>
          </a:p>
        </p:txBody>
      </p:sp>
      <p:sp>
        <p:nvSpPr>
          <p:cNvPr id="6" name="Rectangle 5"/>
          <p:cNvSpPr>
            <a:spLocks noRot="1" noChangeAspect="1" noMove="1" noResize="1" noEditPoints="1" noAdjustHandles="1" noChangeArrowheads="1" noChangeShapeType="1" noTextEdit="1"/>
          </p:cNvSpPr>
          <p:nvPr/>
        </p:nvSpPr>
        <p:spPr>
          <a:xfrm>
            <a:off x="4626162" y="5386909"/>
            <a:ext cx="4187364" cy="1203919"/>
          </a:xfrm>
          <a:prstGeom prst="rect">
            <a:avLst/>
          </a:prstGeom>
          <a:blipFill rotWithShape="1">
            <a:blip r:embed="rId8">
              <a:extLst>
                <a:ext uri="{28A0092B-C50C-407E-A947-70E740481C1C}">
                  <a14:useLocalDpi xmlns:a14="http://schemas.microsoft.com/office/drawing/2010/main" val="0"/>
                </a:ext>
              </a:extLst>
            </a:blip>
            <a:stretch>
              <a:fillRect/>
            </a:stretch>
          </a:blipFill>
        </p:spPr>
        <p:txBody>
          <a:bodyPr/>
          <a:lstStyle/>
          <a:p>
            <a:pPr>
              <a:defRPr/>
            </a:pPr>
            <a:r>
              <a:rPr lang="en-GB">
                <a:no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fade">
                                      <p:cBhvr>
                                        <p:cTn id="12" dur="500"/>
                                        <p:tgtEl>
                                          <p:spTgt spid="71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7173"/>
                                        </p:tgtEl>
                                        <p:attrNameLst>
                                          <p:attrName>style.visibility</p:attrName>
                                        </p:attrNameLst>
                                      </p:cBhvr>
                                      <p:to>
                                        <p:strVal val="visible"/>
                                      </p:to>
                                    </p:set>
                                    <p:animEffect transition="in" filter="fade">
                                      <p:cBhvr>
                                        <p:cTn id="32"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92150"/>
            <a:ext cx="451485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800" y="692150"/>
            <a:ext cx="41910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0350"/>
            <a:ext cx="7678738"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863" y="2997200"/>
            <a:ext cx="3443287"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0"/>
            <a:ext cx="5148263"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9219"/>
                                        </p:tgtEl>
                                        <p:attrNameLst>
                                          <p:attrName>style.visibility</p:attrName>
                                        </p:attrNameLst>
                                      </p:cBhvr>
                                      <p:to>
                                        <p:strVal val="visible"/>
                                      </p:to>
                                    </p:set>
                                    <p:animEffect transition="in" filter="fade">
                                      <p:cBhvr>
                                        <p:cTn id="11"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1868</TotalTime>
  <Words>562</Words>
  <Application>Microsoft Office PowerPoint</Application>
  <PresentationFormat>On-screen Show (4:3)</PresentationFormat>
  <Paragraphs>71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Workshop: The Visiting Expert Mark Dawes / Euan Willder Comberton Village College</vt:lpstr>
      <vt:lpstr>Timings</vt:lpstr>
      <vt:lpstr>A Chinese Proverb</vt:lpstr>
      <vt:lpstr>The Visiting Expert</vt:lpstr>
      <vt:lpstr>Example 1:  Science Lesson – Lung Capacity</vt:lpstr>
      <vt:lpstr>Visiting Mathematical Expert</vt:lpstr>
      <vt:lpstr>PowerPoint Presentation</vt:lpstr>
      <vt:lpstr>PowerPoint Presentation</vt:lpstr>
      <vt:lpstr>PowerPoint Presentation</vt:lpstr>
      <vt:lpstr>Notes/Reflection immediately after Science lesson (Euan)</vt:lpstr>
      <vt:lpstr>Example 2:  Maths Lesson – Reflection</vt:lpstr>
      <vt:lpstr>Visiting Science Expert</vt:lpstr>
      <vt:lpstr>PowerPoint Presentation</vt:lpstr>
      <vt:lpstr>Maths lesson plenary</vt:lpstr>
      <vt:lpstr>Your thoughts?</vt:lpstr>
      <vt:lpstr>Our thoughts</vt:lpstr>
      <vt:lpstr>Over to you…</vt:lpstr>
      <vt:lpstr>Other lessons</vt:lpstr>
      <vt:lpstr>Workshop time</vt:lpstr>
      <vt:lpstr>Alternative methods</vt:lpstr>
      <vt:lpstr>PowerPoint Presentation</vt:lpstr>
      <vt:lpstr>Parallax Challenge</vt:lpstr>
      <vt:lpstr>Mr Willder’s Notes!</vt:lpstr>
    </vt:vector>
  </TitlesOfParts>
  <Company>Comberton Village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The Visiting Expert Mark Dawes / Euan Willder</dc:title>
  <dc:creator>Mark Dawes</dc:creator>
  <cp:lastModifiedBy>Mark Dawes</cp:lastModifiedBy>
  <cp:revision>27</cp:revision>
  <dcterms:created xsi:type="dcterms:W3CDTF">2012-06-21T05:43:27Z</dcterms:created>
  <dcterms:modified xsi:type="dcterms:W3CDTF">2013-04-17T14:17:09Z</dcterms:modified>
</cp:coreProperties>
</file>