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6" r:id="rId1"/>
    <p:sldMasterId id="2147483828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7" r:id="rId11"/>
    <p:sldMasterId id="2147483658" r:id="rId12"/>
    <p:sldMasterId id="2147483659" r:id="rId13"/>
    <p:sldMasterId id="2147483660" r:id="rId14"/>
    <p:sldMasterId id="2147483661" r:id="rId15"/>
  </p:sldMasterIdLst>
  <p:notesMasterIdLst>
    <p:notesMasterId r:id="rId32"/>
  </p:notesMasterIdLst>
  <p:sldIdLst>
    <p:sldId id="274" r:id="rId16"/>
    <p:sldId id="280" r:id="rId17"/>
    <p:sldId id="281" r:id="rId18"/>
    <p:sldId id="282" r:id="rId19"/>
    <p:sldId id="283" r:id="rId20"/>
    <p:sldId id="275" r:id="rId21"/>
    <p:sldId id="276" r:id="rId22"/>
    <p:sldId id="277" r:id="rId23"/>
    <p:sldId id="278" r:id="rId24"/>
    <p:sldId id="279" r:id="rId25"/>
    <p:sldId id="272" r:id="rId26"/>
    <p:sldId id="256" r:id="rId27"/>
    <p:sldId id="258" r:id="rId28"/>
    <p:sldId id="259" r:id="rId29"/>
    <p:sldId id="262" r:id="rId30"/>
    <p:sldId id="273" r:id="rId3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76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54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0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06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884" algn="l" defTabSz="457176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60" algn="l" defTabSz="457176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36" algn="l" defTabSz="457176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13" algn="l" defTabSz="457176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50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06B5E-DB44-5346-8B8D-2759B8221CAF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44E24-97EC-4A40-B424-DB22DA65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4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/>
            <a:endParaRPr lang="en-GB" smtClean="0"/>
          </a:p>
          <a:p>
            <a:pPr hangingPunct="1"/>
            <a:endParaRPr lang="en-GB" smtClean="0"/>
          </a:p>
          <a:p>
            <a:r>
              <a:rPr lang="en-GB" smtClean="0"/>
              <a:t> 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44ED1-2952-468D-BA66-192230783124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NRICH biggest part of Millennium </a:t>
            </a:r>
            <a:r>
              <a:rPr lang="en-US" baseline="0" dirty="0" err="1" smtClean="0"/>
              <a:t>Maths</a:t>
            </a:r>
            <a:r>
              <a:rPr lang="en-US" baseline="0" dirty="0" smtClean="0"/>
              <a:t> project</a:t>
            </a:r>
          </a:p>
          <a:p>
            <a:r>
              <a:rPr lang="en-US" baseline="0" dirty="0" smtClean="0"/>
              <a:t>These are the other parts; screen dumps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2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r>
              <a:rPr lang="en-US" baseline="0" dirty="0" smtClean="0"/>
              <a:t> understanding of </a:t>
            </a:r>
            <a:r>
              <a:rPr lang="en-US" baseline="0" dirty="0" err="1" smtClean="0"/>
              <a:t>maths</a:t>
            </a:r>
            <a:r>
              <a:rPr lang="en-US" baseline="0" dirty="0" smtClean="0"/>
              <a:t> and science. For 14 years upwards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 for Olympics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students into schools as volunteers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 the team</a:t>
            </a:r>
          </a:p>
          <a:p>
            <a:r>
              <a:rPr lang="en-US" dirty="0" smtClean="0"/>
              <a:t>Top left clockwise:</a:t>
            </a:r>
          </a:p>
          <a:p>
            <a:r>
              <a:rPr lang="en-US" dirty="0" smtClean="0"/>
              <a:t>Lynne McClure director</a:t>
            </a:r>
          </a:p>
          <a:p>
            <a:r>
              <a:rPr lang="en-US" dirty="0" smtClean="0"/>
              <a:t>Liz </a:t>
            </a:r>
            <a:r>
              <a:rPr lang="en-US" dirty="0" err="1" smtClean="0"/>
              <a:t>Woodham</a:t>
            </a:r>
            <a:r>
              <a:rPr lang="en-US" dirty="0" smtClean="0"/>
              <a:t>, Jennie Pennant, Bernard </a:t>
            </a:r>
            <a:r>
              <a:rPr lang="en-US" dirty="0" err="1" smtClean="0"/>
              <a:t>Bagnall</a:t>
            </a:r>
            <a:r>
              <a:rPr lang="en-US" dirty="0" smtClean="0"/>
              <a:t>, primary team, Alison </a:t>
            </a:r>
            <a:r>
              <a:rPr lang="en-US" dirty="0" err="1" smtClean="0"/>
              <a:t>Kiddle</a:t>
            </a:r>
            <a:r>
              <a:rPr lang="en-US" dirty="0" smtClean="0"/>
              <a:t> Charlie </a:t>
            </a:r>
            <a:r>
              <a:rPr lang="en-US" dirty="0" err="1" smtClean="0"/>
              <a:t>Gilderdale</a:t>
            </a:r>
            <a:r>
              <a:rPr lang="en-US" dirty="0" smtClean="0"/>
              <a:t>, Steve </a:t>
            </a:r>
            <a:r>
              <a:rPr lang="en-US" dirty="0" err="1" smtClean="0"/>
              <a:t>Hewson</a:t>
            </a:r>
            <a:r>
              <a:rPr lang="en-US" dirty="0" smtClean="0"/>
              <a:t>, Jenny Gage, secondary team, Mike Pearson, Owen Smith, technical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86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750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302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1520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0059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5318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15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68874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36599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86992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5484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16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2350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6023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880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74447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1270001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1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506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05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870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8608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64111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55846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64" indent="0" algn="ctr">
              <a:buNone/>
              <a:defRPr/>
            </a:lvl2pPr>
            <a:lvl3pPr marL="1300326" indent="0" algn="ctr">
              <a:buNone/>
              <a:defRPr/>
            </a:lvl3pPr>
            <a:lvl4pPr marL="1950490" indent="0" algn="ctr">
              <a:buNone/>
              <a:defRPr/>
            </a:lvl4pPr>
            <a:lvl5pPr marL="2600653" indent="0" algn="ctr">
              <a:buNone/>
              <a:defRPr/>
            </a:lvl5pPr>
            <a:lvl6pPr marL="3250816" indent="0" algn="ctr">
              <a:buNone/>
              <a:defRPr/>
            </a:lvl6pPr>
            <a:lvl7pPr marL="3900981" indent="0" algn="ctr">
              <a:buNone/>
              <a:defRPr/>
            </a:lvl7pPr>
            <a:lvl8pPr marL="4551142" indent="0" algn="ctr">
              <a:buNone/>
              <a:defRPr/>
            </a:lvl8pPr>
            <a:lvl9pPr marL="5201307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876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2891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072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1945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80618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1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1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2294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637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433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2621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3550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14250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0616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254000"/>
            <a:ext cx="7696201" cy="82296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5888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339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2618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2391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1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1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785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58163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3981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97980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1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41641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2894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140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254000"/>
            <a:ext cx="7696201" cy="82296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76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580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7600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801357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1" y="2768601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1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138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0641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096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47" y="2275844"/>
            <a:ext cx="5727982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974" y="2275844"/>
            <a:ext cx="5730240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74241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238354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04708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151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254000"/>
            <a:ext cx="7696201" cy="82296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554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778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5370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560401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1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1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422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500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86033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87874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765992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810825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7959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254000"/>
            <a:ext cx="7696201" cy="82296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335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4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1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9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6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0724" y="390600"/>
            <a:ext cx="2973493" cy="832216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2" y="390600"/>
            <a:ext cx="8703734" cy="83221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605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095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05574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1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1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939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004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700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386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3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44087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14415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644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254000"/>
            <a:ext cx="7696201" cy="82296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6554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696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253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77122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343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080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674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0246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06303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72825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731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213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713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046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37227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165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994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75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3370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981595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38016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579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1638301"/>
            <a:ext cx="7696201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375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9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628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68932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691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2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940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606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1161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64366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66531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940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3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659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161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13638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156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76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136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01847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09250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31424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361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095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31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6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33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083358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240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879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645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6386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917496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30555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505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1" y="1523999"/>
            <a:ext cx="1466850" cy="66802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523999"/>
            <a:ext cx="4248149" cy="66802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155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040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87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575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0692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5383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448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0158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6293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59275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00916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234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1" y="1523999"/>
            <a:ext cx="1466850" cy="66802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523999"/>
            <a:ext cx="4248149" cy="66802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242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3A33-128D-F848-B7D3-58BDE2E892BA}" type="datetimeFigureOut">
              <a:rPr lang="en-US" smtClean="0"/>
              <a:t>17/04/2013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1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9" algn="l" defTabSz="4571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9" algn="l" defTabSz="45717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9" algn="l" defTabSz="45717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8955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432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909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387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864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040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216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394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570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1" y="1270001"/>
            <a:ext cx="10464801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157" indent="-571471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634" indent="-571471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111" indent="-571471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588" indent="-571471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066" indent="-571471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243" indent="-571471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420" indent="-571471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596" indent="-571471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773" indent="-571471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1"/>
            <a:ext cx="504190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374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851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328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806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283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460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637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813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989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1" y="2768601"/>
            <a:ext cx="1046480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374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851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328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806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283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460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637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813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989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1" y="2768601"/>
            <a:ext cx="396240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374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851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328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806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283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460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637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813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989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1"/>
            <a:ext cx="504190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374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851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328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806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283" indent="-493688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460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637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813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989" indent="-493688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3">
            <a:lum bright="66000" contrast="60000"/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07" y="3034455"/>
            <a:ext cx="7019432" cy="42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615" y="2492589"/>
            <a:ext cx="1167497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29" name="Picture 6" descr="Copy of cuarm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558" y="8769209"/>
            <a:ext cx="526062" cy="5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spir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2" y="8642773"/>
            <a:ext cx="1332089" cy="8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650197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6pPr>
      <a:lvl7pPr marL="1300393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7pPr>
      <a:lvl8pPr marL="1950590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8pPr>
      <a:lvl9pPr marL="2600786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9pPr>
    </p:titleStyle>
    <p:bodyStyle>
      <a:lvl1pPr marL="647940" indent="-64794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46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1390698" indent="-487647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4000">
          <a:solidFill>
            <a:srgbClr val="000099"/>
          </a:solidFill>
          <a:latin typeface="+mn-lt"/>
          <a:ea typeface="ＭＳ Ｐゴシック" charset="-128"/>
        </a:defRPr>
      </a:lvl2pPr>
      <a:lvl3pPr marL="2029607" indent="-383796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3400">
          <a:solidFill>
            <a:srgbClr val="000099"/>
          </a:solidFill>
          <a:latin typeface="+mn-lt"/>
          <a:ea typeface="ＭＳ Ｐゴシック" charset="-128"/>
        </a:defRPr>
      </a:lvl3pPr>
      <a:lvl4pPr marL="2806231" indent="-383796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rgbClr val="000099"/>
          </a:solidFill>
          <a:latin typeface="+mn-lt"/>
          <a:ea typeface="ＭＳ Ｐゴシック" charset="-128"/>
        </a:defRPr>
      </a:lvl4pPr>
      <a:lvl5pPr marL="3445139" indent="-383796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rgbClr val="000099"/>
          </a:solidFill>
          <a:latin typeface="+mn-lt"/>
          <a:ea typeface="ＭＳ Ｐゴシック" charset="-128"/>
        </a:defRPr>
      </a:lvl5pPr>
      <a:lvl6pPr marL="4095336" indent="-38379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6pPr>
      <a:lvl7pPr marL="4745532" indent="-38379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7pPr>
      <a:lvl8pPr marL="5395729" indent="-38379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8pPr>
      <a:lvl9pPr marL="6045924" indent="-38379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1" y="2768601"/>
            <a:ext cx="1046480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157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634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111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588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066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243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420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596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773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2971800"/>
            <a:ext cx="104648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882" indent="-342882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12" indent="-285736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41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119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295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1638301"/>
            <a:ext cx="104648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1" y="5029200"/>
            <a:ext cx="10464801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882" indent="-342882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12" indent="-285736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41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119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295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7366000"/>
            <a:ext cx="10464801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882" indent="-342882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12" indent="-285736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41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119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295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1" y="7366000"/>
            <a:ext cx="10464801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882" indent="-342882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12" indent="-285736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41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119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295" indent="-228589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902200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524000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882" indent="-342882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12" indent="-285736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41" indent="-228589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119" indent="-228589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295" indent="-228589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902200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524000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882" indent="-342882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12" indent="-285736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41" indent="-228589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119" indent="-228589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295" indent="-228589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nrich.maths.org/stemnrich" TargetMode="Externa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5360" y="2"/>
            <a:ext cx="11054080" cy="6105735"/>
          </a:xfrm>
        </p:spPr>
        <p:txBody>
          <a:bodyPr/>
          <a:lstStyle/>
          <a:p>
            <a:r>
              <a:rPr lang="en-US" sz="4600" dirty="0">
                <a:solidFill>
                  <a:srgbClr val="FF0000"/>
                </a:solidFill>
              </a:rPr>
              <a:t/>
            </a:r>
            <a:br>
              <a:rPr lang="en-US" sz="4600" dirty="0">
                <a:solidFill>
                  <a:srgbClr val="FF0000"/>
                </a:solidFill>
              </a:rPr>
            </a:br>
            <a:r>
              <a:rPr lang="en-US" sz="4600" dirty="0"/>
              <a:t/>
            </a:r>
            <a:br>
              <a:rPr lang="en-US" sz="4600" dirty="0"/>
            </a:br>
            <a:r>
              <a:rPr lang="en-US" dirty="0" smtClean="0"/>
              <a:t>The NRICH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br>
              <a:rPr lang="en-US" dirty="0" smtClean="0"/>
            </a:br>
            <a:r>
              <a:rPr lang="en-US" dirty="0" smtClean="0"/>
              <a:t>University of Cambridge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49351" y="6515382"/>
            <a:ext cx="4506101" cy="18076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40" y="2623751"/>
            <a:ext cx="2041031" cy="2655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179" y="1599636"/>
            <a:ext cx="1968782" cy="2908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229" y="1292403"/>
            <a:ext cx="2528711" cy="267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748" y="1292402"/>
            <a:ext cx="2267122" cy="2969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9209" y="2111693"/>
            <a:ext cx="2312255" cy="275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9212" y="5184034"/>
            <a:ext cx="2366525" cy="2914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1336" y="6310559"/>
            <a:ext cx="2077156" cy="2889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591" y="6412972"/>
            <a:ext cx="2226386" cy="2655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30" y="5696091"/>
            <a:ext cx="2167467" cy="252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3463" y="7027439"/>
            <a:ext cx="1950720" cy="23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1" cy="59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68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899"/>
            <a:ext cx="41402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80577" cy="863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101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899"/>
            <a:ext cx="41402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1588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5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899"/>
            <a:ext cx="41402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23201" cy="779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35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899"/>
            <a:ext cx="41402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60000" cy="98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5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899"/>
            <a:ext cx="41402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5" y="340297"/>
            <a:ext cx="9525001" cy="9169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6537" y="196281"/>
            <a:ext cx="5112569" cy="720080"/>
          </a:xfr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/>
          <a:lstStyle/>
          <a:p>
            <a:pPr marL="317483" indent="0" algn="r">
              <a:buNone/>
            </a:pPr>
            <a:r>
              <a:rPr lang="en-US" sz="3600" dirty="0" err="1">
                <a:solidFill>
                  <a:schemeClr val="bg1"/>
                </a:solidFill>
              </a:rPr>
              <a:t>nrich.maths.stemnrich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5307" y="383822"/>
            <a:ext cx="12648071" cy="16256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104F75"/>
                </a:solidFill>
              </a:rPr>
              <a:t>Secondary mathematics – what has changed?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40" y="2418927"/>
            <a:ext cx="11704320" cy="6436924"/>
          </a:xfrm>
        </p:spPr>
        <p:txBody>
          <a:bodyPr/>
          <a:lstStyle/>
          <a:p>
            <a:pPr marL="487672" indent="-487672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3400" dirty="0">
                <a:solidFill>
                  <a:srgbClr val="104F75"/>
                </a:solidFill>
              </a:rPr>
              <a:t>higher expectation overall - benchmarked against age-related expectations in other </a:t>
            </a:r>
            <a:r>
              <a:rPr lang="en-GB" sz="3400" dirty="0">
                <a:solidFill>
                  <a:srgbClr val="104F75"/>
                </a:solidFill>
              </a:rPr>
              <a:t>nations</a:t>
            </a:r>
          </a:p>
          <a:p>
            <a:pPr marL="487672" indent="-487672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3400" dirty="0">
                <a:solidFill>
                  <a:srgbClr val="104F75"/>
                </a:solidFill>
              </a:rPr>
              <a:t>less detailed than primary and set out by key stage – secondary school teachers will need to set out the detail in their school curriculum by year.</a:t>
            </a:r>
          </a:p>
          <a:p>
            <a:pPr marL="487672" indent="-487672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3400" dirty="0">
                <a:solidFill>
                  <a:srgbClr val="104F75"/>
                </a:solidFill>
              </a:rPr>
              <a:t>c</a:t>
            </a:r>
            <a:r>
              <a:rPr lang="en-GB" sz="3400" dirty="0">
                <a:solidFill>
                  <a:srgbClr val="104F75"/>
                </a:solidFill>
              </a:rPr>
              <a:t>onsolidating understanding - Key Stage 3 builds on Key Stage 2</a:t>
            </a:r>
          </a:p>
          <a:p>
            <a:pPr marL="487672" indent="-487672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3400" dirty="0">
                <a:solidFill>
                  <a:srgbClr val="104F75"/>
                </a:solidFill>
              </a:rPr>
              <a:t>probability </a:t>
            </a:r>
            <a:r>
              <a:rPr lang="en-GB" sz="3400" dirty="0">
                <a:solidFill>
                  <a:srgbClr val="104F75"/>
                </a:solidFill>
              </a:rPr>
              <a:t>and statistics treated separately</a:t>
            </a:r>
          </a:p>
          <a:p>
            <a:pPr marL="487672" indent="-487672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3400" dirty="0">
                <a:solidFill>
                  <a:srgbClr val="104F75"/>
                </a:solidFill>
              </a:rPr>
              <a:t>mathematics set out in more detail than current National Curriculum – with less specification of generic skills</a:t>
            </a:r>
          </a:p>
          <a:p>
            <a:pPr marL="487672" indent="-487672">
              <a:spcBef>
                <a:spcPct val="50000"/>
              </a:spcBef>
              <a:buFont typeface="Arial" charset="0"/>
              <a:buChar char="•"/>
              <a:defRPr/>
            </a:pPr>
            <a:endParaRPr lang="en-GB" sz="3400" dirty="0">
              <a:solidFill>
                <a:srgbClr val="104F75"/>
              </a:solidFill>
            </a:endParaRPr>
          </a:p>
          <a:p>
            <a:pPr marL="487672" indent="-487672">
              <a:spcBef>
                <a:spcPct val="50000"/>
              </a:spcBef>
              <a:buFont typeface="Arial" charset="0"/>
              <a:buChar char="•"/>
              <a:defRPr/>
            </a:pPr>
            <a:endParaRPr lang="en-GB" sz="3400" dirty="0">
              <a:solidFill>
                <a:srgbClr val="104F75"/>
              </a:solidFill>
            </a:endParaRPr>
          </a:p>
          <a:p>
            <a:pPr marL="0" indent="0">
              <a:buNone/>
              <a:defRPr/>
            </a:pPr>
            <a:endParaRPr lang="en-GB" sz="3400" dirty="0"/>
          </a:p>
        </p:txBody>
      </p:sp>
      <p:sp>
        <p:nvSpPr>
          <p:cNvPr id="7172" name="Slide Number Placeholder 3"/>
          <p:cNvSpPr txBox="1">
            <a:spLocks/>
          </p:cNvSpPr>
          <p:nvPr/>
        </p:nvSpPr>
        <p:spPr bwMode="auto">
          <a:xfrm>
            <a:off x="9536854" y="8870844"/>
            <a:ext cx="3034453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2C3802-1480-443E-A9D8-7CE418278C29}" type="slidenum">
              <a:rPr lang="en-GB"/>
              <a:pPr algn="r" eaLnBrk="1" hangingPunct="1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4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20107" y="8882098"/>
            <a:ext cx="3034453" cy="677333"/>
          </a:xfrm>
          <a:prstGeom prst="rect">
            <a:avLst/>
          </a:prstGeom>
        </p:spPr>
        <p:txBody>
          <a:bodyPr lIns="130046" tIns="65023" rIns="130046" bIns="65023"/>
          <a:lstStyle/>
          <a:p>
            <a:pPr>
              <a:defRPr/>
            </a:pPr>
            <a:fld id="{ECF81FC2-2610-4A1B-BCFC-F09239F048F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644" y="370276"/>
            <a:ext cx="11704320" cy="1625600"/>
          </a:xfrm>
        </p:spPr>
        <p:txBody>
          <a:bodyPr/>
          <a:lstStyle/>
          <a:p>
            <a:pPr>
              <a:defRPr/>
            </a:pPr>
            <a:r>
              <a:rPr lang="en-GB" sz="68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68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onsultation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2540" y="2009282"/>
            <a:ext cx="11704320" cy="5924868"/>
          </a:xfrm>
        </p:spPr>
        <p:txBody>
          <a:bodyPr/>
          <a:lstStyle/>
          <a:p>
            <a:pPr marL="0" indent="0">
              <a:buNone/>
            </a:pPr>
            <a:r>
              <a:rPr lang="en-GB" sz="3400" dirty="0">
                <a:solidFill>
                  <a:srgbClr val="104F75"/>
                </a:solidFill>
              </a:rPr>
              <a:t>Includes questions on:</a:t>
            </a:r>
          </a:p>
          <a:p>
            <a:pPr lvl="0"/>
            <a:r>
              <a:rPr lang="en-GB" sz="3400" dirty="0">
                <a:solidFill>
                  <a:srgbClr val="104F75"/>
                </a:solidFill>
              </a:rPr>
              <a:t>proposed aims for the new </a:t>
            </a:r>
            <a:r>
              <a:rPr lang="en-GB" sz="3400" dirty="0">
                <a:solidFill>
                  <a:srgbClr val="104F75"/>
                </a:solidFill>
              </a:rPr>
              <a:t>National Curriculum</a:t>
            </a:r>
          </a:p>
          <a:p>
            <a:pPr lvl="0"/>
            <a:r>
              <a:rPr lang="en-GB" sz="3400" dirty="0">
                <a:solidFill>
                  <a:srgbClr val="104F75"/>
                </a:solidFill>
              </a:rPr>
              <a:t>changes to the Programmes of Study </a:t>
            </a:r>
            <a:r>
              <a:rPr lang="en-GB" sz="3400" dirty="0">
                <a:solidFill>
                  <a:srgbClr val="104F75"/>
                </a:solidFill>
              </a:rPr>
              <a:t>for </a:t>
            </a:r>
            <a:r>
              <a:rPr lang="en-GB" sz="3400" dirty="0">
                <a:solidFill>
                  <a:srgbClr val="104F75"/>
                </a:solidFill>
              </a:rPr>
              <a:t>all subjects and key stages (except English, mathematics and science at Key Stage 4)</a:t>
            </a:r>
          </a:p>
          <a:p>
            <a:pPr lvl="0"/>
            <a:r>
              <a:rPr lang="en-GB" sz="3400" dirty="0">
                <a:solidFill>
                  <a:srgbClr val="104F75"/>
                </a:solidFill>
              </a:rPr>
              <a:t>a proposal to </a:t>
            </a:r>
            <a:r>
              <a:rPr lang="en-GB" sz="3400" dirty="0">
                <a:solidFill>
                  <a:srgbClr val="104F75"/>
                </a:solidFill>
              </a:rPr>
              <a:t>replace the ICT programme of study with a new computing programme of study </a:t>
            </a:r>
          </a:p>
          <a:p>
            <a:pPr lvl="0"/>
            <a:r>
              <a:rPr lang="en-GB" sz="3400" dirty="0">
                <a:solidFill>
                  <a:srgbClr val="104F75"/>
                </a:solidFill>
              </a:rPr>
              <a:t>the </a:t>
            </a:r>
            <a:r>
              <a:rPr lang="en-GB" sz="3400" dirty="0">
                <a:solidFill>
                  <a:srgbClr val="104F75"/>
                </a:solidFill>
              </a:rPr>
              <a:t>implementation of the new National Curriculum</a:t>
            </a:r>
          </a:p>
          <a:p>
            <a:pPr lvl="0"/>
            <a:r>
              <a:rPr lang="en-GB" sz="3400" dirty="0">
                <a:solidFill>
                  <a:srgbClr val="104F75"/>
                </a:solidFill>
              </a:rPr>
              <a:t>the disapplication of aspects of the current National Curriculum for a limited </a:t>
            </a:r>
            <a:r>
              <a:rPr lang="en-GB" sz="3400" dirty="0">
                <a:solidFill>
                  <a:srgbClr val="104F75"/>
                </a:solidFill>
              </a:rPr>
              <a:t>period</a:t>
            </a:r>
            <a:r>
              <a:rPr lang="en-GB" sz="3400" dirty="0">
                <a:solidFill>
                  <a:srgbClr val="104F75"/>
                </a:solidFill>
              </a:rPr>
              <a:t> </a:t>
            </a:r>
            <a:r>
              <a:rPr lang="en-GB" sz="3400" dirty="0">
                <a:solidFill>
                  <a:srgbClr val="104F75"/>
                </a:solidFill>
              </a:rPr>
              <a:t>from September 2013</a:t>
            </a:r>
          </a:p>
          <a:p>
            <a:pPr lvl="0"/>
            <a:r>
              <a:rPr lang="en-GB" sz="3400" dirty="0">
                <a:solidFill>
                  <a:srgbClr val="104F75"/>
                </a:solidFill>
              </a:rPr>
              <a:t>the likely equalities implications </a:t>
            </a:r>
            <a:r>
              <a:rPr lang="en-GB" sz="3400" dirty="0">
                <a:solidFill>
                  <a:srgbClr val="104F75"/>
                </a:solidFill>
              </a:rPr>
              <a:t>of reforms</a:t>
            </a:r>
          </a:p>
          <a:p>
            <a:pPr marL="0" indent="0">
              <a:buNone/>
            </a:pPr>
            <a:endParaRPr lang="en-GB" sz="3400" dirty="0"/>
          </a:p>
          <a:p>
            <a:pPr lvl="0"/>
            <a:endParaRPr lang="en-GB" sz="3400" dirty="0">
              <a:solidFill>
                <a:srgbClr val="104F75"/>
              </a:solidFill>
            </a:endParaRPr>
          </a:p>
          <a:p>
            <a:pPr marL="0" indent="0">
              <a:spcAft>
                <a:spcPts val="1422"/>
              </a:spcAft>
              <a:buNone/>
              <a:defRPr/>
            </a:pPr>
            <a:endParaRPr lang="en-GB" sz="3400" dirty="0">
              <a:solidFill>
                <a:srgbClr val="104F7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0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20107" y="8882098"/>
            <a:ext cx="3034453" cy="677333"/>
          </a:xfrm>
          <a:prstGeom prst="rect">
            <a:avLst/>
          </a:prstGeom>
        </p:spPr>
        <p:txBody>
          <a:bodyPr lIns="130046" tIns="65023" rIns="130046" bIns="65023"/>
          <a:lstStyle/>
          <a:p>
            <a:pPr>
              <a:defRPr/>
            </a:pPr>
            <a:fld id="{ECF81FC2-2610-4A1B-BCFC-F09239F048F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0240" y="486093"/>
            <a:ext cx="11704320" cy="16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Wider implementation</a:t>
            </a:r>
            <a:endParaRPr lang="en-GB" dirty="0">
              <a:solidFill>
                <a:srgbClr val="104F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2540" y="1394813"/>
            <a:ext cx="11879720" cy="8602556"/>
          </a:xfrm>
        </p:spPr>
        <p:txBody>
          <a:bodyPr/>
          <a:lstStyle/>
          <a:p>
            <a:pPr>
              <a:spcBef>
                <a:spcPts val="3413"/>
              </a:spcBef>
              <a:tabLst>
                <a:tab pos="638942" algn="l"/>
              </a:tabLst>
              <a:defRPr/>
            </a:pP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Initial teacher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training: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TA aligning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training from September 2013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and exploring subject specialists role </a:t>
            </a:r>
            <a:endParaRPr lang="en-GB" sz="3400" dirty="0">
              <a:solidFill>
                <a:srgbClr val="104F75"/>
              </a:solidFill>
              <a:cs typeface="Arial" pitchFamily="34" charset="0"/>
            </a:endParaRPr>
          </a:p>
          <a:p>
            <a:pPr>
              <a:spcBef>
                <a:spcPts val="3413"/>
              </a:spcBef>
              <a:tabLst>
                <a:tab pos="638942" algn="l"/>
              </a:tabLst>
              <a:defRPr/>
            </a:pPr>
            <a:r>
              <a:rPr lang="en-US" sz="3400" dirty="0">
                <a:solidFill>
                  <a:srgbClr val="104F75"/>
                </a:solidFill>
                <a:cs typeface="Arial" pitchFamily="34" charset="0"/>
              </a:rPr>
              <a:t>Subject associations and learned societies: encouraged to </a:t>
            </a:r>
            <a:r>
              <a:rPr lang="en-US" sz="3400" dirty="0">
                <a:solidFill>
                  <a:srgbClr val="104F75"/>
                </a:solidFill>
                <a:cs typeface="Arial" pitchFamily="34" charset="0"/>
              </a:rPr>
              <a:t>develop further guidance and plans to support schools to develop their school </a:t>
            </a:r>
            <a:r>
              <a:rPr lang="en-US" sz="3400" dirty="0">
                <a:solidFill>
                  <a:srgbClr val="104F75"/>
                </a:solidFill>
                <a:cs typeface="Arial" pitchFamily="34" charset="0"/>
              </a:rPr>
              <a:t>curriculum</a:t>
            </a:r>
          </a:p>
          <a:p>
            <a:pPr>
              <a:spcBef>
                <a:spcPts val="3413"/>
              </a:spcBef>
              <a:tabLst>
                <a:tab pos="638942" algn="l"/>
              </a:tabLst>
              <a:defRPr/>
            </a:pP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Inspection: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implications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for Ofsted in their inspection of schools’ “broad and balanced curriculum” </a:t>
            </a:r>
            <a:endParaRPr lang="en-GB" sz="3400" dirty="0">
              <a:solidFill>
                <a:srgbClr val="104F75"/>
              </a:solidFill>
              <a:cs typeface="Arial" pitchFamily="34" charset="0"/>
            </a:endParaRPr>
          </a:p>
          <a:p>
            <a:pPr>
              <a:spcBef>
                <a:spcPts val="3413"/>
              </a:spcBef>
              <a:tabLst>
                <a:tab pos="638942" algn="l"/>
              </a:tabLst>
              <a:defRPr/>
            </a:pP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Curriculum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resources: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publication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and resources market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actively working to </a:t>
            </a: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>respond to schools’ needs. </a:t>
            </a:r>
          </a:p>
          <a:p>
            <a:pPr>
              <a:spcBef>
                <a:spcPts val="3413"/>
              </a:spcBef>
              <a:tabLst>
                <a:tab pos="638942" algn="l"/>
              </a:tabLst>
              <a:defRPr/>
            </a:pPr>
            <a:endParaRPr lang="en-GB" sz="3400" dirty="0">
              <a:solidFill>
                <a:srgbClr val="104F75"/>
              </a:solidFill>
              <a:cs typeface="Arial" pitchFamily="34" charset="0"/>
            </a:endParaRPr>
          </a:p>
          <a:p>
            <a:pPr marL="0" indent="0">
              <a:spcBef>
                <a:spcPts val="3413"/>
              </a:spcBef>
              <a:buNone/>
              <a:tabLst>
                <a:tab pos="638942" algn="l"/>
              </a:tabLst>
              <a:defRPr/>
            </a:pPr>
            <a:endParaRPr lang="en-GB" sz="3400" dirty="0">
              <a:solidFill>
                <a:srgbClr val="104F75"/>
              </a:solidFill>
              <a:cs typeface="Arial" pitchFamily="34" charset="0"/>
            </a:endParaRPr>
          </a:p>
          <a:p>
            <a:pPr>
              <a:spcBef>
                <a:spcPts val="3413"/>
              </a:spcBef>
              <a:tabLst>
                <a:tab pos="638942" algn="l"/>
              </a:tabLst>
              <a:defRPr/>
            </a:pPr>
            <a:r>
              <a:rPr lang="en-GB" sz="3400" dirty="0">
                <a:solidFill>
                  <a:srgbClr val="104F75"/>
                </a:solidFill>
                <a:cs typeface="Arial" pitchFamily="34" charset="0"/>
              </a:rPr>
              <a:t/>
            </a:r>
            <a:br>
              <a:rPr lang="en-GB" sz="3400" dirty="0">
                <a:solidFill>
                  <a:srgbClr val="104F75"/>
                </a:solidFill>
                <a:cs typeface="Arial" pitchFamily="34" charset="0"/>
              </a:rPr>
            </a:br>
            <a:endParaRPr lang="en-GB" sz="3400" dirty="0">
              <a:solidFill>
                <a:srgbClr val="104F75"/>
              </a:solidFill>
              <a:cs typeface="Arial" pitchFamily="34" charset="0"/>
            </a:endParaRPr>
          </a:p>
          <a:p>
            <a:pPr>
              <a:spcBef>
                <a:spcPts val="3413"/>
              </a:spcBef>
              <a:tabLst>
                <a:tab pos="638942" algn="l"/>
              </a:tabLst>
              <a:defRPr/>
            </a:pPr>
            <a:endParaRPr lang="en-GB" sz="3400" dirty="0"/>
          </a:p>
          <a:p>
            <a:pPr>
              <a:lnSpc>
                <a:spcPct val="90000"/>
              </a:lnSpc>
              <a:spcBef>
                <a:spcPts val="3413"/>
              </a:spcBef>
            </a:pPr>
            <a:endParaRPr lang="en-GB" sz="3400" dirty="0">
              <a:solidFill>
                <a:srgbClr val="104F75"/>
              </a:solidFill>
            </a:endParaRPr>
          </a:p>
          <a:p>
            <a:pPr marL="0" indent="0">
              <a:lnSpc>
                <a:spcPct val="90000"/>
              </a:lnSpc>
              <a:spcBef>
                <a:spcPts val="3413"/>
              </a:spcBef>
              <a:buNone/>
            </a:pPr>
            <a:endParaRPr lang="en-GB" sz="3400" dirty="0">
              <a:solidFill>
                <a:srgbClr val="104F75"/>
              </a:solidFill>
            </a:endParaRPr>
          </a:p>
          <a:p>
            <a:pPr marL="0" indent="0">
              <a:lnSpc>
                <a:spcPct val="90000"/>
              </a:lnSpc>
              <a:spcBef>
                <a:spcPts val="3413"/>
              </a:spcBef>
              <a:buNone/>
            </a:pPr>
            <a:endParaRPr lang="en-GB" sz="3400" dirty="0">
              <a:solidFill>
                <a:srgbClr val="104F75"/>
              </a:solidFill>
            </a:endParaRPr>
          </a:p>
          <a:p>
            <a:pPr>
              <a:lnSpc>
                <a:spcPct val="90000"/>
              </a:lnSpc>
              <a:spcBef>
                <a:spcPts val="3413"/>
              </a:spcBef>
            </a:pPr>
            <a:endParaRPr lang="en-GB" sz="3400" dirty="0">
              <a:solidFill>
                <a:srgbClr val="104F75"/>
              </a:solidFill>
            </a:endParaRPr>
          </a:p>
          <a:p>
            <a:pPr>
              <a:lnSpc>
                <a:spcPct val="90000"/>
              </a:lnSpc>
              <a:spcBef>
                <a:spcPts val="3413"/>
              </a:spcBef>
            </a:pPr>
            <a:endParaRPr lang="en-GB" sz="3400" dirty="0">
              <a:solidFill>
                <a:srgbClr val="104F75"/>
              </a:solidFill>
            </a:endParaRPr>
          </a:p>
          <a:p>
            <a:pPr marL="0" indent="0">
              <a:lnSpc>
                <a:spcPct val="90000"/>
              </a:lnSpc>
              <a:spcBef>
                <a:spcPts val="3413"/>
              </a:spcBef>
              <a:buNone/>
            </a:pPr>
            <a:r>
              <a:rPr lang="en-GB" sz="3400" dirty="0">
                <a:solidFill>
                  <a:srgbClr val="104F75"/>
                </a:solidFill>
              </a:rPr>
              <a:t/>
            </a:r>
            <a:br>
              <a:rPr lang="en-GB" sz="3400" dirty="0">
                <a:solidFill>
                  <a:srgbClr val="104F75"/>
                </a:solidFill>
              </a:rPr>
            </a:br>
            <a:r>
              <a:rPr lang="en-GB" sz="3400" dirty="0">
                <a:solidFill>
                  <a:srgbClr val="104F75"/>
                </a:solidFill>
              </a:rPr>
              <a:t/>
            </a:r>
            <a:br>
              <a:rPr lang="en-GB" sz="3400" dirty="0">
                <a:solidFill>
                  <a:srgbClr val="104F75"/>
                </a:solidFill>
              </a:rPr>
            </a:br>
            <a:endParaRPr lang="en-GB" sz="3400" dirty="0">
              <a:solidFill>
                <a:srgbClr val="104F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20107" y="8882098"/>
            <a:ext cx="3034453" cy="677333"/>
          </a:xfrm>
          <a:prstGeom prst="rect">
            <a:avLst/>
          </a:prstGeom>
        </p:spPr>
        <p:txBody>
          <a:bodyPr lIns="130046" tIns="65023" rIns="130046" bIns="65023"/>
          <a:lstStyle/>
          <a:p>
            <a:pPr>
              <a:defRPr/>
            </a:pPr>
            <a:fld id="{ECF81FC2-2610-4A1B-BCFC-F09239F048F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2186" y="268288"/>
            <a:ext cx="11704320" cy="1625600"/>
          </a:xfrm>
        </p:spPr>
        <p:txBody>
          <a:bodyPr/>
          <a:lstStyle/>
          <a:p>
            <a:pPr algn="l">
              <a:defRPr/>
            </a:pPr>
            <a:r>
              <a:rPr lang="en-GB" b="1" dirty="0" smtClean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Looking ahead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363" y="1804459"/>
            <a:ext cx="11704320" cy="6436925"/>
          </a:xfrm>
        </p:spPr>
        <p:txBody>
          <a:bodyPr/>
          <a:lstStyle/>
          <a:p>
            <a:pPr>
              <a:spcAft>
                <a:spcPts val="1422"/>
              </a:spcAft>
              <a:defRPr/>
            </a:pPr>
            <a:r>
              <a:rPr lang="en-GB" sz="34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Spring term 2013</a:t>
            </a:r>
          </a:p>
          <a:p>
            <a:pPr marL="1286915" lvl="2" indent="-647973">
              <a:spcAft>
                <a:spcPts val="1422"/>
              </a:spcAft>
              <a:defRPr/>
            </a:pPr>
            <a:r>
              <a:rPr lang="en-GB" sz="28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Primary assessment and accountability </a:t>
            </a:r>
            <a:r>
              <a:rPr lang="en-GB" sz="28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proposals</a:t>
            </a:r>
            <a:endParaRPr lang="en-GB" dirty="0">
              <a:solidFill>
                <a:srgbClr val="104F75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422"/>
              </a:spcAft>
              <a:defRPr/>
            </a:pPr>
            <a:r>
              <a:rPr lang="en-GB" sz="34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September 2013 – Final National Curriculum published</a:t>
            </a:r>
          </a:p>
          <a:p>
            <a:pPr>
              <a:spcAft>
                <a:spcPts val="1422"/>
              </a:spcAft>
              <a:defRPr/>
            </a:pPr>
            <a:r>
              <a:rPr lang="en-GB" sz="34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September 2014 – First teaching of National Curriculum</a:t>
            </a:r>
          </a:p>
          <a:p>
            <a:pPr>
              <a:spcAft>
                <a:spcPts val="1422"/>
              </a:spcAft>
              <a:defRPr/>
            </a:pPr>
            <a:r>
              <a:rPr lang="en-GB" sz="34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GB" sz="34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2016 – First </a:t>
            </a:r>
            <a:r>
              <a:rPr lang="en-GB" sz="3400" dirty="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t>Key Stage 1 and 2 assessment</a:t>
            </a:r>
          </a:p>
          <a:p>
            <a:pPr marL="0" indent="0">
              <a:spcAft>
                <a:spcPts val="1422"/>
              </a:spcAft>
              <a:buNone/>
              <a:defRPr/>
            </a:pPr>
            <a:endParaRPr lang="en-GB" sz="3400" dirty="0">
              <a:solidFill>
                <a:srgbClr val="104F75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422"/>
              </a:spcAft>
              <a:buFont typeface="Wingdings" pitchFamily="2" charset="2"/>
              <a:buChar char="§"/>
              <a:defRPr/>
            </a:pPr>
            <a:endParaRPr lang="en-GB" sz="3400" dirty="0">
              <a:solidFill>
                <a:srgbClr val="104F7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1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Millennium </a:t>
            </a:r>
            <a:r>
              <a:rPr lang="en-US" dirty="0" err="1" smtClean="0"/>
              <a:t>Maths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363" y="2009284"/>
            <a:ext cx="11674970" cy="6436925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PLUS</a:t>
            </a:r>
          </a:p>
          <a:p>
            <a:pPr>
              <a:buFont typeface="Wingdings" charset="2"/>
              <a:buChar char="§"/>
            </a:pPr>
            <a:r>
              <a:rPr lang="en-US" dirty="0" err="1" smtClean="0"/>
              <a:t>Maths</a:t>
            </a:r>
            <a:r>
              <a:rPr lang="en-US" dirty="0" smtClean="0"/>
              <a:t> and Sport 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STIMULUS, </a:t>
            </a:r>
            <a:r>
              <a:rPr lang="en-US" dirty="0" err="1"/>
              <a:t>MiR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NRICH</a:t>
            </a:r>
          </a:p>
          <a:p>
            <a:pPr>
              <a:buFont typeface="Wingdings" charset="2"/>
              <a:buChar char="§"/>
            </a:pPr>
            <a:r>
              <a:rPr lang="en-US" dirty="0" err="1" smtClean="0"/>
              <a:t>AskNRICH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Roadshows</a:t>
            </a:r>
          </a:p>
        </p:txBody>
      </p:sp>
    </p:spTree>
    <p:extLst>
      <p:ext uri="{BB962C8B-B14F-4D97-AF65-F5344CB8AC3E}">
        <p14:creationId xmlns:p14="http://schemas.microsoft.com/office/powerpoint/2010/main" val="16086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plus.maths.org</a:t>
            </a:r>
            <a:endParaRPr lang="en-US" dirty="0"/>
          </a:p>
        </p:txBody>
      </p:sp>
      <p:pic>
        <p:nvPicPr>
          <p:cNvPr id="4" name="Content Placeholder 3" descr="Screen Shot 2012-11-27 at 22.21.4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9692" r="7508" b="-6412"/>
          <a:stretch/>
        </p:blipFill>
        <p:spPr>
          <a:xfrm>
            <a:off x="357717" y="1804459"/>
            <a:ext cx="12318672" cy="8622168"/>
          </a:xfrm>
        </p:spPr>
      </p:pic>
    </p:spTree>
    <p:extLst>
      <p:ext uri="{BB962C8B-B14F-4D97-AF65-F5344CB8AC3E}">
        <p14:creationId xmlns:p14="http://schemas.microsoft.com/office/powerpoint/2010/main" val="36693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sport.maths.org</a:t>
            </a:r>
            <a:endParaRPr lang="en-US" dirty="0"/>
          </a:p>
        </p:txBody>
      </p:sp>
      <p:pic>
        <p:nvPicPr>
          <p:cNvPr id="4" name="Content Placeholder 3" descr="Screen Shot 2012-11-27 at 22.43.2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27" r="15128" b="9755"/>
          <a:stretch/>
        </p:blipFill>
        <p:spPr>
          <a:xfrm>
            <a:off x="869774" y="1906870"/>
            <a:ext cx="11265252" cy="7609316"/>
          </a:xfrm>
        </p:spPr>
      </p:pic>
    </p:spTree>
    <p:extLst>
      <p:ext uri="{BB962C8B-B14F-4D97-AF65-F5344CB8AC3E}">
        <p14:creationId xmlns:p14="http://schemas.microsoft.com/office/powerpoint/2010/main" val="29281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52" b="1352"/>
          <a:stretch>
            <a:fillRect/>
          </a:stretch>
        </p:blipFill>
        <p:spPr>
          <a:xfrm>
            <a:off x="1074597" y="780345"/>
            <a:ext cx="2971978" cy="1638582"/>
          </a:xfrm>
        </p:spPr>
      </p:pic>
      <p:pic>
        <p:nvPicPr>
          <p:cNvPr id="6" name="Picture 5" descr="Screen Shot 2012-11-27 at 22.25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77" y="780345"/>
            <a:ext cx="7025742" cy="8153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540" y="2828574"/>
            <a:ext cx="4198866" cy="4840297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r>
              <a:rPr lang="en-US" sz="3400" dirty="0">
                <a:solidFill>
                  <a:srgbClr val="000099"/>
                </a:solidFill>
              </a:rPr>
              <a:t>STIMULUS students work as volunteer Teaching Assistants in the classroom, alongside the class teacher in local schools, helping with </a:t>
            </a:r>
            <a:r>
              <a:rPr lang="en-US" sz="3400" dirty="0" err="1">
                <a:solidFill>
                  <a:srgbClr val="000099"/>
                </a:solidFill>
              </a:rPr>
              <a:t>Maths</a:t>
            </a:r>
            <a:r>
              <a:rPr lang="en-US" sz="3400" dirty="0">
                <a:solidFill>
                  <a:srgbClr val="000099"/>
                </a:solidFill>
              </a:rPr>
              <a:t>, Science, ICT or Technology lessons. </a:t>
            </a:r>
          </a:p>
        </p:txBody>
      </p:sp>
    </p:spTree>
    <p:extLst>
      <p:ext uri="{BB962C8B-B14F-4D97-AF65-F5344CB8AC3E}">
        <p14:creationId xmlns:p14="http://schemas.microsoft.com/office/powerpoint/2010/main" val="375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RICH Powerpoint master">
  <a:themeElements>
    <a:clrScheme name="1_NRIC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RICH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RICH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Pages>0</Pages>
  <Words>420</Words>
  <Characters>0</Characters>
  <Application>Microsoft Macintosh PowerPoint</Application>
  <PresentationFormat>Custom</PresentationFormat>
  <Lines>0</Lines>
  <Paragraphs>75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Custom Design</vt:lpstr>
      <vt:lpstr>NRICH Powerpoint master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  The NRICH Project University of Cambridge</vt:lpstr>
      <vt:lpstr>Secondary mathematics – what has changed?</vt:lpstr>
      <vt:lpstr>Consultation</vt:lpstr>
      <vt:lpstr>Wider implementation</vt:lpstr>
      <vt:lpstr>Looking ahead</vt:lpstr>
      <vt:lpstr>Millennium Maths Project</vt:lpstr>
      <vt:lpstr>http://plus.maths.org</vt:lpstr>
      <vt:lpstr>http://sport.maths.org</vt:lpstr>
      <vt:lpstr>PowerPoint Presentation</vt:lpstr>
      <vt:lpstr>Who are we?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Lynne McClure</cp:lastModifiedBy>
  <cp:revision>11</cp:revision>
  <dcterms:modified xsi:type="dcterms:W3CDTF">2013-04-17T08:21:18Z</dcterms:modified>
</cp:coreProperties>
</file>