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6" r:id="rId1"/>
    <p:sldMasterId id="214748382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0" r:id="rId14"/>
    <p:sldMasterId id="2147483661" r:id="rId15"/>
  </p:sldMasterIdLst>
  <p:notesMasterIdLst>
    <p:notesMasterId r:id="rId30"/>
  </p:notesMasterIdLst>
  <p:sldIdLst>
    <p:sldId id="274" r:id="rId16"/>
    <p:sldId id="275" r:id="rId17"/>
    <p:sldId id="276" r:id="rId18"/>
    <p:sldId id="277" r:id="rId19"/>
    <p:sldId id="278" r:id="rId20"/>
    <p:sldId id="279" r:id="rId21"/>
    <p:sldId id="272" r:id="rId22"/>
    <p:sldId id="280" r:id="rId23"/>
    <p:sldId id="256" r:id="rId24"/>
    <p:sldId id="258" r:id="rId25"/>
    <p:sldId id="259" r:id="rId26"/>
    <p:sldId id="262" r:id="rId27"/>
    <p:sldId id="273" r:id="rId28"/>
    <p:sldId id="281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5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06B5E-DB44-5346-8B8D-2759B8221CAF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44E24-97EC-4A40-B424-DB22DA65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NRICH biggest part of Millennium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project</a:t>
            </a:r>
          </a:p>
          <a:p>
            <a:r>
              <a:rPr lang="en-US" baseline="0" dirty="0" smtClean="0"/>
              <a:t>These are the other parts; screen dumps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baseline="0" dirty="0" smtClean="0"/>
              <a:t> understanding of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and science. For 14 years upwards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 for Olympics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students into schools as volunteers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 the team</a:t>
            </a:r>
          </a:p>
          <a:p>
            <a:r>
              <a:rPr lang="en-US" dirty="0" smtClean="0"/>
              <a:t>Top left clockwise:</a:t>
            </a:r>
          </a:p>
          <a:p>
            <a:r>
              <a:rPr lang="en-US" dirty="0" smtClean="0"/>
              <a:t>Lynne McClure director</a:t>
            </a:r>
          </a:p>
          <a:p>
            <a:r>
              <a:rPr lang="en-US" dirty="0" smtClean="0"/>
              <a:t>Liz </a:t>
            </a:r>
            <a:r>
              <a:rPr lang="en-US" dirty="0" err="1" smtClean="0"/>
              <a:t>Woodham</a:t>
            </a:r>
            <a:r>
              <a:rPr lang="en-US" dirty="0" smtClean="0"/>
              <a:t>, Jennie Pennant, Bernard </a:t>
            </a:r>
            <a:r>
              <a:rPr lang="en-US" dirty="0" err="1" smtClean="0"/>
              <a:t>Bagnall</a:t>
            </a:r>
            <a:r>
              <a:rPr lang="en-US" dirty="0" smtClean="0"/>
              <a:t>, primary team, Alison </a:t>
            </a:r>
            <a:r>
              <a:rPr lang="en-US" dirty="0" err="1" smtClean="0"/>
              <a:t>Kiddle</a:t>
            </a:r>
            <a:r>
              <a:rPr lang="en-US" dirty="0" smtClean="0"/>
              <a:t> Charlie </a:t>
            </a:r>
            <a:r>
              <a:rPr lang="en-US" dirty="0" err="1" smtClean="0"/>
              <a:t>Gilderdale</a:t>
            </a:r>
            <a:r>
              <a:rPr lang="en-US" dirty="0" smtClean="0"/>
              <a:t>, Steve </a:t>
            </a:r>
            <a:r>
              <a:rPr lang="en-US" dirty="0" err="1" smtClean="0"/>
              <a:t>Hewson</a:t>
            </a:r>
            <a:r>
              <a:rPr lang="en-US" dirty="0" smtClean="0"/>
              <a:t>, Jenny Gage, secondary team, Mike Pearson, Owen Smith, technical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60522-CD6B-8E4A-9346-F0163CFF88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86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750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302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1520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0059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531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15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68874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6599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86992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48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16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235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6023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880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4447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506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05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870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8608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64111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55846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97" indent="0" algn="ctr">
              <a:buNone/>
              <a:defRPr/>
            </a:lvl2pPr>
            <a:lvl3pPr marL="1300393" indent="0" algn="ctr">
              <a:buNone/>
              <a:defRPr/>
            </a:lvl3pPr>
            <a:lvl4pPr marL="1950590" indent="0" algn="ctr">
              <a:buNone/>
              <a:defRPr/>
            </a:lvl4pPr>
            <a:lvl5pPr marL="2600786" indent="0" algn="ctr">
              <a:buNone/>
              <a:defRPr/>
            </a:lvl5pPr>
            <a:lvl6pPr marL="3250983" indent="0" algn="ctr">
              <a:buNone/>
              <a:defRPr/>
            </a:lvl6pPr>
            <a:lvl7pPr marL="3901180" indent="0" algn="ctr">
              <a:buNone/>
              <a:defRPr/>
            </a:lvl7pPr>
            <a:lvl8pPr marL="4551376" indent="0" algn="ctr">
              <a:buNone/>
              <a:defRPr/>
            </a:lvl8pPr>
            <a:lvl9pPr marL="520157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876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289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072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1945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80618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2294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637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433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2621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3550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1425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0616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588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339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2618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391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785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816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3981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798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1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41641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2894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140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7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580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760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801357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138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641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096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47" y="2275842"/>
            <a:ext cx="5727982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974" y="2275842"/>
            <a:ext cx="5730240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74241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238354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04708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151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554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778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5370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560401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422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500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6033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7874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65992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810825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7959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335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4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1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6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0723" y="390598"/>
            <a:ext cx="2973493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2" y="390598"/>
            <a:ext cx="8703734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605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095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05574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939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004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700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386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3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4087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441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644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6554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696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253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7122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343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080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67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0246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06303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72825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731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213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13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046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7227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165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994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75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3370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98159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38016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579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375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9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628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68932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69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940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606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1161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4366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66531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940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3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659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161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3638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56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76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136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1847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09250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31424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361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095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31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6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3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08335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240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879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645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6386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91749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30555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505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155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04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8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575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0692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5383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448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015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6293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59275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00916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234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242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3A33-128D-F848-B7D3-58BDE2E892BA}" type="datetimeFigureOut">
              <a:rPr lang="en-US" smtClean="0"/>
              <a:t>07/12/2012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79A8-D7F5-7B4F-80A4-206C97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>
            <a:lum bright="66000" contrast="60000"/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07" y="3034454"/>
            <a:ext cx="7019432" cy="42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614" y="2492587"/>
            <a:ext cx="1167497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29" name="Picture 6" descr="Copy of cuarm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557" y="8769209"/>
            <a:ext cx="526062" cy="5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spir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0" y="8642773"/>
            <a:ext cx="1332089" cy="8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650230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6pPr>
      <a:lvl7pPr marL="1300460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7pPr>
      <a:lvl8pPr marL="1950690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8pPr>
      <a:lvl9pPr marL="2600919" algn="ctr" rtl="0" eaLnBrk="1" fontAlgn="base" hangingPunct="1">
        <a:spcBef>
          <a:spcPct val="0"/>
        </a:spcBef>
        <a:spcAft>
          <a:spcPct val="0"/>
        </a:spcAft>
        <a:defRPr sz="6300" b="1">
          <a:solidFill>
            <a:srgbClr val="000099"/>
          </a:solidFill>
          <a:latin typeface="Arial" charset="0"/>
        </a:defRPr>
      </a:lvl9pPr>
    </p:titleStyle>
    <p:bodyStyle>
      <a:lvl1pPr marL="647973" indent="-64797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46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1390769" indent="-48767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4000">
          <a:solidFill>
            <a:srgbClr val="000099"/>
          </a:solidFill>
          <a:latin typeface="+mn-lt"/>
          <a:ea typeface="ＭＳ Ｐゴシック" charset="-128"/>
        </a:defRPr>
      </a:lvl2pPr>
      <a:lvl3pPr marL="2029711" indent="-38381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3400">
          <a:solidFill>
            <a:srgbClr val="000099"/>
          </a:solidFill>
          <a:latin typeface="+mn-lt"/>
          <a:ea typeface="ＭＳ Ｐゴシック" charset="-128"/>
        </a:defRPr>
      </a:lvl3pPr>
      <a:lvl4pPr marL="2806375" indent="-38381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rgbClr val="000099"/>
          </a:solidFill>
          <a:latin typeface="+mn-lt"/>
          <a:ea typeface="ＭＳ Ｐゴシック" charset="-128"/>
        </a:defRPr>
      </a:lvl4pPr>
      <a:lvl5pPr marL="3445315" indent="-383816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rgbClr val="000099"/>
          </a:solidFill>
          <a:latin typeface="+mn-lt"/>
          <a:ea typeface="ＭＳ Ｐゴシック" charset="-128"/>
        </a:defRPr>
      </a:lvl5pPr>
      <a:lvl6pPr marL="4095545" indent="-38381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6pPr>
      <a:lvl7pPr marL="4745775" indent="-38381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7pPr>
      <a:lvl8pPr marL="5396005" indent="-38381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8pPr>
      <a:lvl9pPr marL="6046234" indent="-38381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rich.maths.org/stemnrich" TargetMode="Externa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5360" y="1"/>
            <a:ext cx="11054080" cy="6105735"/>
          </a:xfrm>
        </p:spPr>
        <p:txBody>
          <a:bodyPr/>
          <a:lstStyle/>
          <a:p>
            <a:r>
              <a:rPr lang="en-US" sz="4600" dirty="0">
                <a:solidFill>
                  <a:srgbClr val="FF0000"/>
                </a:solidFill>
              </a:rPr>
              <a:t/>
            </a:r>
            <a:br>
              <a:rPr lang="en-US" sz="4600" dirty="0">
                <a:solidFill>
                  <a:srgbClr val="FF0000"/>
                </a:solidFill>
              </a:rPr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dirty="0" smtClean="0"/>
              <a:t>The NRICH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br>
              <a:rPr lang="en-US" dirty="0" smtClean="0"/>
            </a:br>
            <a:r>
              <a:rPr lang="en-US" dirty="0" smtClean="0"/>
              <a:t>University of Cambridge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49350" y="6515382"/>
            <a:ext cx="4506101" cy="18076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1588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900"/>
            <a:ext cx="41402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3200" cy="779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900"/>
            <a:ext cx="41402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98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5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900"/>
            <a:ext cx="41402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340296"/>
            <a:ext cx="9525000" cy="9169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536" y="196280"/>
            <a:ext cx="5112569" cy="720080"/>
          </a:xfr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pPr marL="317500" indent="0" algn="r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nrich.maths.stemnrich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smtClean="0"/>
              <a:t>Vicky Wong</a:t>
            </a:r>
          </a:p>
          <a:p>
            <a:pPr marL="0" indent="0" algn="ctr">
              <a:buNone/>
            </a:pPr>
            <a:r>
              <a:rPr lang="en-US" sz="6000" smtClean="0"/>
              <a:t>Kings </a:t>
            </a:r>
            <a:r>
              <a:rPr lang="en-US" sz="6000" dirty="0" smtClean="0"/>
              <a:t>College, London</a:t>
            </a:r>
          </a:p>
          <a:p>
            <a:pPr marL="0" indent="0" algn="ctr">
              <a:buNone/>
            </a:pPr>
            <a:r>
              <a:rPr lang="en-US" sz="6000" dirty="0" err="1" smtClean="0"/>
              <a:t>Victoria.wong@kcl.ac.uk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65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 </a:t>
            </a:r>
            <a:r>
              <a:rPr lang="en-US" dirty="0" err="1" smtClean="0"/>
              <a:t>Maths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63" y="2009282"/>
            <a:ext cx="11674970" cy="6436925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PLUS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Maths</a:t>
            </a:r>
            <a:r>
              <a:rPr lang="en-US" dirty="0" smtClean="0"/>
              <a:t> and Sport 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STIMULUS, </a:t>
            </a:r>
            <a:r>
              <a:rPr lang="en-US" dirty="0" err="1"/>
              <a:t>MiR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NRICH</a:t>
            </a:r>
          </a:p>
          <a:p>
            <a:pPr>
              <a:buFont typeface="Wingdings" charset="2"/>
              <a:buChar char="§"/>
            </a:pPr>
            <a:r>
              <a:rPr lang="en-US" dirty="0" err="1" smtClean="0"/>
              <a:t>AskNRICH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Roadshows</a:t>
            </a:r>
          </a:p>
        </p:txBody>
      </p:sp>
    </p:spTree>
    <p:extLst>
      <p:ext uri="{BB962C8B-B14F-4D97-AF65-F5344CB8AC3E}">
        <p14:creationId xmlns:p14="http://schemas.microsoft.com/office/powerpoint/2010/main" val="16086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plus.maths.org</a:t>
            </a:r>
            <a:endParaRPr lang="en-US" dirty="0"/>
          </a:p>
        </p:txBody>
      </p:sp>
      <p:pic>
        <p:nvPicPr>
          <p:cNvPr id="4" name="Content Placeholder 3" descr="Screen Shot 2012-11-27 at 22.21.4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9692" r="7508" b="-6412"/>
          <a:stretch/>
        </p:blipFill>
        <p:spPr>
          <a:xfrm>
            <a:off x="357717" y="1804459"/>
            <a:ext cx="12318672" cy="8622168"/>
          </a:xfrm>
        </p:spPr>
      </p:pic>
    </p:spTree>
    <p:extLst>
      <p:ext uri="{BB962C8B-B14F-4D97-AF65-F5344CB8AC3E}">
        <p14:creationId xmlns:p14="http://schemas.microsoft.com/office/powerpoint/2010/main" val="36693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sport.maths.org</a:t>
            </a:r>
            <a:endParaRPr lang="en-US" dirty="0"/>
          </a:p>
        </p:txBody>
      </p:sp>
      <p:pic>
        <p:nvPicPr>
          <p:cNvPr id="4" name="Content Placeholder 3" descr="Screen Shot 2012-11-27 at 22.43.2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27" r="15128" b="9755"/>
          <a:stretch/>
        </p:blipFill>
        <p:spPr>
          <a:xfrm>
            <a:off x="869774" y="1906870"/>
            <a:ext cx="11265252" cy="7609316"/>
          </a:xfrm>
        </p:spPr>
      </p:pic>
    </p:spTree>
    <p:extLst>
      <p:ext uri="{BB962C8B-B14F-4D97-AF65-F5344CB8AC3E}">
        <p14:creationId xmlns:p14="http://schemas.microsoft.com/office/powerpoint/2010/main" val="29281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52" b="1352"/>
          <a:stretch>
            <a:fillRect/>
          </a:stretch>
        </p:blipFill>
        <p:spPr>
          <a:xfrm>
            <a:off x="1074597" y="780345"/>
            <a:ext cx="2971978" cy="1638582"/>
          </a:xfrm>
        </p:spPr>
      </p:pic>
      <p:pic>
        <p:nvPicPr>
          <p:cNvPr id="6" name="Picture 5" descr="Screen Shot 2012-11-27 at 22.25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76" y="780345"/>
            <a:ext cx="7025742" cy="8153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540" y="2828573"/>
            <a:ext cx="4198866" cy="484029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000099"/>
                </a:solidFill>
              </a:rPr>
              <a:t>STIMULUS students work as volunteer Teaching Assistants in the classroom, alongside the class teacher in local schools, helping with </a:t>
            </a:r>
            <a:r>
              <a:rPr lang="en-US" sz="3400" dirty="0" err="1">
                <a:solidFill>
                  <a:srgbClr val="000099"/>
                </a:solidFill>
              </a:rPr>
              <a:t>Maths</a:t>
            </a:r>
            <a:r>
              <a:rPr lang="en-US" sz="3400" dirty="0">
                <a:solidFill>
                  <a:srgbClr val="000099"/>
                </a:solidFill>
              </a:rPr>
              <a:t>, Science, ICT or Technology lessons. </a:t>
            </a:r>
          </a:p>
        </p:txBody>
      </p:sp>
    </p:spTree>
    <p:extLst>
      <p:ext uri="{BB962C8B-B14F-4D97-AF65-F5344CB8AC3E}">
        <p14:creationId xmlns:p14="http://schemas.microsoft.com/office/powerpoint/2010/main" val="375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0" y="2623750"/>
            <a:ext cx="2041031" cy="265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179" y="1599636"/>
            <a:ext cx="1968782" cy="290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229" y="1292402"/>
            <a:ext cx="2528711" cy="267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748" y="1292402"/>
            <a:ext cx="2267122" cy="2969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9209" y="2111693"/>
            <a:ext cx="2312255" cy="275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9210" y="5184034"/>
            <a:ext cx="2366525" cy="2914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1336" y="6310559"/>
            <a:ext cx="2077156" cy="2889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591" y="6412971"/>
            <a:ext cx="2226386" cy="2655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29" y="5696091"/>
            <a:ext cx="2167467" cy="252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3463" y="7027439"/>
            <a:ext cx="1950720" cy="23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897"/>
            <a:ext cx="9525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68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900"/>
            <a:ext cx="41402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54557"/>
            </a:gs>
          </a:gsLst>
          <a:lin ang="180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77" cy="86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101" descr="MST-fig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501900"/>
            <a:ext cx="41402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ICH Powerpoint master">
  <a:themeElements>
    <a:clrScheme name="1_NRIC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RICH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RIC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RIC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RIC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Pages>0</Pages>
  <Words>153</Words>
  <Characters>0</Characters>
  <Application>Microsoft Macintosh PowerPoint</Application>
  <PresentationFormat>Custom</PresentationFormat>
  <Lines>0</Lines>
  <Paragraphs>30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Custom Design</vt:lpstr>
      <vt:lpstr>NRICH Powerpoint master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  The NRICH Project University of Cambridge</vt:lpstr>
      <vt:lpstr>Millennium Maths Project</vt:lpstr>
      <vt:lpstr>http://plus.maths.org</vt:lpstr>
      <vt:lpstr>http://sport.maths.org</vt:lpstr>
      <vt:lpstr>PowerPoint Presentation</vt:lpstr>
      <vt:lpstr>Who are we?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Jenny Gage</cp:lastModifiedBy>
  <cp:revision>14</cp:revision>
  <dcterms:modified xsi:type="dcterms:W3CDTF">2012-12-07T13:03:03Z</dcterms:modified>
</cp:coreProperties>
</file>