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49" r:id="rId2"/>
    <p:sldMasterId id="2147483650" r:id="rId3"/>
    <p:sldMasterId id="2147483651" r:id="rId4"/>
    <p:sldMasterId id="2147483653" r:id="rId5"/>
  </p:sldMasterIdLst>
  <p:notesMasterIdLst>
    <p:notesMasterId r:id="rId15"/>
  </p:notesMasterIdLst>
  <p:handoutMasterIdLst>
    <p:handoutMasterId r:id="rId16"/>
  </p:handoutMasterIdLst>
  <p:sldIdLst>
    <p:sldId id="269" r:id="rId6"/>
    <p:sldId id="272" r:id="rId7"/>
    <p:sldId id="271" r:id="rId8"/>
    <p:sldId id="277" r:id="rId9"/>
    <p:sldId id="275" r:id="rId10"/>
    <p:sldId id="276" r:id="rId11"/>
    <p:sldId id="273" r:id="rId12"/>
    <p:sldId id="274" r:id="rId13"/>
    <p:sldId id="278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u="sng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u="sng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u="sng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u="sng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66CCFF"/>
    <a:srgbClr val="FFCCCC"/>
    <a:srgbClr val="003300"/>
    <a:srgbClr val="990000"/>
    <a:srgbClr val="F7FA86"/>
    <a:srgbClr val="00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cs typeface="Arial" charset="0"/>
              </a:defRPr>
            </a:lvl1pPr>
          </a:lstStyle>
          <a:p>
            <a:pPr>
              <a:defRPr/>
            </a:pPr>
            <a:fld id="{B6A7C9A7-DCB2-2D48-9728-CA5252B02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54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cs typeface="Arial" charset="0"/>
              </a:defRPr>
            </a:lvl1pPr>
          </a:lstStyle>
          <a:p>
            <a:pPr>
              <a:defRPr/>
            </a:pPr>
            <a:fld id="{12860522-CD6B-8E4A-9346-F0163CFF8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15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0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2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64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154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27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2023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708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8257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2434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8792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621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27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8826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3124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1266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362950" cy="585152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70458"/>
      </p:ext>
    </p:extLst>
  </p:cSld>
  <p:clrMapOvr>
    <a:masterClrMapping/>
  </p:clrMapOvr>
  <p:transition xmlns:p14="http://schemas.microsoft.com/office/powerpoint/2010/main"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64268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7232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42021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557338"/>
            <a:ext cx="402748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557338"/>
            <a:ext cx="4029075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65208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37360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234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314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4135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25737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8089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41610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675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675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00932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603242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26468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58833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596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31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064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89908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774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7960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1891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69678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75143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963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847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1927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6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485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264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4633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9722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8361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0427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408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29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7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05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415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625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CCCC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13">
            <a:lum bright="66000" contrast="60000"/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133600"/>
            <a:ext cx="4935538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2089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1029" name="Picture 6" descr="Copy of cuarms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165850"/>
            <a:ext cx="3698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7" descr="spir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6950"/>
            <a:ext cx="936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Ø"/>
        <a:defRPr sz="3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Ø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Ø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CCCC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82089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u="none">
                <a:solidFill>
                  <a:schemeClr val="accent2"/>
                </a:solidFill>
              </a:rPr>
              <a:t>http://nrich.maths.org</a:t>
            </a:r>
            <a:endParaRPr lang="en-US" u="none">
              <a:solidFill>
                <a:schemeClr val="accent2"/>
              </a:solidFill>
            </a:endParaRPr>
          </a:p>
        </p:txBody>
      </p:sp>
      <p:pic>
        <p:nvPicPr>
          <p:cNvPr id="2053" name="Picture 7" descr="spir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5973763"/>
            <a:ext cx="12588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3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CCCC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557338"/>
            <a:ext cx="82089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0" y="1341438"/>
            <a:ext cx="9144000" cy="0"/>
          </a:xfrm>
          <a:prstGeom prst="line">
            <a:avLst/>
          </a:prstGeom>
          <a:noFill/>
          <a:ln w="76200" cmpd="tri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7" name="Picture 7" descr="Copy of cuarm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165850"/>
            <a:ext cx="3698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u="none">
                <a:solidFill>
                  <a:schemeClr val="accent2"/>
                </a:solidFill>
              </a:rPr>
              <a:t>http://nrich.maths.org</a:t>
            </a:r>
            <a:endParaRPr lang="en-US" u="none">
              <a:solidFill>
                <a:schemeClr val="accent2"/>
              </a:solidFill>
            </a:endParaRPr>
          </a:p>
        </p:txBody>
      </p:sp>
      <p:pic>
        <p:nvPicPr>
          <p:cNvPr id="3079" name="Picture 10" descr="spir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5986463"/>
            <a:ext cx="12588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41325" indent="-441325" algn="l" rtl="0" eaLnBrk="0" fontAlgn="base" hangingPunct="0">
        <a:spcBef>
          <a:spcPct val="20000"/>
        </a:spcBef>
        <a:spcAft>
          <a:spcPct val="10000"/>
        </a:spcAft>
        <a:buFont typeface="Wingdings" charset="0"/>
        <a:buChar char="Ø"/>
        <a:defRPr sz="28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57188" algn="l" rtl="0" eaLnBrk="0" fontAlgn="base" hangingPunct="0">
        <a:spcBef>
          <a:spcPct val="20000"/>
        </a:spcBef>
        <a:spcAft>
          <a:spcPct val="10000"/>
        </a:spcAft>
        <a:buFont typeface="Wingdings" charset="0"/>
        <a:buChar char="Ø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10000"/>
        </a:spcAft>
        <a:buFont typeface="Wingdings" charset="0"/>
        <a:buChar char="Ø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10000"/>
        </a:spcAft>
        <a:buFont typeface="Wingdings" charset="0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10000"/>
        </a:spcAft>
        <a:buFont typeface="Wingdings" charset="0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CCCC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opy of cuarm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165850"/>
            <a:ext cx="3698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u="none">
                <a:solidFill>
                  <a:schemeClr val="accent2"/>
                </a:solidFill>
              </a:rPr>
              <a:t>http://nrich.maths.org</a:t>
            </a:r>
            <a:endParaRPr lang="en-US" u="none">
              <a:solidFill>
                <a:schemeClr val="accent2"/>
              </a:solidFill>
            </a:endParaRPr>
          </a:p>
        </p:txBody>
      </p:sp>
      <p:pic>
        <p:nvPicPr>
          <p:cNvPr id="4100" name="Picture 9" descr="spir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5984875"/>
            <a:ext cx="12588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800">
          <a:solidFill>
            <a:srgbClr val="3333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400">
          <a:solidFill>
            <a:srgbClr val="3333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>
          <a:solidFill>
            <a:srgbClr val="3333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>
          <a:solidFill>
            <a:srgbClr val="3333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CCCC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82089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 smtClean="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133600"/>
            <a:ext cx="4935538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u="none">
                <a:solidFill>
                  <a:schemeClr val="accent2"/>
                </a:solidFill>
              </a:rPr>
              <a:t>http://nrich.maths.org</a:t>
            </a:r>
            <a:endParaRPr lang="en-US" u="none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3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tegralmaths.org/resources/course/view.php?id=16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uffieldfoundation.org/science-bursaries-schools-and-colleges" TargetMode="External"/><Relationship Id="rId4" Type="http://schemas.openxmlformats.org/officeDocument/2006/relationships/hyperlink" Target="http://nuffieldfoundation.org/fsmqs" TargetMode="External"/><Relationship Id="rId5" Type="http://schemas.openxmlformats.org/officeDocument/2006/relationships/hyperlink" Target="http://www.nuffieldfoundation.org/AMP" TargetMode="External"/><Relationship Id="rId6" Type="http://schemas.openxmlformats.org/officeDocument/2006/relationships/hyperlink" Target="http://www.nuffieldfoundation.org/ste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uffieldfoundation.org/fsmqs/mathematics-other-subject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port.maths.org/conten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pass-project.e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tivate.maths.org/content/Mathshealth" TargetMode="External"/><Relationship Id="rId3" Type="http://schemas.openxmlformats.org/officeDocument/2006/relationships/hyperlink" Target="http://motivate.maths.org/content/schools/ModellingDiseaseSprea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imas-project.eu/en/index.do;jsessionid=A1DE8A27D8642790C4D85358A0F2B69E" TargetMode="External"/><Relationship Id="rId3" Type="http://schemas.openxmlformats.org/officeDocument/2006/relationships/hyperlink" Target="http://primas.mathshell.org.uk/index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ibonacci-project.e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STEMSHARERS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Professional development and classroom tasks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Integrating mathematical problem solving</a:t>
            </a:r>
            <a:endParaRPr lang="en-US" dirty="0" smtClean="0"/>
          </a:p>
          <a:p>
            <a:r>
              <a:rPr lang="en-US" dirty="0" smtClean="0"/>
              <a:t>Post </a:t>
            </a:r>
            <a:r>
              <a:rPr lang="en-US" dirty="0" smtClean="0"/>
              <a:t>16</a:t>
            </a:r>
          </a:p>
          <a:p>
            <a:r>
              <a:rPr lang="en-US" dirty="0" smtClean="0"/>
              <a:t>Password required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71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Nuffield Science and </a:t>
            </a:r>
            <a:r>
              <a:rPr lang="en-US" dirty="0" err="1"/>
              <a:t>Maths</a:t>
            </a:r>
            <a:r>
              <a:rPr lang="en-US"/>
              <a:t> </a:t>
            </a:r>
            <a:r>
              <a:rPr lang="en-US" smtClean="0"/>
              <a:t>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Report</a:t>
            </a:r>
            <a:r>
              <a:rPr lang="en-US" dirty="0"/>
              <a:t> (complements SCORE and MEI </a:t>
            </a:r>
            <a:r>
              <a:rPr lang="en-US"/>
              <a:t>reports</a:t>
            </a:r>
            <a:r>
              <a:rPr lang="en-US" smtClean="0"/>
              <a:t>) maths</a:t>
            </a:r>
            <a:r>
              <a:rPr lang="en-US" dirty="0" smtClean="0"/>
              <a:t> in other subjects post 16</a:t>
            </a:r>
            <a:endParaRPr lang="en-US" dirty="0"/>
          </a:p>
          <a:p>
            <a:r>
              <a:rPr lang="en-US" dirty="0" smtClean="0">
                <a:hlinkClick r:id="rId3"/>
              </a:rPr>
              <a:t>Post </a:t>
            </a:r>
            <a:r>
              <a:rPr lang="en-US" dirty="0" smtClean="0">
                <a:hlinkClick r:id="rId3"/>
              </a:rPr>
              <a:t>16 </a:t>
            </a:r>
            <a:r>
              <a:rPr lang="en-US" dirty="0" smtClean="0">
                <a:hlinkClick r:id="rId3"/>
              </a:rPr>
              <a:t>Bursaries</a:t>
            </a:r>
            <a:r>
              <a:rPr lang="en-US" dirty="0" smtClean="0"/>
              <a:t> in industry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FSMAs</a:t>
            </a:r>
            <a:r>
              <a:rPr lang="en-US" dirty="0" smtClean="0"/>
              <a:t>  post 16 applications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AMP</a:t>
            </a:r>
            <a:r>
              <a:rPr lang="en-US" dirty="0" smtClean="0"/>
              <a:t> mathematical processes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STEM </a:t>
            </a:r>
            <a:r>
              <a:rPr lang="en-US" dirty="0" smtClean="0">
                <a:hlinkClick r:id="rId6"/>
              </a:rPr>
              <a:t>site 11-14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4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Maths</a:t>
            </a:r>
            <a:r>
              <a:rPr lang="en-US" dirty="0" smtClean="0">
                <a:hlinkClick r:id="rId2"/>
              </a:rPr>
              <a:t> and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MMP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2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COMPASS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Enhancing </a:t>
            </a:r>
            <a:r>
              <a:rPr lang="en-US" dirty="0" err="1"/>
              <a:t>m</a:t>
            </a:r>
            <a:r>
              <a:rPr lang="en-US" dirty="0" err="1" smtClean="0"/>
              <a:t>aths</a:t>
            </a:r>
            <a:r>
              <a:rPr lang="en-US" dirty="0" smtClean="0"/>
              <a:t> and science learning through interdisciplinary </a:t>
            </a:r>
            <a:r>
              <a:rPr lang="en-US" dirty="0" smtClean="0"/>
              <a:t>enquiry</a:t>
            </a:r>
          </a:p>
          <a:p>
            <a:r>
              <a:rPr lang="en-US" dirty="0" smtClean="0"/>
              <a:t>European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74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Maths and Health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Modelling</a:t>
            </a:r>
            <a:r>
              <a:rPr lang="en-US" dirty="0" smtClean="0">
                <a:hlinkClick r:id="rId3"/>
              </a:rPr>
              <a:t> Disease Spread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2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PRIMAS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promote inquiry-based learning in mathematics and science at both primary and secondary levels across </a:t>
            </a:r>
            <a:r>
              <a:rPr lang="en-US" dirty="0" smtClean="0"/>
              <a:t>Europe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CPD on UK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6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version of PRIMAS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5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STEMSHARERS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Collate our resources on particular theme in order to ‘tell the story’</a:t>
            </a:r>
          </a:p>
          <a:p>
            <a:r>
              <a:rPr lang="en-US" dirty="0" smtClean="0"/>
              <a:t>Supplement with new tasks if necessary</a:t>
            </a:r>
          </a:p>
          <a:p>
            <a:r>
              <a:rPr lang="en-US" dirty="0" smtClean="0"/>
              <a:t>Support with teacher information</a:t>
            </a:r>
          </a:p>
          <a:p>
            <a:r>
              <a:rPr lang="en-US" dirty="0" smtClean="0"/>
              <a:t>Sit on multiple sites.</a:t>
            </a:r>
          </a:p>
          <a:p>
            <a:r>
              <a:rPr lang="en-US" dirty="0" smtClean="0"/>
              <a:t>Pilot: proportional reasoning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37245"/>
      </p:ext>
    </p:extLst>
  </p:cSld>
  <p:clrMapOvr>
    <a:masterClrMapping/>
  </p:clrMapOvr>
</p:sld>
</file>

<file path=ppt/theme/theme1.xml><?xml version="1.0" encoding="utf-8"?>
<a:theme xmlns:a="http://schemas.openxmlformats.org/drawingml/2006/main" name="NRICH Powerpoint master">
  <a:themeElements>
    <a:clrScheme name="1_NRICH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RICH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RICH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RICH">
  <a:themeElements>
    <a:clrScheme name="NRI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RI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NRICH1">
  <a:themeElements>
    <a:clrScheme name="NRICH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RICH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RICH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NRICH Powerpoint master.potx</Template>
  <TotalTime>747</TotalTime>
  <Words>138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NRICH Powerpoint master</vt:lpstr>
      <vt:lpstr>NRICH</vt:lpstr>
      <vt:lpstr>2_Default Design</vt:lpstr>
      <vt:lpstr>5_Default Design</vt:lpstr>
      <vt:lpstr>NRICH1</vt:lpstr>
      <vt:lpstr>STEMSHARERS</vt:lpstr>
      <vt:lpstr>MEI</vt:lpstr>
      <vt:lpstr>Nuffield Science and Maths Foundation</vt:lpstr>
      <vt:lpstr>Maths and Sport</vt:lpstr>
      <vt:lpstr>COMPASS</vt:lpstr>
      <vt:lpstr>Motivate</vt:lpstr>
      <vt:lpstr>PRIMAS</vt:lpstr>
      <vt:lpstr>FIBONACCI</vt:lpstr>
      <vt:lpstr>STEMSHARERS</vt:lpstr>
    </vt:vector>
  </TitlesOfParts>
  <Company>MMP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Mathematics For All Learners</dc:title>
  <dc:creator>Jennifer Piggott</dc:creator>
  <cp:lastModifiedBy>Lynne McClure</cp:lastModifiedBy>
  <cp:revision>48</cp:revision>
  <dcterms:created xsi:type="dcterms:W3CDTF">2010-05-17T10:47:15Z</dcterms:created>
  <dcterms:modified xsi:type="dcterms:W3CDTF">2012-06-22T07:26:31Z</dcterms:modified>
</cp:coreProperties>
</file>