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94" r:id="rId2"/>
    <p:sldId id="390" r:id="rId3"/>
    <p:sldId id="387" r:id="rId4"/>
    <p:sldId id="393" r:id="rId5"/>
    <p:sldId id="394" r:id="rId6"/>
    <p:sldId id="395" r:id="rId7"/>
    <p:sldId id="389" r:id="rId8"/>
    <p:sldId id="386" r:id="rId9"/>
    <p:sldId id="391" r:id="rId10"/>
    <p:sldId id="392" r:id="rId11"/>
    <p:sldId id="39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F8908C-630B-4913-A9D4-442E1BC30E59}" type="datetimeFigureOut">
              <a:rPr lang="en-US" smtClean="0"/>
              <a:pPr/>
              <a:t>10/3/2011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7868BC-F5B7-4C0E-8A0C-2F7038C5F493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6DF200-6ACD-454B-8643-5B7DF9B93126}" type="datetimeFigureOut">
              <a:rPr lang="en-GB" smtClean="0"/>
              <a:pPr/>
              <a:t>03/10/2011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6AA724-7E6D-4EDA-A637-A81FCC5360ED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6AA724-7E6D-4EDA-A637-A81FCC5360ED}" type="slidenum">
              <a:rPr lang="en-GB" smtClean="0"/>
              <a:pPr/>
              <a:t>1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C3CA70-2EA0-4E21-A194-09D800EA4060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C3CA70-2EA0-4E21-A194-09D800EA4060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New – good teachers might</a:t>
            </a:r>
            <a:r>
              <a:rPr lang="en-GB" baseline="0" dirty="0" smtClean="0"/>
              <a:t> well have been doing this for ages!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C3CA70-2EA0-4E21-A194-09D800EA4060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695E5-3DE5-427D-88E5-12C38FA27B77}" type="datetime1">
              <a:rPr lang="en-GB" smtClean="0"/>
              <a:pPr/>
              <a:t>03/10/2011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B1B3D-3C20-45F6-B575-2CBDBE682E8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A075D-192C-4E88-83DC-17B38C05C4A8}" type="datetime1">
              <a:rPr lang="en-GB" smtClean="0"/>
              <a:pPr/>
              <a:t>03/10/2011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B1B3D-3C20-45F6-B575-2CBDBE682E8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69CA8-7EE0-44CD-AFC8-E032ED4B0D50}" type="datetime1">
              <a:rPr lang="en-GB" smtClean="0"/>
              <a:pPr/>
              <a:t>03/10/2011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B1B3D-3C20-45F6-B575-2CBDBE682E8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D3D72-0DD5-4641-8333-731502E2A23F}" type="datetime1">
              <a:rPr lang="en-GB" smtClean="0"/>
              <a:pPr/>
              <a:t>03/10/2011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B1B3D-3C20-45F6-B575-2CBDBE682E8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C75AF-3DDF-46B1-AF81-60CD390FCEFD}" type="datetime1">
              <a:rPr lang="en-GB" smtClean="0"/>
              <a:pPr/>
              <a:t>03/10/2011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B1B3D-3C20-45F6-B575-2CBDBE682E8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DDE26-7A31-49E3-822E-B7AB11AE2A91}" type="datetime1">
              <a:rPr lang="en-GB" smtClean="0"/>
              <a:pPr/>
              <a:t>03/10/2011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B1B3D-3C20-45F6-B575-2CBDBE682E8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F60AC-DE3B-43D3-B414-09C3B443CD5D}" type="datetime1">
              <a:rPr lang="en-GB" smtClean="0"/>
              <a:pPr/>
              <a:t>03/10/2011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B1B3D-3C20-45F6-B575-2CBDBE682E8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D870E-E8E6-4E64-BF16-60722DB6483E}" type="datetime1">
              <a:rPr lang="en-GB" smtClean="0"/>
              <a:pPr/>
              <a:t>03/10/2011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B1B3D-3C20-45F6-B575-2CBDBE682E8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AECF6-45DD-4FBA-A007-924ED4B55001}" type="datetime1">
              <a:rPr lang="en-GB" smtClean="0"/>
              <a:pPr/>
              <a:t>03/10/2011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B1B3D-3C20-45F6-B575-2CBDBE682E8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1D9F1-AB62-4FAC-9FCD-BFBF32D6AF62}" type="datetime1">
              <a:rPr lang="en-GB" smtClean="0"/>
              <a:pPr/>
              <a:t>03/10/2011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B1B3D-3C20-45F6-B575-2CBDBE682E8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E649F-9CD4-4536-BEF5-C382B0E7E0C0}" type="datetime1">
              <a:rPr lang="en-GB" smtClean="0"/>
              <a:pPr/>
              <a:t>03/10/2011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B1B3D-3C20-45F6-B575-2CBDBE682E8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3FDC24-63E0-447D-85ED-4AE24CCE40E5}" type="datetime1">
              <a:rPr lang="en-GB" smtClean="0"/>
              <a:pPr/>
              <a:t>03/10/2011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AB1B3D-3C20-45F6-B575-2CBDBE682E83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nrich.maths.org/public/viewer.php?obj_id=6164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hyperlink" Target="InvestigateDilutionSeries.swf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2984"/>
          </a:xfrm>
          <a:solidFill>
            <a:srgbClr val="FFC000"/>
          </a:solidFill>
        </p:spPr>
        <p:txBody>
          <a:bodyPr>
            <a:normAutofit fontScale="90000"/>
          </a:bodyPr>
          <a:lstStyle/>
          <a:p>
            <a:pPr algn="l"/>
            <a:r>
              <a:rPr lang="en-GB" sz="4900" dirty="0" smtClean="0"/>
              <a:t>BACKGROUND TO S&amp;M and ET</a:t>
            </a:r>
            <a:r>
              <a:rPr lang="en-GB" sz="5300" dirty="0" smtClean="0"/>
              <a:t/>
            </a:r>
            <a:br>
              <a:rPr lang="en-GB" sz="5300" dirty="0" smtClean="0"/>
            </a:br>
            <a:endParaRPr lang="en-GB" sz="3200" i="1" dirty="0"/>
          </a:p>
        </p:txBody>
      </p:sp>
      <p:sp>
        <p:nvSpPr>
          <p:cNvPr id="6" name="TextBox 5"/>
          <p:cNvSpPr txBox="1"/>
          <p:nvPr/>
        </p:nvSpPr>
        <p:spPr>
          <a:xfrm>
            <a:off x="285720" y="1285860"/>
            <a:ext cx="5429288" cy="58477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Once upon a time ....</a:t>
            </a:r>
            <a:endParaRPr lang="en-GB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2071678"/>
            <a:ext cx="2928958" cy="238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14678" y="2071678"/>
            <a:ext cx="2792324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4" name="Group 13"/>
          <p:cNvGrpSpPr/>
          <p:nvPr/>
        </p:nvGrpSpPr>
        <p:grpSpPr>
          <a:xfrm>
            <a:off x="2071670" y="1214422"/>
            <a:ext cx="6834235" cy="5286412"/>
            <a:chOff x="2071670" y="1214422"/>
            <a:chExt cx="6834235" cy="5286412"/>
          </a:xfrm>
        </p:grpSpPr>
        <p:pic>
          <p:nvPicPr>
            <p:cNvPr id="2" name="Picture 4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071670" y="4572008"/>
              <a:ext cx="3786214" cy="1695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143636" y="4429132"/>
              <a:ext cx="2762269" cy="20717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31" name="Picture 7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6286512" y="1214422"/>
              <a:ext cx="2143140" cy="27967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5" name="TextBox 14"/>
          <p:cNvSpPr txBox="1"/>
          <p:nvPr/>
        </p:nvSpPr>
        <p:spPr>
          <a:xfrm>
            <a:off x="285720" y="1285860"/>
            <a:ext cx="5429288" cy="58477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Science and physics were born</a:t>
            </a:r>
            <a:endParaRPr lang="en-GB" sz="3200" dirty="0"/>
          </a:p>
        </p:txBody>
      </p:sp>
      <p:sp>
        <p:nvSpPr>
          <p:cNvPr id="17" name="TextBox 16"/>
          <p:cNvSpPr txBox="1"/>
          <p:nvPr/>
        </p:nvSpPr>
        <p:spPr>
          <a:xfrm>
            <a:off x="357158" y="1357298"/>
            <a:ext cx="5357850" cy="4616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A bit later, </a:t>
            </a:r>
            <a:r>
              <a:rPr lang="en-GB" sz="2400" dirty="0" err="1" smtClean="0"/>
              <a:t>chem</a:t>
            </a:r>
            <a:r>
              <a:rPr lang="en-GB" sz="2400" dirty="0" smtClean="0"/>
              <a:t> and </a:t>
            </a:r>
            <a:r>
              <a:rPr lang="en-GB" sz="2400" dirty="0" err="1" smtClean="0"/>
              <a:t>biol</a:t>
            </a:r>
            <a:r>
              <a:rPr lang="en-GB" sz="2400" dirty="0" smtClean="0"/>
              <a:t> got going</a:t>
            </a:r>
            <a:endParaRPr lang="en-GB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285720" y="1285860"/>
            <a:ext cx="5429288" cy="4616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Then humans used them – ET was born</a:t>
            </a:r>
            <a:endParaRPr lang="en-GB" sz="2400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7" grpId="0" animBg="1"/>
      <p:bldP spid="17" grpId="1" animBg="1"/>
      <p:bldP spid="1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0" y="642918"/>
            <a:ext cx="8715404" cy="5572164"/>
          </a:xfrm>
        </p:spPr>
        <p:txBody>
          <a:bodyPr>
            <a:normAutofit fontScale="70000" lnSpcReduction="20000"/>
          </a:bodyPr>
          <a:lstStyle/>
          <a:p>
            <a:r>
              <a:rPr lang="en-GB" dirty="0" smtClean="0"/>
              <a:t>Respect for different departments and no sense of any subject being better or more important or more fundamental than any other: differences are great, but there are also commonalities.</a:t>
            </a:r>
          </a:p>
          <a:p>
            <a:r>
              <a:rPr lang="en-GB" dirty="0" smtClean="0"/>
              <a:t>Use positive language when talking about mathematics/other subjects: it is unfortunately seen as OK to dismiss maths as un-cool, pointless or geeky and this has a very negative impact on subject perceptions amongst students.</a:t>
            </a:r>
          </a:p>
          <a:p>
            <a:r>
              <a:rPr lang="en-GB" dirty="0" smtClean="0"/>
              <a:t>Build on learning from other subjects, rather than trying to teach things from scratch that students might have encountered elsewhere.</a:t>
            </a:r>
          </a:p>
          <a:p>
            <a:r>
              <a:rPr lang="en-GB" dirty="0" smtClean="0"/>
              <a:t>Realise that all SET teachers will have to teach maths at some points in the curriculum.</a:t>
            </a:r>
          </a:p>
          <a:p>
            <a:r>
              <a:rPr lang="en-GB" dirty="0" smtClean="0"/>
              <a:t>Don't assume that the maths is easy for students when it is located in a context where they wouldn't expect to find it.</a:t>
            </a:r>
          </a:p>
          <a:p>
            <a:r>
              <a:rPr lang="en-GB" dirty="0" smtClean="0"/>
              <a:t>Try to find the hidden gems in any topic area, even if it is not your personal favourite.</a:t>
            </a:r>
          </a:p>
          <a:p>
            <a:r>
              <a:rPr lang="en-GB" dirty="0" smtClean="0"/>
              <a:t>Be aware that the important role of the teacher is as a learning facilitator in many cross-curricular activities, rather than the transmitter of all of the knowledge.</a:t>
            </a:r>
          </a:p>
          <a:p>
            <a:r>
              <a:rPr lang="en-GB" dirty="0" smtClean="0"/>
              <a:t>It is OK not to know 'all' the answers. In fact, it is desirable to provide contexts in which you do not know all the answers to all possible questions!</a:t>
            </a:r>
          </a:p>
          <a:p>
            <a:endParaRPr lang="en-GB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9144000" cy="571480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Some key elements of good STEM practice</a:t>
            </a:r>
            <a:endParaRPr kumimoji="0" lang="en-GB" sz="32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9144000" cy="571480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What next?</a:t>
            </a:r>
            <a:endParaRPr kumimoji="0" lang="en-GB" sz="32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714356"/>
            <a:ext cx="7286676" cy="5180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71480"/>
          </a:xfrm>
          <a:solidFill>
            <a:srgbClr val="FFC000"/>
          </a:solidFill>
        </p:spPr>
        <p:txBody>
          <a:bodyPr>
            <a:normAutofit fontScale="90000"/>
          </a:bodyPr>
          <a:lstStyle/>
          <a:p>
            <a:pPr algn="l"/>
            <a:r>
              <a:rPr lang="en-GB" sz="3200" dirty="0" smtClean="0"/>
              <a:t>Historical background to stemNRICH</a:t>
            </a:r>
            <a:endParaRPr lang="en-GB" sz="3200" i="1" dirty="0"/>
          </a:p>
        </p:txBody>
      </p:sp>
      <p:sp>
        <p:nvSpPr>
          <p:cNvPr id="8" name="Rectangle 7"/>
          <p:cNvSpPr/>
          <p:nvPr/>
        </p:nvSpPr>
        <p:spPr>
          <a:xfrm>
            <a:off x="142844" y="642919"/>
            <a:ext cx="8358214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smtClean="0">
                <a:solidFill>
                  <a:srgbClr val="FF0000"/>
                </a:solidFill>
              </a:rPr>
              <a:t>What? </a:t>
            </a:r>
            <a:r>
              <a:rPr lang="en-GB" sz="2400" dirty="0" smtClean="0"/>
              <a:t>Rich, interesting tasks to provoke thought and engagement with the mathematical concepts underlying post-16 science.</a:t>
            </a:r>
          </a:p>
          <a:p>
            <a:endParaRPr lang="en-GB" dirty="0" smtClean="0"/>
          </a:p>
          <a:p>
            <a:pPr lvl="0"/>
            <a:r>
              <a:rPr lang="en-GB" sz="2400" dirty="0" smtClean="0">
                <a:solidFill>
                  <a:srgbClr val="FF0000"/>
                </a:solidFill>
              </a:rPr>
              <a:t>Why? </a:t>
            </a:r>
            <a:r>
              <a:rPr lang="en-GB" sz="2400" dirty="0" smtClean="0"/>
              <a:t>Because students can’t access their quantitative courses or are mathematically uninspired.</a:t>
            </a:r>
            <a:r>
              <a:rPr lang="en-GB" sz="2400" kern="0" dirty="0" smtClean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Comparison: ‘closed’ </a:t>
            </a:r>
            <a:r>
              <a:rPr lang="en-GB" dirty="0" err="1" smtClean="0"/>
              <a:t>vs</a:t>
            </a:r>
            <a:r>
              <a:rPr lang="en-GB" dirty="0" smtClean="0"/>
              <a:t> ‘rich’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4282" y="1600201"/>
            <a:ext cx="4210079" cy="1614487"/>
          </a:xfrm>
          <a:ln w="28575">
            <a:solidFill>
              <a:srgbClr val="FF0000"/>
            </a:solidFill>
          </a:ln>
        </p:spPr>
        <p:txBody>
          <a:bodyPr/>
          <a:lstStyle/>
          <a:p>
            <a:r>
              <a:rPr lang="en-GB" sz="2400" dirty="0" smtClean="0"/>
              <a:t>What is the average of </a:t>
            </a:r>
            <a:br>
              <a:rPr lang="en-GB" sz="2400" dirty="0" smtClean="0"/>
            </a:br>
            <a:r>
              <a:rPr lang="en-GB" sz="2400" dirty="0" smtClean="0"/>
              <a:t>12, 17, 19, ... , 87, 93.</a:t>
            </a:r>
          </a:p>
          <a:p>
            <a:r>
              <a:rPr lang="en-GB" sz="2400" dirty="0" smtClean="0"/>
              <a:t>Do 9 other questions.</a:t>
            </a:r>
            <a:endParaRPr lang="en-GB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600201"/>
            <a:ext cx="4424363" cy="1614486"/>
          </a:xfr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sz="2400" dirty="0"/>
              <a:t>Do half of the students taking a test score less than the average mark?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214282" y="3714752"/>
            <a:ext cx="4210079" cy="1614487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5613" marR="0" lvl="0" indent="-45561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GB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Convert</a:t>
            </a:r>
            <a:r>
              <a:rPr lang="en-GB" sz="2400" u="none" kern="0" noProof="0" dirty="0">
                <a:solidFill>
                  <a:srgbClr val="000099"/>
                </a:solidFill>
                <a:latin typeface="+mn-lt"/>
              </a:rPr>
              <a:t> </a:t>
            </a:r>
            <a:r>
              <a:rPr lang="en-GB" sz="2400" u="none" kern="0" noProof="0" dirty="0" smtClean="0">
                <a:solidFill>
                  <a:srgbClr val="000099"/>
                </a:solidFill>
                <a:latin typeface="+mn-lt"/>
              </a:rPr>
              <a:t>12</a:t>
            </a:r>
            <a:r>
              <a:rPr lang="en-GB" sz="2400" u="none" kern="0" dirty="0" smtClean="0">
                <a:solidFill>
                  <a:srgbClr val="000099"/>
                </a:solidFill>
                <a:latin typeface="+mn-lt"/>
              </a:rPr>
              <a:t> Celsius into Fahrenheit.</a:t>
            </a:r>
          </a:p>
          <a:p>
            <a:pPr marL="455613" marR="0" lvl="0" indent="-45561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GB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 9 other questions.</a:t>
            </a:r>
          </a:p>
        </p:txBody>
      </p:sp>
      <p:sp>
        <p:nvSpPr>
          <p:cNvPr id="7" name="Content Placeholder 3"/>
          <p:cNvSpPr txBox="1">
            <a:spLocks/>
          </p:cNvSpPr>
          <p:nvPr/>
        </p:nvSpPr>
        <p:spPr bwMode="auto">
          <a:xfrm>
            <a:off x="4572000" y="3714752"/>
            <a:ext cx="4424363" cy="1614486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5613" lvl="0" indent="-455613">
              <a:spcBef>
                <a:spcPct val="20000"/>
              </a:spcBef>
              <a:buFont typeface="Wingdings" pitchFamily="2" charset="2"/>
              <a:buChar char="Ø"/>
            </a:pPr>
            <a:r>
              <a:rPr lang="en-GB" sz="2400" u="none" dirty="0" smtClean="0">
                <a:solidFill>
                  <a:srgbClr val="000099"/>
                </a:solidFill>
                <a:latin typeface="+mn-lt"/>
              </a:rPr>
              <a:t>Is there </a:t>
            </a:r>
            <a:r>
              <a:rPr lang="en-GB" sz="2400" u="none" dirty="0">
                <a:solidFill>
                  <a:srgbClr val="000099"/>
                </a:solidFill>
                <a:latin typeface="+mn-lt"/>
              </a:rPr>
              <a:t>a temperature at which Celsius and Fahrenheit readings are the </a:t>
            </a:r>
            <a:r>
              <a:rPr lang="en-GB" sz="2400" u="none" dirty="0" smtClean="0">
                <a:solidFill>
                  <a:srgbClr val="000099"/>
                </a:solidFill>
                <a:latin typeface="+mn-lt"/>
              </a:rPr>
              <a:t>same?</a:t>
            </a:r>
            <a:endParaRPr lang="en-GB" sz="2400" u="none" dirty="0">
              <a:solidFill>
                <a:srgbClr val="000099"/>
              </a:solidFill>
              <a:latin typeface="+mn-lt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57232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Overly procedural thinking</a:t>
            </a:r>
          </a:p>
          <a:p>
            <a:r>
              <a:rPr lang="en-GB" dirty="0" smtClean="0"/>
              <a:t>Inability to translate mathematical meaning to biological meaning</a:t>
            </a:r>
          </a:p>
          <a:p>
            <a:r>
              <a:rPr lang="en-GB" dirty="0" smtClean="0"/>
              <a:t>Inability to make estimates or approximations</a:t>
            </a:r>
          </a:p>
          <a:p>
            <a:r>
              <a:rPr lang="en-GB" dirty="0" smtClean="0"/>
              <a:t>Poor problem solving skills</a:t>
            </a:r>
          </a:p>
          <a:p>
            <a:r>
              <a:rPr lang="en-GB" dirty="0" smtClean="0"/>
              <a:t>Lack of practice</a:t>
            </a:r>
          </a:p>
          <a:p>
            <a:r>
              <a:rPr lang="en-GB" dirty="0" smtClean="0"/>
              <a:t>Lack of confidence</a:t>
            </a:r>
          </a:p>
          <a:p>
            <a:r>
              <a:rPr lang="en-GB" dirty="0" smtClean="0"/>
              <a:t>Lack of mathematical interest</a:t>
            </a:r>
            <a:endParaRPr lang="en-GB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571480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dirty="0" smtClean="0">
                <a:latin typeface="+mj-lt"/>
                <a:ea typeface="+mj-ea"/>
                <a:cs typeface="+mj-cs"/>
              </a:rPr>
              <a:t>What problems do school leavers face in STEM?</a:t>
            </a:r>
            <a:endParaRPr kumimoji="0" lang="en-GB" sz="32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4143380"/>
            <a:ext cx="7198867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714348" y="1000108"/>
            <a:ext cx="7271795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71480"/>
          </a:xfrm>
          <a:solidFill>
            <a:srgbClr val="FFC000"/>
          </a:solidFill>
        </p:spPr>
        <p:txBody>
          <a:bodyPr>
            <a:normAutofit fontScale="90000"/>
          </a:bodyPr>
          <a:lstStyle/>
          <a:p>
            <a:pPr algn="l"/>
            <a:r>
              <a:rPr lang="en-GB" sz="3200" dirty="0" smtClean="0"/>
              <a:t>What did we do?</a:t>
            </a:r>
            <a:endParaRPr lang="en-GB" sz="3200" i="1" dirty="0"/>
          </a:p>
        </p:txBody>
      </p:sp>
      <p:sp>
        <p:nvSpPr>
          <p:cNvPr id="9" name="Down Arrow 8"/>
          <p:cNvSpPr/>
          <p:nvPr/>
        </p:nvSpPr>
        <p:spPr>
          <a:xfrm>
            <a:off x="4071934" y="3143248"/>
            <a:ext cx="642942" cy="8572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http://nrich.maths.org/stemnrich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 smtClean="0"/>
              <a:t>Interlude 1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844" y="274638"/>
            <a:ext cx="9001156" cy="1143000"/>
          </a:xfrm>
        </p:spPr>
        <p:txBody>
          <a:bodyPr/>
          <a:lstStyle/>
          <a:p>
            <a:r>
              <a:rPr lang="en-GB" dirty="0" smtClean="0">
                <a:hlinkClick r:id="rId3"/>
              </a:rPr>
              <a:t>Investigating the dilution series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42910" y="4429132"/>
            <a:ext cx="8208962" cy="1214446"/>
          </a:xfrm>
        </p:spPr>
        <p:txBody>
          <a:bodyPr/>
          <a:lstStyle/>
          <a:p>
            <a:r>
              <a:rPr lang="en-GB" sz="2400" dirty="0" smtClean="0"/>
              <a:t>A four stage dilution is made in multiples of 10 ml</a:t>
            </a:r>
          </a:p>
          <a:p>
            <a:r>
              <a:rPr lang="en-GB" sz="2400" dirty="0" smtClean="0"/>
              <a:t>Can you make 10, 100, 160, 20, 125, 1875 per ml?</a:t>
            </a:r>
          </a:p>
        </p:txBody>
      </p:sp>
      <p:pic>
        <p:nvPicPr>
          <p:cNvPr id="4" name="Picture 3" descr="dilutionsImage.jpg">
            <a:hlinkClick r:id="rId4" action="ppaction://hlinkfile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1285860"/>
            <a:ext cx="9144000" cy="2759432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0" y="0"/>
            <a:ext cx="9144000" cy="571480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dirty="0" smtClean="0">
                <a:latin typeface="+mj-lt"/>
                <a:ea typeface="+mj-ea"/>
                <a:cs typeface="+mj-cs"/>
              </a:rPr>
              <a:t>What do we hope to achieve by all of this?</a:t>
            </a:r>
            <a:endParaRPr kumimoji="0" lang="en-GB" sz="32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sz="half" idx="1"/>
          </p:nvPr>
        </p:nvSpPr>
        <p:spPr>
          <a:xfrm>
            <a:off x="214282" y="928670"/>
            <a:ext cx="8358246" cy="5143536"/>
          </a:xfrm>
        </p:spPr>
        <p:txBody>
          <a:bodyPr>
            <a:normAutofit/>
          </a:bodyPr>
          <a:lstStyle/>
          <a:p>
            <a:r>
              <a:rPr lang="en-GB" dirty="0" smtClean="0"/>
              <a:t>Teachers feeling supported and able to increase student motivation in and enjoyment of STEM.</a:t>
            </a:r>
          </a:p>
          <a:p>
            <a:r>
              <a:rPr lang="en-GB" dirty="0" smtClean="0"/>
              <a:t>Make students better prepared for GCSE, A-levels and university - making them happier, more skilled and better informed.</a:t>
            </a:r>
          </a:p>
          <a:p>
            <a:r>
              <a:rPr lang="en-GB" dirty="0" smtClean="0"/>
              <a:t>Enrichment of maths and SET classrooms, making full use of the varied histories and experiences of teachers, such as non-subject specialists teaching maths/science.</a:t>
            </a:r>
          </a:p>
          <a:p>
            <a:endParaRPr lang="en-GB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9144000" cy="571480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Three levels of STEM engagement</a:t>
            </a:r>
            <a:endParaRPr kumimoji="0" lang="en-GB" sz="32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itle 1"/>
          <p:cNvSpPr txBox="1">
            <a:spLocks noGrp="1"/>
          </p:cNvSpPr>
          <p:nvPr>
            <p:ph sz="half" idx="1"/>
          </p:nvPr>
        </p:nvSpPr>
        <p:spPr>
          <a:xfrm>
            <a:off x="142876" y="3660795"/>
            <a:ext cx="7858148" cy="839775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>
              <a:buNone/>
            </a:pPr>
            <a:r>
              <a:rPr lang="en-GB" sz="2900" b="1" dirty="0" smtClean="0"/>
              <a:t>Raise awareness of general connections</a:t>
            </a:r>
            <a:r>
              <a:rPr lang="en-GB" sz="2900" dirty="0" smtClean="0"/>
              <a:t> across subjects</a:t>
            </a:r>
            <a:endParaRPr lang="en-GB" sz="2900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857224" y="2571744"/>
            <a:ext cx="6429420" cy="839775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rmAutofit fontScale="60000" lnSpcReduction="20000"/>
          </a:bodyPr>
          <a:lstStyle/>
          <a:p>
            <a:pPr algn="ctr"/>
            <a:r>
              <a:rPr lang="en-GB" sz="3200" b="1" dirty="0" smtClean="0"/>
              <a:t>Active reference in lessons to timetabled curriculum links</a:t>
            </a:r>
            <a:r>
              <a:rPr lang="en-GB" sz="3200" dirty="0" smtClean="0"/>
              <a:t> across departments as will be encountered by the students</a:t>
            </a:r>
            <a:endParaRPr kumimoji="0" lang="en-GB" sz="2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857356" y="1500174"/>
            <a:ext cx="4071966" cy="839775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rmAutofit fontScale="97500"/>
          </a:bodyPr>
          <a:lstStyle/>
          <a:p>
            <a:pPr algn="ctr"/>
            <a:r>
              <a:rPr lang="en-GB" sz="2000" b="1" dirty="0" smtClean="0"/>
              <a:t>Use of cross-curricular tasks in the learning of the standard curriculum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001024" y="3571876"/>
            <a:ext cx="9286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 smtClean="0"/>
              <a:t>1</a:t>
            </a:r>
            <a:endParaRPr lang="en-GB" sz="6000" dirty="0"/>
          </a:p>
        </p:txBody>
      </p:sp>
      <p:sp>
        <p:nvSpPr>
          <p:cNvPr id="12" name="TextBox 11"/>
          <p:cNvSpPr txBox="1"/>
          <p:nvPr/>
        </p:nvSpPr>
        <p:spPr>
          <a:xfrm>
            <a:off x="7358082" y="2428868"/>
            <a:ext cx="9286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 smtClean="0"/>
              <a:t>2</a:t>
            </a:r>
            <a:endParaRPr lang="en-GB" sz="6000" dirty="0"/>
          </a:p>
        </p:txBody>
      </p:sp>
      <p:sp>
        <p:nvSpPr>
          <p:cNvPr id="13" name="TextBox 12"/>
          <p:cNvSpPr txBox="1"/>
          <p:nvPr/>
        </p:nvSpPr>
        <p:spPr>
          <a:xfrm>
            <a:off x="5929322" y="1357298"/>
            <a:ext cx="9286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 smtClean="0"/>
              <a:t>3</a:t>
            </a:r>
            <a:endParaRPr lang="en-GB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1020</TotalTime>
  <Words>563</Words>
  <Application>Microsoft Office PowerPoint</Application>
  <PresentationFormat>On-screen Show (4:3)</PresentationFormat>
  <Paragraphs>56</Paragraphs>
  <Slides>11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BACKGROUND TO S&amp;M and ET </vt:lpstr>
      <vt:lpstr>Historical background to stemNRICH</vt:lpstr>
      <vt:lpstr>Comparison: ‘closed’ vs ‘rich’</vt:lpstr>
      <vt:lpstr>Slide 4</vt:lpstr>
      <vt:lpstr>What did we do?</vt:lpstr>
      <vt:lpstr>http://nrich.maths.org/stemnrich</vt:lpstr>
      <vt:lpstr>Investigating the dilution series</vt:lpstr>
      <vt:lpstr>Slide 8</vt:lpstr>
      <vt:lpstr>Slide 9</vt:lpstr>
      <vt:lpstr>Slide 10</vt:lpstr>
      <vt:lpstr>Slide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Windows User</dc:creator>
  <cp:lastModifiedBy>Windows User</cp:lastModifiedBy>
  <cp:revision>100</cp:revision>
  <dcterms:created xsi:type="dcterms:W3CDTF">2011-04-13T16:08:39Z</dcterms:created>
  <dcterms:modified xsi:type="dcterms:W3CDTF">2011-10-03T10:35:54Z</dcterms:modified>
</cp:coreProperties>
</file>