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526" r:id="rId3"/>
    <p:sldId id="523" r:id="rId4"/>
    <p:sldId id="524" r:id="rId5"/>
    <p:sldId id="525" r:id="rId6"/>
    <p:sldId id="351" r:id="rId7"/>
    <p:sldId id="458" r:id="rId8"/>
    <p:sldId id="498" r:id="rId9"/>
    <p:sldId id="499" r:id="rId10"/>
    <p:sldId id="356" r:id="rId11"/>
    <p:sldId id="453" r:id="rId12"/>
    <p:sldId id="457" r:id="rId13"/>
    <p:sldId id="454" r:id="rId14"/>
    <p:sldId id="518" r:id="rId15"/>
    <p:sldId id="404" r:id="rId16"/>
    <p:sldId id="406" r:id="rId17"/>
    <p:sldId id="521" r:id="rId18"/>
    <p:sldId id="522" r:id="rId19"/>
    <p:sldId id="471" r:id="rId20"/>
    <p:sldId id="472" r:id="rId21"/>
    <p:sldId id="473" r:id="rId22"/>
    <p:sldId id="474" r:id="rId23"/>
    <p:sldId id="475" r:id="rId24"/>
    <p:sldId id="476" r:id="rId25"/>
    <p:sldId id="477" r:id="rId26"/>
    <p:sldId id="478" r:id="rId27"/>
    <p:sldId id="479" r:id="rId28"/>
    <p:sldId id="480" r:id="rId29"/>
    <p:sldId id="488" r:id="rId30"/>
    <p:sldId id="516" r:id="rId31"/>
    <p:sldId id="436" r:id="rId32"/>
    <p:sldId id="45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CA4"/>
    <a:srgbClr val="295F2C"/>
    <a:srgbClr val="1A1C66"/>
    <a:srgbClr val="671214"/>
    <a:srgbClr val="97C646"/>
    <a:srgbClr val="4CA0D8"/>
    <a:srgbClr val="EC8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547" autoAdjust="0"/>
    <p:restoredTop sz="94660"/>
  </p:normalViewPr>
  <p:slideViewPr>
    <p:cSldViewPr snapToGrid="0" snapToObjects="1">
      <p:cViewPr>
        <p:scale>
          <a:sx n="85" d="100"/>
          <a:sy n="85" d="100"/>
        </p:scale>
        <p:origin x="-1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5E27-5514-9442-A804-F24E7764AD0E}" type="datetimeFigureOut">
              <a:rPr lang="en-US" smtClean="0"/>
              <a:t>19/01/2016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AC5BC-B9BE-C847-8E4A-8F67147EF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1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2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1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9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568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250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7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2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3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2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BF0EE-9F1B-5240-AA5C-DE40D666A16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0BACA-E735-7F47-AA55-49F3A2BC8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2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6" descr="Logo_explode_cub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489" y="4907238"/>
            <a:ext cx="1539590" cy="164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1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Info@mikeaskew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470" y="2975768"/>
            <a:ext cx="8755529" cy="1362075"/>
          </a:xfrm>
        </p:spPr>
        <p:txBody>
          <a:bodyPr>
            <a:normAutofit/>
          </a:bodyPr>
          <a:lstStyle/>
          <a:p>
            <a:r>
              <a:rPr lang="en-GB" dirty="0" smtClean="0"/>
              <a:t>Mastering mathematics &amp; the new primary curriculum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156620"/>
            <a:ext cx="7772400" cy="652322"/>
          </a:xfrm>
        </p:spPr>
        <p:txBody>
          <a:bodyPr/>
          <a:lstStyle/>
          <a:p>
            <a:r>
              <a:rPr lang="en-US" dirty="0" smtClean="0"/>
              <a:t>Mike Askew</a:t>
            </a:r>
            <a:endParaRPr lang="en-US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722313" y="5018881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2"/>
              </a:rPr>
              <a:t>i</a:t>
            </a:r>
            <a:r>
              <a:rPr lang="en-US" dirty="0" smtClean="0">
                <a:hlinkClick r:id="rId2"/>
              </a:rPr>
              <a:t>nfo@mikeaskew.net</a:t>
            </a:r>
            <a:endParaRPr lang="en-US" dirty="0" smtClean="0"/>
          </a:p>
          <a:p>
            <a:r>
              <a:rPr lang="en-US" dirty="0" smtClean="0"/>
              <a:t>@mikeaske26</a:t>
            </a:r>
          </a:p>
          <a:p>
            <a:r>
              <a:rPr lang="en-US" dirty="0" err="1" smtClean="0"/>
              <a:t>www.mikeaskew.net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8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0" y="0"/>
            <a:ext cx="914199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406400"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66687" y="1898790"/>
            <a:ext cx="9101139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rgbClr val="CCFFCC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9600" dirty="0" smtClean="0">
                <a:solidFill>
                  <a:srgbClr val="000090"/>
                </a:solidFill>
              </a:rPr>
              <a:t>Developmentally plastic</a:t>
            </a:r>
            <a:endParaRPr sz="9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Between and within class grouping</a:t>
            </a:r>
          </a:p>
          <a:p>
            <a:endParaRPr lang="en-US" sz="3600" dirty="0"/>
          </a:p>
          <a:p>
            <a:r>
              <a:rPr lang="en-US" sz="3600" dirty="0" smtClean="0"/>
              <a:t>Differentiation results in pupils engaging with different curricula.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58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Should the curriculum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</a:t>
            </a:r>
            <a:r>
              <a:rPr lang="en-US" sz="3600" dirty="0" smtClean="0"/>
              <a:t>e changed to meet individual needs?</a:t>
            </a:r>
          </a:p>
          <a:p>
            <a:endParaRPr lang="en-US" sz="3600" dirty="0"/>
          </a:p>
          <a:p>
            <a:r>
              <a:rPr lang="en-US" sz="3600" dirty="0"/>
              <a:t>k</a:t>
            </a:r>
            <a:r>
              <a:rPr lang="en-US" sz="3600" dirty="0" smtClean="0"/>
              <a:t>ept constant and made accessible to 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Mastery (Bloom)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Feedback</a:t>
            </a:r>
          </a:p>
          <a:p>
            <a:endParaRPr lang="en-US" sz="3600" dirty="0"/>
          </a:p>
          <a:p>
            <a:r>
              <a:rPr lang="en-US" sz="3600" dirty="0" smtClean="0"/>
              <a:t>Range of experiences</a:t>
            </a:r>
          </a:p>
          <a:p>
            <a:endParaRPr lang="en-US" sz="3600" dirty="0"/>
          </a:p>
          <a:p>
            <a:r>
              <a:rPr lang="en-US" sz="3600" dirty="0" smtClean="0"/>
              <a:t>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2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Mastery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Expectation that almost everyone can master most of the curriculum</a:t>
            </a:r>
          </a:p>
          <a:p>
            <a:r>
              <a:rPr lang="en-US" sz="3600" dirty="0" smtClean="0"/>
              <a:t>Moving through the curriculum at the same pace</a:t>
            </a:r>
          </a:p>
          <a:p>
            <a:r>
              <a:rPr lang="en-US" sz="3600" dirty="0" smtClean="0"/>
              <a:t>Spending longer on fewer topics</a:t>
            </a:r>
          </a:p>
          <a:p>
            <a:r>
              <a:rPr lang="en-US" sz="3600" dirty="0" smtClean="0"/>
              <a:t>Differentiating support</a:t>
            </a:r>
          </a:p>
          <a:p>
            <a:r>
              <a:rPr lang="en-US" sz="3600" dirty="0" smtClean="0"/>
              <a:t>Depth of understanding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9638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Start with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Mathematics</a:t>
            </a:r>
          </a:p>
          <a:p>
            <a:pPr lvl="1"/>
            <a:r>
              <a:rPr lang="en-US" sz="4000" dirty="0" smtClean="0"/>
              <a:t>Product</a:t>
            </a:r>
          </a:p>
          <a:p>
            <a:pPr lvl="1"/>
            <a:endParaRPr lang="en-US" sz="4000" dirty="0"/>
          </a:p>
          <a:p>
            <a:r>
              <a:rPr lang="en-US" sz="4000" dirty="0" smtClean="0"/>
              <a:t>Mathematising</a:t>
            </a:r>
          </a:p>
          <a:p>
            <a:pPr lvl="1"/>
            <a:r>
              <a:rPr lang="en-US" sz="4000" dirty="0" smtClean="0"/>
              <a:t>Process, especially reasoning</a:t>
            </a:r>
          </a:p>
        </p:txBody>
      </p:sp>
    </p:spTree>
    <p:extLst>
      <p:ext uri="{BB962C8B-B14F-4D97-AF65-F5344CB8AC3E}">
        <p14:creationId xmlns:p14="http://schemas.microsoft.com/office/powerpoint/2010/main" val="252820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97059" y="4512235"/>
            <a:ext cx="1942353" cy="2166471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Variation &amp; Reasoning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9 </a:t>
            </a:r>
            <a:r>
              <a:rPr lang="en-US" dirty="0" err="1" smtClean="0"/>
              <a:t>litre</a:t>
            </a:r>
            <a:r>
              <a:rPr lang="en-US" dirty="0" smtClean="0"/>
              <a:t> vat of jam is used to fill some 3 </a:t>
            </a:r>
            <a:r>
              <a:rPr lang="en-US" dirty="0" err="1" smtClean="0"/>
              <a:t>litre</a:t>
            </a:r>
            <a:r>
              <a:rPr lang="en-US" dirty="0" smtClean="0"/>
              <a:t> jars. How many jars can be filled?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9 </a:t>
            </a:r>
            <a:r>
              <a:rPr lang="en-US" dirty="0" err="1"/>
              <a:t>litre</a:t>
            </a:r>
            <a:r>
              <a:rPr lang="en-US" dirty="0"/>
              <a:t> vat of jam is used to fill some 1 </a:t>
            </a:r>
            <a:r>
              <a:rPr lang="en-US" dirty="0" err="1"/>
              <a:t>litre</a:t>
            </a:r>
            <a:r>
              <a:rPr lang="en-US" dirty="0"/>
              <a:t> jars. How many jars can be filled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A 9 </a:t>
            </a:r>
            <a:r>
              <a:rPr lang="en-US" dirty="0" err="1"/>
              <a:t>litre</a:t>
            </a:r>
            <a:r>
              <a:rPr lang="en-US" dirty="0"/>
              <a:t> vat of jam is used to fill some </a:t>
            </a:r>
            <a:r>
              <a:rPr lang="en-US" dirty="0" smtClean="0"/>
              <a:t>1/2 </a:t>
            </a:r>
            <a:r>
              <a:rPr lang="en-US" dirty="0" err="1"/>
              <a:t>litre</a:t>
            </a:r>
            <a:r>
              <a:rPr lang="en-US" dirty="0"/>
              <a:t> jars. How many jars can be filled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A 9 </a:t>
            </a:r>
            <a:r>
              <a:rPr lang="en-US" dirty="0" err="1"/>
              <a:t>litre</a:t>
            </a:r>
            <a:r>
              <a:rPr lang="en-US" dirty="0"/>
              <a:t> vat of jam is used to fill some </a:t>
            </a:r>
            <a:r>
              <a:rPr lang="en-US" dirty="0" smtClean="0"/>
              <a:t>1/3 </a:t>
            </a:r>
            <a:r>
              <a:rPr lang="en-US" dirty="0" err="1"/>
              <a:t>litre</a:t>
            </a:r>
            <a:r>
              <a:rPr lang="en-US" dirty="0"/>
              <a:t> jars. How many jars can be filled?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9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97059" y="4512235"/>
            <a:ext cx="1942353" cy="2166471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Variation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relationship between examples is as important (if not more so) than the examples on their own.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0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97059" y="4512235"/>
            <a:ext cx="1942353" cy="2166471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Variation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Key question:</a:t>
            </a:r>
          </a:p>
          <a:p>
            <a:pPr marL="0" indent="0">
              <a:buNone/>
            </a:pPr>
            <a:r>
              <a:rPr lang="en-US" dirty="0"/>
              <a:t>	What is the same?</a:t>
            </a:r>
          </a:p>
          <a:p>
            <a:pPr marL="0" indent="0">
              <a:buNone/>
            </a:pPr>
            <a:r>
              <a:rPr lang="en-US" dirty="0"/>
              <a:t>	What is different?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to keep in mind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When planning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directing learners attention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4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Screen Shot 2015-02-07 at 08.2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84" y="0"/>
            <a:ext cx="485417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37988" y="5609889"/>
            <a:ext cx="3152565" cy="83099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7988" y="5609889"/>
            <a:ext cx="3527948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 dirty="0" smtClean="0">
                <a:solidFill>
                  <a:srgbClr val="000000"/>
                </a:solidFill>
              </a:rPr>
              <a:t>DCSF-RR118</a:t>
            </a:r>
            <a:endParaRPr kumimoji="0" 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223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914399" y="2063555"/>
            <a:ext cx="7772401" cy="226663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192023">
              <a:defRPr sz="1800" b="0" cap="none"/>
            </a:pPr>
            <a:r>
              <a:rPr lang="en-GB" sz="4032" b="0" cap="none" dirty="0" err="1" smtClean="0">
                <a:latin typeface="Arial Unicode MS"/>
                <a:cs typeface="Arial Unicode MS"/>
              </a:rPr>
              <a:t>info@mikeaskew.net</a:t>
            </a:r>
            <a:r>
              <a:rPr lang="en-GB" sz="4032" b="0" cap="none" dirty="0" smtClean="0">
                <a:latin typeface="Arial Unicode MS"/>
                <a:cs typeface="Arial Unicode MS"/>
              </a:rPr>
              <a:t/>
            </a:r>
            <a:br>
              <a:rPr lang="en-GB" sz="4032" b="0" cap="none" dirty="0" smtClean="0">
                <a:latin typeface="Arial Unicode MS"/>
                <a:cs typeface="Arial Unicode MS"/>
              </a:rPr>
            </a:br>
            <a:r>
              <a:rPr lang="en-GB" sz="4032" b="0" cap="none" dirty="0" smtClean="0">
                <a:latin typeface="Arial Unicode MS"/>
                <a:cs typeface="Arial Unicode MS"/>
              </a:rPr>
              <a:t/>
            </a:r>
            <a:br>
              <a:rPr lang="en-GB" sz="4032" b="0" cap="none" dirty="0" smtClean="0">
                <a:latin typeface="Arial Unicode MS"/>
                <a:cs typeface="Arial Unicode MS"/>
              </a:rPr>
            </a:br>
            <a:r>
              <a:rPr lang="en-GB" sz="4032" b="0" cap="none" dirty="0" err="1" smtClean="0">
                <a:latin typeface="Arial Unicode MS"/>
                <a:cs typeface="Arial Unicode MS"/>
              </a:rPr>
              <a:t>www.mikeaskew.net</a:t>
            </a:r>
            <a:r>
              <a:rPr lang="en-GB" sz="4032" b="0" cap="none" dirty="0" smtClean="0">
                <a:latin typeface="Arial Unicode MS"/>
                <a:cs typeface="Arial Unicode MS"/>
              </a:rPr>
              <a:t/>
            </a:r>
            <a:br>
              <a:rPr lang="en-GB" sz="4032" b="0" cap="none" dirty="0" smtClean="0">
                <a:latin typeface="Arial Unicode MS"/>
                <a:cs typeface="Arial Unicode MS"/>
              </a:rPr>
            </a:br>
            <a:r>
              <a:rPr lang="en-GB" sz="4032" b="0" cap="none" dirty="0" smtClean="0">
                <a:latin typeface="Arial Unicode MS"/>
                <a:cs typeface="Arial Unicode MS"/>
              </a:rPr>
              <a:t/>
            </a:r>
            <a:br>
              <a:rPr lang="en-GB" sz="4032" b="0" cap="none" dirty="0" smtClean="0">
                <a:latin typeface="Arial Unicode MS"/>
                <a:cs typeface="Arial Unicode MS"/>
              </a:rPr>
            </a:br>
            <a:r>
              <a:rPr lang="en-GB" sz="4032" b="0" cap="none" dirty="0" smtClean="0">
                <a:latin typeface="Arial Unicode MS"/>
                <a:cs typeface="Arial Unicode MS"/>
              </a:rPr>
              <a:t>@mikeaskew26</a:t>
            </a:r>
            <a:endParaRPr lang="en-GB" sz="4032" b="0" cap="none" dirty="0">
              <a:latin typeface="Arial Unicode MS"/>
              <a:cs typeface="Arial Unicode MS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651" y="1079500"/>
            <a:ext cx="87500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295F2C"/>
                </a:solidFill>
                <a:latin typeface="Helvetica"/>
                <a:cs typeface="Helvetica"/>
              </a:rPr>
              <a:t>Mathematical reasoning, even more so than children’s knowledge of arithmetic, </a:t>
            </a:r>
            <a:r>
              <a:rPr lang="en-US" sz="4400" b="1" dirty="0" smtClean="0">
                <a:solidFill>
                  <a:srgbClr val="295F2C"/>
                </a:solidFill>
                <a:latin typeface="Helvetica"/>
                <a:cs typeface="Helvetica"/>
              </a:rPr>
              <a:t>is important </a:t>
            </a:r>
            <a:r>
              <a:rPr lang="en-US" sz="4400" b="1" dirty="0">
                <a:solidFill>
                  <a:srgbClr val="295F2C"/>
                </a:solidFill>
                <a:latin typeface="Helvetica"/>
                <a:cs typeface="Helvetica"/>
              </a:rPr>
              <a:t>for children’s later achievement in </a:t>
            </a:r>
            <a:r>
              <a:rPr lang="en-US" sz="4400" b="1" dirty="0" smtClean="0">
                <a:solidFill>
                  <a:srgbClr val="295F2C"/>
                </a:solidFill>
                <a:latin typeface="Helvetica"/>
                <a:cs typeface="Helvetica"/>
              </a:rPr>
              <a:t>mathematics.</a:t>
            </a:r>
          </a:p>
          <a:p>
            <a:endParaRPr lang="en-US" sz="4400" b="1" dirty="0">
              <a:solidFill>
                <a:srgbClr val="295F2C"/>
              </a:solidFill>
            </a:endParaRPr>
          </a:p>
          <a:p>
            <a:endParaRPr lang="en-US" sz="4400" b="1" dirty="0" smtClean="0">
              <a:solidFill>
                <a:srgbClr val="295F2C"/>
              </a:solidFill>
            </a:endParaRPr>
          </a:p>
          <a:p>
            <a:pPr algn="r"/>
            <a:r>
              <a:rPr lang="en-US" sz="4400" dirty="0" smtClean="0">
                <a:solidFill>
                  <a:srgbClr val="295F2C"/>
                </a:solidFill>
                <a:latin typeface="Helvetica"/>
                <a:cs typeface="Helvetica"/>
              </a:rPr>
              <a:t>Nunes et al. DSFC RR-118</a:t>
            </a:r>
            <a:endParaRPr lang="en-US" sz="4400" dirty="0">
              <a:solidFill>
                <a:srgbClr val="295F2C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8763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340"/>
          <p:cNvGraphicFramePr/>
          <p:nvPr>
            <p:extLst>
              <p:ext uri="{D42A27DB-BD31-4B8C-83A1-F6EECF244321}">
                <p14:modId xmlns:p14="http://schemas.microsoft.com/office/powerpoint/2010/main" val="1826489641"/>
              </p:ext>
            </p:extLst>
          </p:nvPr>
        </p:nvGraphicFramePr>
        <p:xfrm>
          <a:off x="-1" y="846672"/>
          <a:ext cx="9144001" cy="48894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14106"/>
                <a:gridCol w="1757474"/>
                <a:gridCol w="1381252"/>
                <a:gridCol w="2133695"/>
                <a:gridCol w="1757474"/>
              </a:tblGrid>
              <a:tr h="472487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Pre-test</a:t>
                      </a:r>
                      <a:endParaRPr sz="2400" b="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Correct</a:t>
                      </a:r>
                      <a:endParaRPr sz="2400" b="1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i="0">
                          <a:uFill>
                            <a:solidFill>
                              <a:srgbClr val="FFFFFF"/>
                            </a:solidFill>
                          </a:uFill>
                        </a:defRPr>
                      </a:pPr>
                      <a:endParaRPr sz="240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Post-test</a:t>
                      </a:r>
                      <a:endParaRPr sz="2400" b="1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Correct</a:t>
                      </a:r>
                      <a:endParaRPr sz="2400" b="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</a:tr>
              <a:tr h="984348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8 + 4 = [  ] + 5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9 + 3 = [  ] + 4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457722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109601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32 + 19 = [  ] + 20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44 + 19 = [  ] + 20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697252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1181679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68 - 39 = [  ] - 40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56 - 19 = [  ] - 20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02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340"/>
          <p:cNvGraphicFramePr/>
          <p:nvPr>
            <p:extLst>
              <p:ext uri="{D42A27DB-BD31-4B8C-83A1-F6EECF244321}">
                <p14:modId xmlns:p14="http://schemas.microsoft.com/office/powerpoint/2010/main" val="3750738512"/>
              </p:ext>
            </p:extLst>
          </p:nvPr>
        </p:nvGraphicFramePr>
        <p:xfrm>
          <a:off x="-1" y="846672"/>
          <a:ext cx="9144001" cy="48894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14106"/>
                <a:gridCol w="1757474"/>
                <a:gridCol w="1381252"/>
                <a:gridCol w="2133695"/>
                <a:gridCol w="1757474"/>
              </a:tblGrid>
              <a:tr h="472487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Pre-test</a:t>
                      </a:r>
                      <a:endParaRPr sz="2400" b="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Correct</a:t>
                      </a:r>
                      <a:endParaRPr sz="2400" b="1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i="0">
                          <a:uFill>
                            <a:solidFill>
                              <a:srgbClr val="FFFFFF"/>
                            </a:solidFill>
                          </a:uFill>
                        </a:defRPr>
                      </a:pPr>
                      <a:endParaRPr sz="240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Post-test</a:t>
                      </a:r>
                      <a:endParaRPr sz="2400" b="1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Correct</a:t>
                      </a:r>
                      <a:endParaRPr sz="2400" b="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</a:tr>
              <a:tr h="984348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8 + 4 = [  ] + 5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58%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9 + 3 = [  ] + 4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457722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109601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32 + 19 = [  ] + 20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53%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44 + 19 = [  ] + 20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697252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1181679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68 - 39 = [  ] - 40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56 - 19 = [  ] - 20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36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340"/>
          <p:cNvGraphicFramePr/>
          <p:nvPr>
            <p:extLst>
              <p:ext uri="{D42A27DB-BD31-4B8C-83A1-F6EECF244321}">
                <p14:modId xmlns:p14="http://schemas.microsoft.com/office/powerpoint/2010/main" val="3679736963"/>
              </p:ext>
            </p:extLst>
          </p:nvPr>
        </p:nvGraphicFramePr>
        <p:xfrm>
          <a:off x="-1" y="846672"/>
          <a:ext cx="9144001" cy="48894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14106"/>
                <a:gridCol w="1757474"/>
                <a:gridCol w="1381252"/>
                <a:gridCol w="2133695"/>
                <a:gridCol w="1757474"/>
              </a:tblGrid>
              <a:tr h="472487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Pre-test</a:t>
                      </a:r>
                      <a:endParaRPr sz="2400" b="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Correct</a:t>
                      </a:r>
                      <a:endParaRPr sz="2400" b="1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i="0">
                          <a:uFill>
                            <a:solidFill>
                              <a:srgbClr val="FFFFFF"/>
                            </a:solidFill>
                          </a:uFill>
                        </a:defRPr>
                      </a:pPr>
                      <a:endParaRPr sz="240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Post-test</a:t>
                      </a:r>
                      <a:endParaRPr sz="2400" b="1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Correct</a:t>
                      </a:r>
                      <a:endParaRPr sz="2400" b="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</a:tr>
              <a:tr h="984348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8 + 4 = [  ] + 5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58%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9 + 3 = [  ] + 4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457722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109601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32 + 19 = [  ] + 20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53%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44 + 19 = [  ] + 20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697252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1181679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68 - 39 = [  ] - 40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26%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56 - 19 = [  ] - 20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46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340"/>
          <p:cNvGraphicFramePr/>
          <p:nvPr>
            <p:extLst>
              <p:ext uri="{D42A27DB-BD31-4B8C-83A1-F6EECF244321}">
                <p14:modId xmlns:p14="http://schemas.microsoft.com/office/powerpoint/2010/main" val="2326546460"/>
              </p:ext>
            </p:extLst>
          </p:nvPr>
        </p:nvGraphicFramePr>
        <p:xfrm>
          <a:off x="-1" y="846672"/>
          <a:ext cx="9144001" cy="48894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14106"/>
                <a:gridCol w="1757474"/>
                <a:gridCol w="1381252"/>
                <a:gridCol w="2133695"/>
                <a:gridCol w="1757474"/>
              </a:tblGrid>
              <a:tr h="472487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Pre-test</a:t>
                      </a:r>
                      <a:endParaRPr sz="2400" b="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Correct</a:t>
                      </a:r>
                      <a:endParaRPr sz="2400" b="1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i="0">
                          <a:uFill>
                            <a:solidFill>
                              <a:srgbClr val="FFFFFF"/>
                            </a:solidFill>
                          </a:uFill>
                        </a:defRPr>
                      </a:pPr>
                      <a:endParaRPr sz="240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Post-test</a:t>
                      </a:r>
                      <a:endParaRPr sz="2400" b="1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cs typeface="Helvetica"/>
                        </a:rPr>
                        <a:t>Correct</a:t>
                      </a:r>
                      <a:endParaRPr sz="2400" b="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295F2C"/>
                    </a:solidFill>
                  </a:tcPr>
                </a:tc>
              </a:tr>
              <a:tr h="984348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8 + 4 = [  ] + 5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58%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9 + 3 = [  ] + 4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96%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457722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109601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32 + 19 = [  ] + 20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53%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44 + 19 = [  ] + 20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92%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697252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i="0">
                          <a:uFill>
                            <a:solidFill/>
                          </a:uFill>
                        </a:defRPr>
                      </a:pPr>
                      <a:endParaRPr sz="1800" b="1" dirty="0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1181679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68 - 39 = [  ] - 40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26%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>
                          <a:uFill>
                            <a:solidFill/>
                          </a:uFill>
                        </a:defRPr>
                      </a:pPr>
                      <a:endParaRPr sz="1800" b="1"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800" b="1" dirty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56 - 19 = [  ] - 20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GB" sz="1800" b="1" dirty="0" smtClean="0">
                          <a:uFill>
                            <a:solidFill/>
                          </a:uFill>
                          <a:latin typeface="Helvetica"/>
                          <a:cs typeface="Helvetica"/>
                        </a:rPr>
                        <a:t>55%</a:t>
                      </a:r>
                      <a:endParaRPr sz="1800" b="1" dirty="0">
                        <a:uFill>
                          <a:solidFill/>
                        </a:uFill>
                        <a:latin typeface="Helvetica"/>
                        <a:cs typeface="Helvetica"/>
                      </a:endParaRP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53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001" y="294670"/>
            <a:ext cx="8170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295F2C"/>
                </a:solidFill>
                <a:latin typeface="Helvetica"/>
                <a:cs typeface="Helvetica"/>
              </a:rPr>
              <a:t>Reasoning</a:t>
            </a:r>
            <a:endParaRPr lang="en-US" sz="9600" b="1" dirty="0">
              <a:solidFill>
                <a:srgbClr val="295F2C"/>
              </a:solidFill>
              <a:latin typeface="Helvetica"/>
              <a:cs typeface="Helvetic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27667" y="2984500"/>
            <a:ext cx="6604000" cy="0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370667" y="26035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392333" y="26035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1333" y="3217326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68</a:t>
            </a:r>
            <a:endParaRPr lang="en-US" sz="4400" dirty="0">
              <a:solidFill>
                <a:srgbClr val="295F2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2667" y="3200390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39</a:t>
            </a:r>
            <a:endParaRPr lang="en-US" sz="4400" dirty="0">
              <a:solidFill>
                <a:srgbClr val="295F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8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001" y="294670"/>
            <a:ext cx="8170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295F2C"/>
                </a:solidFill>
                <a:latin typeface="Helvetica"/>
                <a:cs typeface="Helvetica"/>
              </a:rPr>
              <a:t>Reasoning</a:t>
            </a:r>
            <a:endParaRPr lang="en-US" sz="9600" b="1" dirty="0">
              <a:solidFill>
                <a:srgbClr val="295F2C"/>
              </a:solidFill>
              <a:latin typeface="Helvetica"/>
              <a:cs typeface="Helvetic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27667" y="2984500"/>
            <a:ext cx="6604000" cy="0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370667" y="26035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392333" y="26035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1333" y="3217326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68</a:t>
            </a:r>
            <a:endParaRPr lang="en-US" sz="4400" dirty="0">
              <a:solidFill>
                <a:srgbClr val="295F2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2667" y="3200390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39</a:t>
            </a:r>
            <a:endParaRPr lang="en-US" sz="4400" dirty="0">
              <a:solidFill>
                <a:srgbClr val="295F2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13000" y="2561166"/>
            <a:ext cx="3925907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8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001" y="294670"/>
            <a:ext cx="8170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295F2C"/>
                </a:solidFill>
              </a:rPr>
              <a:t>Reasoning</a:t>
            </a:r>
            <a:endParaRPr lang="en-US" sz="9600" b="1" dirty="0">
              <a:solidFill>
                <a:srgbClr val="295F2C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27667" y="2984500"/>
            <a:ext cx="6604000" cy="0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27667" y="5041900"/>
            <a:ext cx="6604000" cy="0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370667" y="26035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392333" y="26035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58007" y="45974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72462" y="45974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1333" y="3217326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68</a:t>
            </a:r>
            <a:endParaRPr lang="en-US" sz="4400" dirty="0">
              <a:solidFill>
                <a:srgbClr val="295F2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2667" y="3200390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39</a:t>
            </a:r>
            <a:endParaRPr lang="en-US" sz="4400" dirty="0">
              <a:solidFill>
                <a:srgbClr val="295F2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3000" y="2561166"/>
            <a:ext cx="3925907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45249" y="5445053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69</a:t>
            </a:r>
            <a:endParaRPr lang="en-US" sz="4400" dirty="0">
              <a:solidFill>
                <a:srgbClr val="295F2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67208" y="5359399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295F2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542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97C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001" y="294670"/>
            <a:ext cx="8170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295F2C"/>
                </a:solidFill>
                <a:latin typeface="Helvetica"/>
                <a:cs typeface="Helvetica"/>
              </a:rPr>
              <a:t>Reasoning</a:t>
            </a:r>
            <a:endParaRPr lang="en-US" sz="9600" b="1" dirty="0">
              <a:solidFill>
                <a:srgbClr val="295F2C"/>
              </a:solidFill>
              <a:latin typeface="Helvetica"/>
              <a:cs typeface="Helvetic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27667" y="2984500"/>
            <a:ext cx="6604000" cy="0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27667" y="5041900"/>
            <a:ext cx="6604000" cy="0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370667" y="26035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392333" y="26035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58007" y="45974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72462" y="4597400"/>
            <a:ext cx="0" cy="761999"/>
          </a:xfrm>
          <a:prstGeom prst="line">
            <a:avLst/>
          </a:prstGeom>
          <a:ln w="38100" cmpd="sng">
            <a:solidFill>
              <a:srgbClr val="295F2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1333" y="3217326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68</a:t>
            </a:r>
            <a:endParaRPr lang="en-US" sz="4400" dirty="0">
              <a:solidFill>
                <a:srgbClr val="295F2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2667" y="3200390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39</a:t>
            </a:r>
            <a:endParaRPr lang="en-US" sz="4400" dirty="0">
              <a:solidFill>
                <a:srgbClr val="295F2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3000" y="2561166"/>
            <a:ext cx="3925907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45249" y="5445053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5F2C"/>
                </a:solidFill>
              </a:rPr>
              <a:t>69</a:t>
            </a:r>
            <a:endParaRPr lang="en-US" sz="4400" dirty="0">
              <a:solidFill>
                <a:srgbClr val="295F2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01125" y="4615985"/>
            <a:ext cx="3925907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67208" y="5359399"/>
            <a:ext cx="867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295F2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839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solving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b="1" dirty="0" smtClean="0"/>
              <a:t>to</a:t>
            </a:r>
            <a:r>
              <a:rPr lang="en-US" dirty="0" smtClean="0"/>
              <a:t> solve problems</a:t>
            </a:r>
          </a:p>
          <a:p>
            <a:endParaRPr lang="en-US" dirty="0"/>
          </a:p>
          <a:p>
            <a:r>
              <a:rPr lang="en-US" dirty="0" smtClean="0"/>
              <a:t>Learning </a:t>
            </a:r>
            <a:r>
              <a:rPr lang="en-US" b="1" dirty="0" smtClean="0"/>
              <a:t>through</a:t>
            </a:r>
            <a:r>
              <a:rPr lang="en-US" dirty="0" smtClean="0"/>
              <a:t> solving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7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0" y="0"/>
            <a:ext cx="9141991" cy="6858000"/>
          </a:xfrm>
          <a:prstGeom prst="rect">
            <a:avLst/>
          </a:prstGeom>
          <a:solidFill>
            <a:srgbClr val="D3AA1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406400">
              <a:defRPr>
                <a:solidFill>
                  <a:srgbClr val="D5AC1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357188" y="1900377"/>
            <a:ext cx="8428037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12900" b="1">
                <a:solidFill>
                  <a:srgbClr val="302B71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9600" b="1" dirty="0" smtClean="0">
                <a:solidFill>
                  <a:srgbClr val="302B71"/>
                </a:solidFill>
              </a:rPr>
              <a:t>Maths is NOT a spectator sport</a:t>
            </a:r>
            <a:endParaRPr sz="9600" b="1" dirty="0">
              <a:solidFill>
                <a:srgbClr val="302B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solving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problem, three solutions</a:t>
            </a:r>
          </a:p>
          <a:p>
            <a:endParaRPr lang="en-US" dirty="0"/>
          </a:p>
          <a:p>
            <a:r>
              <a:rPr lang="en-US" dirty="0" smtClean="0"/>
              <a:t>Teaching and learning begins after the problem is solved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515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Valuing gesture, action, </a:t>
            </a:r>
            <a:r>
              <a:rPr lang="en-US" dirty="0" smtClean="0"/>
              <a:t>movement</a:t>
            </a:r>
          </a:p>
          <a:p>
            <a:r>
              <a:rPr lang="en-US" dirty="0" smtClean="0"/>
              <a:t>Power of imagination</a:t>
            </a:r>
            <a:endParaRPr lang="en-US" dirty="0"/>
          </a:p>
          <a:p>
            <a:r>
              <a:rPr lang="en-US" dirty="0"/>
              <a:t>Wide variety of tools available</a:t>
            </a:r>
          </a:p>
          <a:p>
            <a:r>
              <a:rPr lang="en-US" dirty="0" smtClean="0"/>
              <a:t>Mathematically rich environment</a:t>
            </a:r>
          </a:p>
          <a:p>
            <a:r>
              <a:rPr lang="en-US" dirty="0" smtClean="0"/>
              <a:t>Safe, trusting climate</a:t>
            </a:r>
          </a:p>
          <a:p>
            <a:r>
              <a:rPr lang="en-US" dirty="0" smtClean="0"/>
              <a:t>Conditionality of approaches – ‘could’</a:t>
            </a:r>
          </a:p>
          <a:p>
            <a:r>
              <a:rPr lang="en-US" dirty="0" smtClean="0"/>
              <a:t>Peer support and collaboration</a:t>
            </a:r>
          </a:p>
          <a:p>
            <a:r>
              <a:rPr lang="en-US" dirty="0" smtClean="0"/>
              <a:t>Dialogue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2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9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0" y="0"/>
            <a:ext cx="9141991" cy="6858000"/>
          </a:xfrm>
          <a:prstGeom prst="rect">
            <a:avLst/>
          </a:prstGeom>
          <a:solidFill>
            <a:srgbClr val="D3AA1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406400">
              <a:defRPr>
                <a:solidFill>
                  <a:srgbClr val="D5AC1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357188" y="2639040"/>
            <a:ext cx="8428037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12900" b="1">
                <a:solidFill>
                  <a:srgbClr val="302B71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9600" b="1" dirty="0" err="1" smtClean="0">
                <a:solidFill>
                  <a:srgbClr val="302B71"/>
                </a:solidFill>
              </a:rPr>
              <a:t>Diffi</a:t>
            </a:r>
            <a:endParaRPr sz="9600" b="1" dirty="0">
              <a:solidFill>
                <a:srgbClr val="302B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2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if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tried to create as many ‘layers’ as possible?</a:t>
            </a:r>
          </a:p>
          <a:p>
            <a:r>
              <a:rPr lang="en-US" sz="4000" dirty="0" smtClean="0"/>
              <a:t>You changed the shape?</a:t>
            </a:r>
          </a:p>
          <a:p>
            <a:r>
              <a:rPr lang="en-US" sz="4000" dirty="0" smtClean="0"/>
              <a:t>You used fractions?</a:t>
            </a:r>
          </a:p>
          <a:p>
            <a:r>
              <a:rPr lang="en-US" sz="4000" dirty="0" smtClean="0"/>
              <a:t>You </a:t>
            </a:r>
            <a:r>
              <a:rPr lang="en-US" sz="4000" dirty="0" err="1" smtClean="0"/>
              <a:t>modelled</a:t>
            </a:r>
            <a:r>
              <a:rPr lang="en-US" sz="4000" dirty="0" smtClean="0"/>
              <a:t> what is going on on a number line?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4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learning based in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Intelligence</a:t>
            </a:r>
          </a:p>
          <a:p>
            <a:pPr lvl="1"/>
            <a:r>
              <a:rPr lang="en-US" sz="3200" dirty="0" smtClean="0"/>
              <a:t>which </a:t>
            </a:r>
            <a:r>
              <a:rPr lang="en-US" sz="3200" dirty="0"/>
              <a:t>we have in different </a:t>
            </a:r>
            <a:r>
              <a:rPr lang="en-US" sz="3200" dirty="0" smtClean="0"/>
              <a:t>quantities?</a:t>
            </a:r>
            <a:endParaRPr lang="en-US" sz="32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Actions and communication</a:t>
            </a:r>
          </a:p>
          <a:p>
            <a:pPr lvl="1"/>
            <a:r>
              <a:rPr lang="en-US" sz="4000" dirty="0" smtClean="0"/>
              <a:t> </a:t>
            </a:r>
            <a:r>
              <a:rPr lang="en-US" sz="3200" dirty="0" smtClean="0"/>
              <a:t>which we can all engage in?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3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Aptitude</a:t>
            </a:r>
            <a:endParaRPr lang="en-US" sz="3200" dirty="0"/>
          </a:p>
          <a:p>
            <a:endParaRPr lang="en-US" sz="4000" dirty="0" smtClean="0"/>
          </a:p>
          <a:p>
            <a:r>
              <a:rPr lang="en-US" sz="4000" dirty="0" smtClean="0"/>
              <a:t>Attainment</a:t>
            </a:r>
          </a:p>
          <a:p>
            <a:endParaRPr lang="en-US" sz="4000" dirty="0"/>
          </a:p>
          <a:p>
            <a:r>
              <a:rPr lang="en-US" sz="4000" dirty="0" smtClean="0"/>
              <a:t>Experience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11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0" y="0"/>
            <a:ext cx="914199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406400"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66687" y="1898790"/>
            <a:ext cx="9101139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rgbClr val="CCFFCC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9600" dirty="0" smtClean="0">
                <a:solidFill>
                  <a:srgbClr val="000090"/>
                </a:solidFill>
              </a:rPr>
              <a:t>‘Container’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9600" dirty="0">
                <a:solidFill>
                  <a:srgbClr val="000090"/>
                </a:solidFill>
              </a:rPr>
              <a:t>v</a:t>
            </a:r>
            <a:r>
              <a:rPr lang="en-GB" sz="9600" dirty="0" smtClean="0">
                <a:solidFill>
                  <a:srgbClr val="000090"/>
                </a:solidFill>
              </a:rPr>
              <a:t>iew of ability</a:t>
            </a:r>
            <a:endParaRPr sz="9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79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0" y="0"/>
            <a:ext cx="914199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406400"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66687" y="1898790"/>
            <a:ext cx="9101139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rgbClr val="CCFFCC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9600" dirty="0" smtClean="0">
                <a:solidFill>
                  <a:srgbClr val="000090"/>
                </a:solidFill>
              </a:rPr>
              <a:t>‘Container’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GB" sz="9600" dirty="0">
                <a:solidFill>
                  <a:srgbClr val="000090"/>
                </a:solidFill>
              </a:rPr>
              <a:t>v</a:t>
            </a:r>
            <a:r>
              <a:rPr lang="en-GB" sz="9600" dirty="0" smtClean="0">
                <a:solidFill>
                  <a:srgbClr val="000090"/>
                </a:solidFill>
              </a:rPr>
              <a:t>iew of ability</a:t>
            </a:r>
            <a:endParaRPr sz="9600" dirty="0">
              <a:solidFill>
                <a:srgbClr val="00009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673412" y="2061882"/>
            <a:ext cx="6110941" cy="2894155"/>
          </a:xfrm>
          <a:prstGeom prst="line">
            <a:avLst/>
          </a:prstGeom>
          <a:ln w="76200" cmpd="sng">
            <a:solidFill>
              <a:srgbClr val="EC8F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825812" y="2214282"/>
            <a:ext cx="6110941" cy="2894155"/>
          </a:xfrm>
          <a:prstGeom prst="line">
            <a:avLst/>
          </a:prstGeom>
          <a:ln w="76200" cmpd="sng">
            <a:solidFill>
              <a:srgbClr val="EC8F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33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660</Words>
  <Application>Microsoft Macintosh PowerPoint</Application>
  <PresentationFormat>On-screen Show (4:3)</PresentationFormat>
  <Paragraphs>171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Mastering mathematics &amp; the new primary curriculum</vt:lpstr>
      <vt:lpstr>info@mikeaskew.net  www.mikeaskew.net  @mikeaskew26</vt:lpstr>
      <vt:lpstr>PowerPoint Presentation</vt:lpstr>
      <vt:lpstr>PowerPoint Presentation</vt:lpstr>
      <vt:lpstr>What if …</vt:lpstr>
      <vt:lpstr>Is learning based in </vt:lpstr>
      <vt:lpstr>Differences</vt:lpstr>
      <vt:lpstr>PowerPoint Presentation</vt:lpstr>
      <vt:lpstr>PowerPoint Presentation</vt:lpstr>
      <vt:lpstr>PowerPoint Presentation</vt:lpstr>
      <vt:lpstr>Differentiation</vt:lpstr>
      <vt:lpstr>Should the curriculum</vt:lpstr>
      <vt:lpstr>Mastery (Bloom)</vt:lpstr>
      <vt:lpstr>Mastery approach</vt:lpstr>
      <vt:lpstr>Start with</vt:lpstr>
      <vt:lpstr>Variation &amp; Reasoning</vt:lpstr>
      <vt:lpstr>Variation</vt:lpstr>
      <vt:lpstr>Variation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solving</vt:lpstr>
      <vt:lpstr>Problem solving</vt:lpstr>
      <vt:lpstr>Enabling conditions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Laying sound foundations</dc:title>
  <dc:creator>Mike Askew</dc:creator>
  <cp:lastModifiedBy>Liz Woodham</cp:lastModifiedBy>
  <cp:revision>62</cp:revision>
  <dcterms:created xsi:type="dcterms:W3CDTF">2015-02-07T07:13:39Z</dcterms:created>
  <dcterms:modified xsi:type="dcterms:W3CDTF">2016-01-19T15:38:29Z</dcterms:modified>
</cp:coreProperties>
</file>